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8" r:id="rId4"/>
    <p:sldMasterId id="2147484769" r:id="rId5"/>
  </p:sldMasterIdLst>
  <p:notesMasterIdLst>
    <p:notesMasterId r:id="rId94"/>
  </p:notesMasterIdLst>
  <p:handoutMasterIdLst>
    <p:handoutMasterId r:id="rId95"/>
  </p:handoutMasterIdLst>
  <p:sldIdLst>
    <p:sldId id="1861" r:id="rId6"/>
    <p:sldId id="3521" r:id="rId7"/>
    <p:sldId id="3400" r:id="rId8"/>
    <p:sldId id="3519" r:id="rId9"/>
    <p:sldId id="3557" r:id="rId10"/>
    <p:sldId id="8473" r:id="rId11"/>
    <p:sldId id="2076137154" r:id="rId12"/>
    <p:sldId id="3524" r:id="rId13"/>
    <p:sldId id="3526" r:id="rId14"/>
    <p:sldId id="3597" r:id="rId15"/>
    <p:sldId id="3598" r:id="rId16"/>
    <p:sldId id="2076137157" r:id="rId17"/>
    <p:sldId id="2076137158" r:id="rId18"/>
    <p:sldId id="2076137159" r:id="rId19"/>
    <p:sldId id="2658" r:id="rId20"/>
    <p:sldId id="3582" r:id="rId21"/>
    <p:sldId id="8489" r:id="rId22"/>
    <p:sldId id="10891" r:id="rId23"/>
    <p:sldId id="3436" r:id="rId24"/>
    <p:sldId id="10882" r:id="rId25"/>
    <p:sldId id="1908" r:id="rId26"/>
    <p:sldId id="11003" r:id="rId27"/>
    <p:sldId id="2076137153" r:id="rId28"/>
    <p:sldId id="2076136839" r:id="rId29"/>
    <p:sldId id="10883" r:id="rId30"/>
    <p:sldId id="10710" r:id="rId31"/>
    <p:sldId id="10712" r:id="rId32"/>
    <p:sldId id="10714" r:id="rId33"/>
    <p:sldId id="10713" r:id="rId34"/>
    <p:sldId id="10799" r:id="rId35"/>
    <p:sldId id="10816" r:id="rId36"/>
    <p:sldId id="3549" r:id="rId37"/>
    <p:sldId id="2076137155" r:id="rId38"/>
    <p:sldId id="2076137156" r:id="rId39"/>
    <p:sldId id="3539" r:id="rId40"/>
    <p:sldId id="3540" r:id="rId41"/>
    <p:sldId id="3541" r:id="rId42"/>
    <p:sldId id="3542" r:id="rId43"/>
    <p:sldId id="3601" r:id="rId44"/>
    <p:sldId id="8495" r:id="rId45"/>
    <p:sldId id="8496" r:id="rId46"/>
    <p:sldId id="8497" r:id="rId47"/>
    <p:sldId id="3545" r:id="rId48"/>
    <p:sldId id="3595" r:id="rId49"/>
    <p:sldId id="3543" r:id="rId50"/>
    <p:sldId id="3578" r:id="rId51"/>
    <p:sldId id="3546" r:id="rId52"/>
    <p:sldId id="3435" r:id="rId53"/>
    <p:sldId id="3552" r:id="rId54"/>
    <p:sldId id="3504" r:id="rId55"/>
    <p:sldId id="3503" r:id="rId56"/>
    <p:sldId id="3444" r:id="rId57"/>
    <p:sldId id="265" r:id="rId58"/>
    <p:sldId id="3513" r:id="rId59"/>
    <p:sldId id="3454" r:id="rId60"/>
    <p:sldId id="3535" r:id="rId61"/>
    <p:sldId id="3594" r:id="rId62"/>
    <p:sldId id="3507" r:id="rId63"/>
    <p:sldId id="3509" r:id="rId64"/>
    <p:sldId id="8498" r:id="rId65"/>
    <p:sldId id="3512" r:id="rId66"/>
    <p:sldId id="3448" r:id="rId67"/>
    <p:sldId id="3449" r:id="rId68"/>
    <p:sldId id="3550" r:id="rId69"/>
    <p:sldId id="3433" r:id="rId70"/>
    <p:sldId id="3580" r:id="rId71"/>
    <p:sldId id="3590" r:id="rId72"/>
    <p:sldId id="3592" r:id="rId73"/>
    <p:sldId id="3593" r:id="rId74"/>
    <p:sldId id="1940" r:id="rId75"/>
    <p:sldId id="3423" r:id="rId76"/>
    <p:sldId id="3581" r:id="rId77"/>
    <p:sldId id="3438" r:id="rId78"/>
    <p:sldId id="1931" r:id="rId79"/>
    <p:sldId id="3419" r:id="rId80"/>
    <p:sldId id="3553" r:id="rId81"/>
    <p:sldId id="3588" r:id="rId82"/>
    <p:sldId id="3589" r:id="rId83"/>
    <p:sldId id="1723" r:id="rId84"/>
    <p:sldId id="1697" r:id="rId85"/>
    <p:sldId id="1696" r:id="rId86"/>
    <p:sldId id="1731" r:id="rId87"/>
    <p:sldId id="3551" r:id="rId88"/>
    <p:sldId id="1661" r:id="rId89"/>
    <p:sldId id="1699" r:id="rId90"/>
    <p:sldId id="1701" r:id="rId91"/>
    <p:sldId id="261" r:id="rId92"/>
    <p:sldId id="1822" r:id="rId9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136E38-393F-4168-8A85-9F04A506EF3E}">
          <p14:sldIdLst>
            <p14:sldId id="1861"/>
            <p14:sldId id="3521"/>
            <p14:sldId id="3400"/>
            <p14:sldId id="3519"/>
            <p14:sldId id="3557"/>
            <p14:sldId id="8473"/>
            <p14:sldId id="2076137154"/>
            <p14:sldId id="3524"/>
            <p14:sldId id="3526"/>
            <p14:sldId id="3597"/>
            <p14:sldId id="3598"/>
          </p14:sldIdLst>
        </p14:section>
        <p14:section name="AML service" id="{B70AEAA7-6139-4914-BA20-3EAAA8B08709}">
          <p14:sldIdLst>
            <p14:sldId id="2076137157"/>
            <p14:sldId id="2076137158"/>
            <p14:sldId id="2076137159"/>
            <p14:sldId id="2658"/>
            <p14:sldId id="3582"/>
            <p14:sldId id="8489"/>
            <p14:sldId id="10891"/>
            <p14:sldId id="3436"/>
            <p14:sldId id="10882"/>
            <p14:sldId id="1908"/>
            <p14:sldId id="11003"/>
            <p14:sldId id="2076137153"/>
            <p14:sldId id="2076136839"/>
            <p14:sldId id="10883"/>
            <p14:sldId id="10710"/>
            <p14:sldId id="10712"/>
            <p14:sldId id="10714"/>
            <p14:sldId id="10713"/>
            <p14:sldId id="10799"/>
            <p14:sldId id="10816"/>
            <p14:sldId id="3549"/>
            <p14:sldId id="2076137155"/>
            <p14:sldId id="2076137156"/>
            <p14:sldId id="3539"/>
            <p14:sldId id="3540"/>
            <p14:sldId id="3541"/>
            <p14:sldId id="3542"/>
            <p14:sldId id="3601"/>
            <p14:sldId id="8495"/>
            <p14:sldId id="8496"/>
            <p14:sldId id="8497"/>
            <p14:sldId id="3545"/>
            <p14:sldId id="3595"/>
            <p14:sldId id="3543"/>
            <p14:sldId id="3578"/>
            <p14:sldId id="3546"/>
            <p14:sldId id="3435"/>
            <p14:sldId id="3552"/>
            <p14:sldId id="3504"/>
            <p14:sldId id="3503"/>
            <p14:sldId id="3444"/>
            <p14:sldId id="265"/>
            <p14:sldId id="3513"/>
            <p14:sldId id="3454"/>
            <p14:sldId id="3535"/>
            <p14:sldId id="3594"/>
            <p14:sldId id="3507"/>
            <p14:sldId id="3509"/>
            <p14:sldId id="8498"/>
            <p14:sldId id="3512"/>
            <p14:sldId id="3448"/>
            <p14:sldId id="3449"/>
            <p14:sldId id="3550"/>
            <p14:sldId id="3433"/>
            <p14:sldId id="3580"/>
            <p14:sldId id="3590"/>
            <p14:sldId id="3592"/>
            <p14:sldId id="3593"/>
            <p14:sldId id="1940"/>
            <p14:sldId id="3423"/>
            <p14:sldId id="3581"/>
            <p14:sldId id="3438"/>
            <p14:sldId id="1931"/>
            <p14:sldId id="3419"/>
            <p14:sldId id="3553"/>
            <p14:sldId id="3588"/>
            <p14:sldId id="3589"/>
            <p14:sldId id="1723"/>
            <p14:sldId id="1697"/>
            <p14:sldId id="1696"/>
            <p14:sldId id="1731"/>
            <p14:sldId id="3551"/>
            <p14:sldId id="1661"/>
            <p14:sldId id="1699"/>
            <p14:sldId id="1701"/>
            <p14:sldId id="261"/>
            <p14:sldId id="18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Schneider" initials="DS" lastIdx="1" clrIdx="0">
    <p:extLst>
      <p:ext uri="{19B8F6BF-5375-455C-9EA6-DF929625EA0E}">
        <p15:presenceInfo xmlns:p15="http://schemas.microsoft.com/office/powerpoint/2012/main" userId="S::danielsc@microsoft.com::f195af02-0a79-422d-b6ec-3cb206ca6c6f" providerId="AD"/>
      </p:ext>
    </p:extLst>
  </p:cmAuthor>
  <p:cmAuthor id="2" name="Serina Kaye" initials="SK" lastIdx="6" clrIdx="1">
    <p:extLst>
      <p:ext uri="{19B8F6BF-5375-455C-9EA6-DF929625EA0E}">
        <p15:presenceInfo xmlns:p15="http://schemas.microsoft.com/office/powerpoint/2012/main" userId="S-1-5-21-2127521184-1604012920-1887927527-46905" providerId="AD"/>
      </p:ext>
    </p:extLst>
  </p:cmAuthor>
  <p:cmAuthor id="3" name="Nick Dwyer" initials="ND" lastIdx="62" clrIdx="2">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A64AA"/>
    <a:srgbClr val="D1D1D1"/>
    <a:srgbClr val="A80000"/>
    <a:srgbClr val="006C31"/>
    <a:srgbClr val="D2D2D2"/>
    <a:srgbClr val="002050"/>
    <a:srgbClr val="F37521"/>
    <a:srgbClr val="737373"/>
    <a:srgbClr val="006B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40" y="317"/>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handoutMaster" Target="handoutMasters/handout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8061E8-06B8-4DE2-A454-E52B5CC169EF}" type="datetime8">
              <a:rPr lang="en-US" smtClean="0">
                <a:latin typeface="Segoe UI" pitchFamily="34" charset="0"/>
              </a:rPr>
              <a:t>2/22/2021 2:58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FAB50EE9-837C-4F00-A470-B5401D3DA763}" type="datetime8">
              <a:rPr lang="en-US" smtClean="0"/>
              <a:t>2/22/2021 2:58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1506A-CE3E-4D66-BA36-235C54832D1D}" type="datetime8">
              <a:rPr lang="en-US" smtClean="0"/>
              <a:t>2/22/2021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2/22/2021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207978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Most of you already know about DevOps</a:t>
            </a:r>
          </a:p>
          <a:p>
            <a:pPr lvl="0"/>
            <a:r>
              <a:rPr lang="en-US" sz="882" kern="1200" err="1">
                <a:solidFill>
                  <a:schemeClr val="tx1"/>
                </a:solidFill>
                <a:effectLst/>
                <a:latin typeface="Segoe UI" panose="020B0502040204020203" pitchFamily="34" charset="0"/>
                <a:ea typeface="+mn-ea"/>
                <a:cs typeface="+mn-cs"/>
              </a:rPr>
              <a:t>MLOps</a:t>
            </a:r>
            <a:r>
              <a:rPr lang="en-US" sz="882" kern="1200">
                <a:solidFill>
                  <a:schemeClr val="tx1"/>
                </a:solidFill>
                <a:effectLst/>
                <a:latin typeface="Segoe UI" panose="020B0502040204020203" pitchFamily="34" charset="0"/>
                <a:ea typeface="+mn-ea"/>
                <a:cs typeface="+mn-cs"/>
              </a:rPr>
              <a:t> tackles many of the same challenges of reproducibility, validation, and deployment  </a:t>
            </a:r>
          </a:p>
          <a:p>
            <a:pPr lvl="0"/>
            <a:r>
              <a:rPr lang="en-US" sz="882" kern="1200">
                <a:solidFill>
                  <a:schemeClr val="tx1"/>
                </a:solidFill>
                <a:effectLst/>
                <a:latin typeface="Segoe UI" panose="020B0502040204020203" pitchFamily="34" charset="0"/>
                <a:ea typeface="+mn-ea"/>
                <a:cs typeface="+mn-cs"/>
              </a:rPr>
              <a:t>One thing that is unique to ML is that models must be retrained periodically, so </a:t>
            </a:r>
            <a:r>
              <a:rPr lang="en-US" sz="882" kern="1200" err="1">
                <a:solidFill>
                  <a:schemeClr val="tx1"/>
                </a:solidFill>
                <a:effectLst/>
                <a:latin typeface="Segoe UI" panose="020B0502040204020203" pitchFamily="34" charset="0"/>
                <a:ea typeface="+mn-ea"/>
                <a:cs typeface="+mn-cs"/>
              </a:rPr>
              <a:t>MLOps</a:t>
            </a:r>
            <a:r>
              <a:rPr lang="en-US" sz="882" kern="1200">
                <a:solidFill>
                  <a:schemeClr val="tx1"/>
                </a:solidFill>
                <a:effectLst/>
                <a:latin typeface="Segoe UI" panose="020B0502040204020203" pitchFamily="34" charset="0"/>
                <a:ea typeface="+mn-ea"/>
                <a:cs typeface="+mn-cs"/>
              </a:rPr>
              <a:t> also solves for that</a:t>
            </a:r>
          </a:p>
          <a:p>
            <a:r>
              <a:rPr lang="en-US" sz="882" kern="1200">
                <a:solidFill>
                  <a:schemeClr val="tx1"/>
                </a:solidFill>
                <a:effectLst/>
                <a:latin typeface="Segoe UI" panose="020B0502040204020203" pitchFamily="34" charset="0"/>
                <a:ea typeface="+mn-ea"/>
                <a:cs typeface="+mn-cs"/>
              </a:rPr>
              <a:t> </a:t>
            </a:r>
          </a:p>
          <a:p>
            <a:r>
              <a:rPr lang="en-US" sz="882" kern="1200">
                <a:solidFill>
                  <a:schemeClr val="tx1"/>
                </a:solidFill>
                <a:effectLst/>
                <a:latin typeface="Segoe UI" panose="020B0502040204020203" pitchFamily="34" charset="0"/>
                <a:ea typeface="+mn-ea"/>
                <a:cs typeface="+mn-cs"/>
              </a:rPr>
              <a:t>&lt;Transition&gt; Let’s see how </a:t>
            </a:r>
            <a:r>
              <a:rPr lang="en-US" sz="882" kern="1200" err="1">
                <a:solidFill>
                  <a:schemeClr val="tx1"/>
                </a:solidFill>
                <a:effectLst/>
                <a:latin typeface="Segoe UI" panose="020B0502040204020203" pitchFamily="34" charset="0"/>
                <a:ea typeface="+mn-ea"/>
                <a:cs typeface="+mn-cs"/>
              </a:rPr>
              <a:t>MLOps</a:t>
            </a:r>
            <a:r>
              <a:rPr lang="en-US" sz="882" kern="1200">
                <a:solidFill>
                  <a:schemeClr val="tx1"/>
                </a:solidFill>
                <a:effectLst/>
                <a:latin typeface="Segoe UI" panose="020B0502040204020203" pitchFamily="34" charset="0"/>
                <a:ea typeface="+mn-ea"/>
                <a:cs typeface="+mn-cs"/>
              </a:rPr>
              <a:t> brings together developers and data scientists to solve these challenges</a:t>
            </a: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2/22/2021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198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9B8AF7F-066E-4BCD-B99A-AC4EB14F352D}" type="slidenum">
              <a:rPr lang="en-GB" smtClean="0"/>
              <a:t>22</a:t>
            </a:fld>
            <a:endParaRPr lang="en-GB"/>
          </a:p>
        </p:txBody>
      </p:sp>
    </p:spTree>
    <p:extLst>
      <p:ext uri="{BB962C8B-B14F-4D97-AF65-F5344CB8AC3E}">
        <p14:creationId xmlns:p14="http://schemas.microsoft.com/office/powerpoint/2010/main" val="910615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sz="882" b="0" i="0" u="none" strike="noStrike" kern="1200">
                <a:solidFill>
                  <a:schemeClr val="tx1"/>
                </a:solidFill>
                <a:effectLst/>
                <a:latin typeface="Segoe UI Light" pitchFamily="34" charset="0"/>
                <a:ea typeface="+mn-ea"/>
                <a:cs typeface="+mn-cs"/>
              </a:rPr>
              <a:t>-Bringing </a:t>
            </a:r>
            <a:r>
              <a:rPr lang="en-US" sz="882" b="0" i="0" u="none" strike="noStrike" kern="1200" err="1">
                <a:solidFill>
                  <a:schemeClr val="tx1"/>
                </a:solidFill>
                <a:effectLst/>
                <a:latin typeface="Segoe UI Light" pitchFamily="34" charset="0"/>
                <a:ea typeface="+mn-ea"/>
                <a:cs typeface="+mn-cs"/>
              </a:rPr>
              <a:t>Devops</a:t>
            </a:r>
            <a:r>
              <a:rPr lang="en-US" sz="882" b="0" i="0" u="none" strike="noStrike" kern="1200">
                <a:solidFill>
                  <a:schemeClr val="tx1"/>
                </a:solidFill>
                <a:effectLst/>
                <a:latin typeface="Segoe UI Light" pitchFamily="34" charset="0"/>
                <a:ea typeface="+mn-ea"/>
                <a:cs typeface="+mn-cs"/>
              </a:rPr>
              <a:t> principles to the ml workflow (bringing together a variety engineering workflows)</a:t>
            </a:r>
          </a:p>
          <a:p>
            <a:r>
              <a:rPr lang="en-US" sz="882" b="0" i="0" u="none" strike="noStrike" kern="1200">
                <a:solidFill>
                  <a:schemeClr val="tx1"/>
                </a:solidFill>
                <a:effectLst/>
                <a:latin typeface="Segoe UI Light" pitchFamily="34" charset="0"/>
                <a:ea typeface="+mn-ea"/>
                <a:cs typeface="+mn-cs"/>
              </a:rPr>
              <a:t>using CI approach to the data science workflow by automating training and model testing process and using CD to automate the test and deployment of production ready models. Monitoring to kicking off retraining pipelines as model performance decays over time</a:t>
            </a:r>
          </a:p>
          <a:p>
            <a:endParaRPr lang="en-US" sz="882" b="0" i="0" u="none" strike="noStrike" kern="1200">
              <a:solidFill>
                <a:schemeClr val="tx1"/>
              </a:solidFill>
              <a:effectLst/>
              <a:latin typeface="Segoe UI Light" pitchFamily="34" charset="0"/>
              <a:ea typeface="+mn-ea"/>
              <a:cs typeface="+mn-cs"/>
            </a:endParaRP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Continuous Integration (CI) enables individual developers to collaborate more effectively with each other and blend their work into a code repository</a:t>
            </a:r>
          </a:p>
          <a:p>
            <a:pPr marL="0" indent="0">
              <a:buFont typeface="Arial" panose="020B0604020202020204" pitchFamily="34" charset="0"/>
              <a:buNone/>
              <a:defRPr/>
            </a:pPr>
            <a:r>
              <a:rPr lang="en-US" sz="900" b="0">
                <a:solidFill>
                  <a:srgbClr val="000000"/>
                </a:solidFill>
                <a:latin typeface="Calibri Light (Headings)"/>
              </a:rPr>
              <a:t>Each time you commit code, it’s automatically built and tested, and bugs are detected faster.</a:t>
            </a:r>
          </a:p>
          <a:p>
            <a:r>
              <a:rPr lang="en-US" sz="882" b="0" i="0" u="none" strike="noStrike" kern="1200">
                <a:solidFill>
                  <a:schemeClr val="tx1"/>
                </a:solidFill>
                <a:effectLst/>
                <a:latin typeface="Segoe UI Light" pitchFamily="34" charset="0"/>
                <a:ea typeface="+mn-ea"/>
                <a:cs typeface="+mn-cs"/>
              </a:rPr>
              <a:t>Continuous Delivery (CD) is the process to build, test, configure and deploy from a build to a production environment</a:t>
            </a:r>
            <a:endParaRPr lang="en-US"/>
          </a:p>
          <a:p>
            <a:endParaRPr lang="en-US"/>
          </a:p>
          <a:p>
            <a:r>
              <a:rPr lang="en-US"/>
              <a:t>Key here is repeatability and consistency to the process, making sure it is well understood, repeatable by others and can aid in the process of verifying the correctness.</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63673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err="1">
                <a:solidFill>
                  <a:schemeClr val="tx1"/>
                </a:solidFill>
                <a:effectLst/>
                <a:latin typeface="Segoe UI" panose="020B0502040204020203" pitchFamily="34" charset="0"/>
                <a:ea typeface="+mn-ea"/>
                <a:cs typeface="+mn-cs"/>
              </a:rPr>
              <a:t>MLOps</a:t>
            </a:r>
            <a:r>
              <a:rPr lang="en-US" sz="882" kern="1200">
                <a:solidFill>
                  <a:schemeClr val="tx1"/>
                </a:solidFill>
                <a:effectLst/>
                <a:latin typeface="Segoe UI" panose="020B0502040204020203" pitchFamily="34" charset="0"/>
                <a:ea typeface="+mn-ea"/>
                <a:cs typeface="+mn-cs"/>
              </a:rPr>
              <a:t> fits into the DevOps lifecycle</a:t>
            </a:r>
          </a:p>
          <a:p>
            <a:pPr lvl="0"/>
            <a:r>
              <a:rPr lang="en-US" sz="882" kern="1200">
                <a:solidFill>
                  <a:schemeClr val="tx1"/>
                </a:solidFill>
                <a:effectLst/>
                <a:latin typeface="Segoe UI" panose="020B0502040204020203" pitchFamily="34" charset="0"/>
                <a:ea typeface="+mn-ea"/>
                <a:cs typeface="+mn-cs"/>
              </a:rPr>
              <a:t>Most customers begin with data scientists and application developers working in totally different environments. </a:t>
            </a:r>
          </a:p>
          <a:p>
            <a:endParaRPr lang="en-GB"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308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In order to productionize ML, developers and data scientists must collaborate efficiently</a:t>
            </a:r>
          </a:p>
          <a:p>
            <a:pPr lvl="0"/>
            <a:r>
              <a:rPr lang="en-US" sz="882" kern="1200">
                <a:solidFill>
                  <a:schemeClr val="tx1"/>
                </a:solidFill>
                <a:effectLst/>
                <a:latin typeface="Segoe UI" panose="020B0502040204020203" pitchFamily="34" charset="0"/>
                <a:ea typeface="+mn-ea"/>
                <a:cs typeface="+mn-cs"/>
              </a:rPr>
              <a:t>Most organizations use a Git repository to enable collaboration and versioning of code</a:t>
            </a:r>
          </a:p>
          <a:p>
            <a:pPr lvl="0"/>
            <a:r>
              <a:rPr lang="en-US" sz="882" kern="1200">
                <a:solidFill>
                  <a:schemeClr val="tx1"/>
                </a:solidFill>
                <a:effectLst/>
                <a:latin typeface="Segoe UI" panose="020B0502040204020203" pitchFamily="34" charset="0"/>
                <a:ea typeface="+mn-ea"/>
                <a:cs typeface="+mn-cs"/>
              </a:rPr>
              <a:t>With ML, it’s not just code that needs to be versioned, but also data and training environment</a:t>
            </a:r>
          </a:p>
          <a:p>
            <a:pPr lvl="0"/>
            <a:r>
              <a:rPr lang="en-US" sz="882" kern="1200">
                <a:solidFill>
                  <a:schemeClr val="tx1"/>
                </a:solidFill>
                <a:effectLst/>
                <a:latin typeface="Segoe UI" panose="020B0502040204020203" pitchFamily="34" charset="0"/>
                <a:ea typeface="+mn-ea"/>
                <a:cs typeface="+mn-cs"/>
              </a:rPr>
              <a:t>Data scientists using Azure Machine Learning can track all of these things, and it works automatically with your existing Git repository</a:t>
            </a:r>
          </a:p>
          <a:p>
            <a:r>
              <a:rPr lang="en-US" sz="882" kern="1200">
                <a:solidFill>
                  <a:schemeClr val="tx1"/>
                </a:solidFill>
                <a:effectLst/>
                <a:latin typeface="Segoe UI" panose="020B0502040204020203" pitchFamily="34" charset="0"/>
                <a:ea typeface="+mn-ea"/>
                <a:cs typeface="+mn-cs"/>
              </a:rPr>
              <a:t>Together with ML pipelines, this allows for model reproducibility</a:t>
            </a: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9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Once you have a trained model that's ready to deploy, you need to validate it to make sure that it works as expected in the production environment and when integrated with your app</a:t>
            </a:r>
          </a:p>
          <a:p>
            <a:r>
              <a:rPr lang="en-US" sz="882" kern="1200">
                <a:solidFill>
                  <a:schemeClr val="tx1"/>
                </a:solidFill>
                <a:effectLst/>
                <a:latin typeface="Segoe UI" panose="020B0502040204020203" pitchFamily="34" charset="0"/>
                <a:ea typeface="+mn-ea"/>
                <a:cs typeface="+mn-cs"/>
              </a:rPr>
              <a:t>Azure Machine Learning’s model profiling and validation features help you figure out the right production environment and validate model behavior</a:t>
            </a: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156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Once your model is validated, you need to deploy it.</a:t>
            </a:r>
          </a:p>
          <a:p>
            <a:pPr lvl="0"/>
            <a:r>
              <a:rPr lang="en-US" sz="882" kern="1200">
                <a:solidFill>
                  <a:schemeClr val="tx1"/>
                </a:solidFill>
                <a:effectLst/>
                <a:latin typeface="Segoe UI" panose="020B0502040204020203" pitchFamily="34" charset="0"/>
                <a:ea typeface="+mn-ea"/>
                <a:cs typeface="+mn-cs"/>
              </a:rPr>
              <a:t>Azure Machine Learning makes this simple by taking care of model packaging and deployment to a variety of endpoints via containers</a:t>
            </a:r>
          </a:p>
          <a:p>
            <a:r>
              <a:rPr lang="en-US" sz="882" kern="1200">
                <a:solidFill>
                  <a:schemeClr val="tx1"/>
                </a:solidFill>
                <a:effectLst/>
                <a:latin typeface="Segoe UI" panose="020B0502040204020203" pitchFamily="34" charset="0"/>
                <a:ea typeface="+mn-ea"/>
                <a:cs typeface="+mn-cs"/>
              </a:rPr>
              <a:t>You can run models on the cloud, on premises or in edge devices</a:t>
            </a: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507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But the benefits of Azure Machine Learning don't stop here</a:t>
            </a:r>
          </a:p>
          <a:p>
            <a:pPr lvl="0"/>
            <a:r>
              <a:rPr lang="en-US" sz="882" kern="1200">
                <a:solidFill>
                  <a:schemeClr val="tx1"/>
                </a:solidFill>
                <a:effectLst/>
                <a:latin typeface="Segoe UI" panose="020B0502040204020203" pitchFamily="34" charset="0"/>
                <a:ea typeface="+mn-ea"/>
                <a:cs typeface="+mn-cs"/>
              </a:rPr>
              <a:t>Management and monitoring of your deployments is also crucial because great models don’t always stay great if for example the input data starts deviating from the data used to train the model</a:t>
            </a:r>
          </a:p>
          <a:p>
            <a:r>
              <a:rPr lang="en-US" sz="882" kern="1200">
                <a:solidFill>
                  <a:schemeClr val="tx1"/>
                </a:solidFill>
                <a:effectLst/>
                <a:latin typeface="Segoe UI" panose="020B0502040204020203" pitchFamily="34" charset="0"/>
                <a:ea typeface="+mn-ea"/>
                <a:cs typeface="+mn-cs"/>
              </a:rPr>
              <a:t>Azure Machine Learning helps you manage, monitor and analyze your models so you know when to retrain</a:t>
            </a: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208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When models are retrained, you need to build, test, and release your app and model again</a:t>
            </a:r>
          </a:p>
          <a:p>
            <a:r>
              <a:rPr lang="en-US" sz="882" kern="1200">
                <a:solidFill>
                  <a:schemeClr val="tx1"/>
                </a:solidFill>
                <a:effectLst/>
                <a:latin typeface="Segoe UI" panose="020B0502040204020203" pitchFamily="34" charset="0"/>
                <a:ea typeface="+mn-ea"/>
                <a:cs typeface="+mn-cs"/>
              </a:rPr>
              <a:t>Azure Machine Learning takes care of this by integrating with Azure DevOps, so that the retraining automatically triggers your DevOps pipeline for continuous deployment</a:t>
            </a: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0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66529">
              <a:defRPr/>
            </a:pPr>
            <a:r>
              <a:rPr lang="en-US" sz="1900" kern="0">
                <a:solidFill>
                  <a:sysClr val="windowText" lastClr="000000"/>
                </a:solidFill>
              </a:rPr>
              <a:t>Microsoft Envision 2016</a:t>
            </a:r>
          </a:p>
        </p:txBody>
      </p:sp>
      <p:sp>
        <p:nvSpPr>
          <p:cNvPr id="5" name="Footer Placeholder 4"/>
          <p:cNvSpPr>
            <a:spLocks noGrp="1"/>
          </p:cNvSpPr>
          <p:nvPr>
            <p:ph type="ftr" sz="quarter" idx="11"/>
          </p:nvPr>
        </p:nvSpPr>
        <p:spPr/>
        <p:txBody>
          <a:bodyPr/>
          <a:lstStyle/>
          <a:p>
            <a:pPr marL="0" defTabSz="966211"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29">
              <a:defRPr/>
            </a:pPr>
            <a:fld id="{38EEC551-8CDA-4EB6-89BB-2A86C9F091C8}" type="datetime8">
              <a:rPr lang="en-US" sz="1900" kern="0">
                <a:solidFill>
                  <a:sysClr val="windowText" lastClr="000000"/>
                </a:solidFill>
              </a:rPr>
              <a:pPr defTabSz="966529">
                <a:defRPr/>
              </a:pPr>
              <a:t>2/22/2021 2:58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529">
              <a:defRPr/>
            </a:pPr>
            <a:fld id="{B4008EB6-D09E-4580-8CD6-DDB14511944F}" type="slidenum">
              <a:rPr lang="en-US" sz="1900" kern="0">
                <a:solidFill>
                  <a:sysClr val="windowText" lastClr="000000"/>
                </a:solidFill>
              </a:rPr>
              <a:pPr defTabSz="966529">
                <a:defRPr/>
              </a:pPr>
              <a:t>3</a:t>
            </a:fld>
            <a:endParaRPr lang="en-US" sz="1900" kern="0">
              <a:solidFill>
                <a:sysClr val="windowText" lastClr="000000"/>
              </a:solidFill>
            </a:endParaRPr>
          </a:p>
        </p:txBody>
      </p:sp>
    </p:spTree>
    <p:extLst>
      <p:ext uri="{BB962C8B-B14F-4D97-AF65-F5344CB8AC3E}">
        <p14:creationId xmlns:p14="http://schemas.microsoft.com/office/powerpoint/2010/main" val="316520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In addition to getting your models into production efficiently, </a:t>
            </a:r>
            <a:r>
              <a:rPr lang="en-US" sz="882" kern="1200" err="1">
                <a:solidFill>
                  <a:schemeClr val="tx1"/>
                </a:solidFill>
                <a:effectLst/>
                <a:latin typeface="Segoe UI" panose="020B0502040204020203" pitchFamily="34" charset="0"/>
                <a:ea typeface="+mn-ea"/>
                <a:cs typeface="+mn-cs"/>
              </a:rPr>
              <a:t>MLOps</a:t>
            </a:r>
            <a:r>
              <a:rPr lang="en-US" sz="882" kern="1200">
                <a:solidFill>
                  <a:schemeClr val="tx1"/>
                </a:solidFill>
                <a:effectLst/>
                <a:latin typeface="Segoe UI" panose="020B0502040204020203" pitchFamily="34" charset="0"/>
                <a:ea typeface="+mn-ea"/>
                <a:cs typeface="+mn-cs"/>
              </a:rPr>
              <a:t> ensures responsible use of AI by enabling auditability</a:t>
            </a:r>
          </a:p>
          <a:p>
            <a:pPr lvl="0"/>
            <a:r>
              <a:rPr lang="en-US" sz="882" kern="1200">
                <a:solidFill>
                  <a:schemeClr val="tx1"/>
                </a:solidFill>
                <a:effectLst/>
                <a:latin typeface="Segoe UI" panose="020B0502040204020203" pitchFamily="34" charset="0"/>
                <a:ea typeface="+mn-ea"/>
                <a:cs typeface="+mn-cs"/>
              </a:rPr>
              <a:t>Let’s say that a customer is denied a loan they should have gotten due to an incorrect prediction, we need to look the exact deployment and version of the model at fault, track down the dataset, code and environment used to train it, and see why the mistake was made. Azure Machine Learning has an audit trail management feature that does this for you</a:t>
            </a:r>
          </a:p>
          <a:p>
            <a:endParaRPr lang="en-GB"/>
          </a:p>
          <a:p>
            <a:pPr lvl="0"/>
            <a:r>
              <a:rPr lang="en-US" sz="882" kern="1200">
                <a:solidFill>
                  <a:schemeClr val="tx1"/>
                </a:solidFill>
                <a:effectLst/>
                <a:latin typeface="Segoe UI" panose="020B0502040204020203" pitchFamily="34" charset="0"/>
                <a:ea typeface="+mn-ea"/>
                <a:cs typeface="+mn-cs"/>
              </a:rPr>
              <a:t>Using the model interpretability feature, you can even look inside your model to see why it behaved the way it did during both training and inferencing</a:t>
            </a:r>
          </a:p>
          <a:p>
            <a:r>
              <a:rPr lang="en-US" sz="882" kern="1200">
                <a:solidFill>
                  <a:schemeClr val="tx1"/>
                </a:solidFill>
                <a:effectLst/>
                <a:latin typeface="Segoe UI" panose="020B0502040204020203" pitchFamily="34" charset="0"/>
                <a:ea typeface="+mn-ea"/>
                <a:cs typeface="+mn-cs"/>
              </a:rPr>
              <a:t> </a:t>
            </a:r>
          </a:p>
          <a:p>
            <a:r>
              <a:rPr lang="en-US" sz="882" kern="1200">
                <a:solidFill>
                  <a:schemeClr val="tx1"/>
                </a:solidFill>
                <a:effectLst/>
                <a:latin typeface="Segoe UI" panose="020B0502040204020203" pitchFamily="34" charset="0"/>
                <a:ea typeface="+mn-ea"/>
                <a:cs typeface="+mn-cs"/>
              </a:rPr>
              <a:t>&lt; Transition: In addition to providing a rich set of </a:t>
            </a:r>
            <a:r>
              <a:rPr lang="en-US" sz="882" kern="1200" err="1">
                <a:solidFill>
                  <a:schemeClr val="tx1"/>
                </a:solidFill>
                <a:effectLst/>
                <a:latin typeface="Segoe UI" panose="020B0502040204020203" pitchFamily="34" charset="0"/>
                <a:ea typeface="+mn-ea"/>
                <a:cs typeface="+mn-cs"/>
              </a:rPr>
              <a:t>MLOps</a:t>
            </a:r>
            <a:r>
              <a:rPr lang="en-US" sz="882" kern="1200">
                <a:solidFill>
                  <a:schemeClr val="tx1"/>
                </a:solidFill>
                <a:effectLst/>
                <a:latin typeface="Segoe UI" panose="020B0502040204020203" pitchFamily="34" charset="0"/>
                <a:ea typeface="+mn-ea"/>
                <a:cs typeface="+mn-cs"/>
              </a:rPr>
              <a:t> capabilities, Azure Machine Learning allows you to leverage the most comprehensive AI infrastructure of any cloud provider. &gt; </a:t>
            </a: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717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a:spcAft>
                <a:spcPts val="600"/>
              </a:spcAft>
              <a:buClr>
                <a:srgbClr val="8AB101"/>
              </a:buClr>
              <a:buFont typeface="Wingdings" panose="05000000000000000000" pitchFamily="2" charset="2"/>
              <a:buChar char="ü"/>
            </a:pPr>
            <a:r>
              <a:rPr lang="en-US" sz="1400">
                <a:gradFill>
                  <a:gsLst>
                    <a:gs pos="40075">
                      <a:schemeClr val="accent2">
                        <a:lumMod val="50000"/>
                      </a:schemeClr>
                    </a:gs>
                    <a:gs pos="30000">
                      <a:schemeClr val="accent2">
                        <a:lumMod val="50000"/>
                      </a:schemeClr>
                    </a:gs>
                  </a:gsLst>
                  <a:lin ang="5400000" scaled="0"/>
                </a:gradFill>
              </a:rPr>
              <a:t>Using distinct steps makes it possible to rerun only the steps you need as you tweak and test your workflow.</a:t>
            </a:r>
          </a:p>
          <a:p>
            <a:pPr marL="274320" indent="-274320">
              <a:spcAft>
                <a:spcPts val="600"/>
              </a:spcAft>
              <a:buClr>
                <a:srgbClr val="8AB101"/>
              </a:buClr>
              <a:buFont typeface="Wingdings" panose="05000000000000000000" pitchFamily="2" charset="2"/>
              <a:buChar char="ü"/>
            </a:pPr>
            <a:r>
              <a:rPr lang="en-US" sz="1400">
                <a:gradFill>
                  <a:gsLst>
                    <a:gs pos="40075">
                      <a:schemeClr val="accent2">
                        <a:lumMod val="50000"/>
                      </a:schemeClr>
                    </a:gs>
                    <a:gs pos="30000">
                      <a:schemeClr val="accent2">
                        <a:lumMod val="50000"/>
                      </a:schemeClr>
                    </a:gs>
                  </a:gsLst>
                  <a:lin ang="5400000" scaled="0"/>
                </a:gradFill>
              </a:rPr>
              <a:t>When you rerun a pipeline, the run jumps to the steps that need to be rerun, such as an updated training script, and skips what hasn't changed.</a:t>
            </a:r>
          </a:p>
          <a:p>
            <a:pPr marL="731503" lvl="1" indent="-274320">
              <a:spcAft>
                <a:spcPts val="600"/>
              </a:spcAft>
              <a:buClr>
                <a:srgbClr val="8AB101"/>
              </a:buClr>
              <a:buFont typeface="Wingdings" panose="05000000000000000000" pitchFamily="2" charset="2"/>
              <a:buChar char="ü"/>
            </a:pPr>
            <a:r>
              <a:rPr lang="en-US" sz="1400">
                <a:gradFill>
                  <a:gsLst>
                    <a:gs pos="40075">
                      <a:schemeClr val="accent2">
                        <a:lumMod val="50000"/>
                      </a:schemeClr>
                    </a:gs>
                    <a:gs pos="30000">
                      <a:schemeClr val="accent2">
                        <a:lumMod val="50000"/>
                      </a:schemeClr>
                    </a:gs>
                  </a:gsLst>
                  <a:lin ang="5400000" scaled="0"/>
                </a:gradFill>
              </a:rPr>
              <a:t>The same holds true for unchanged scripts used for the execution of the step</a:t>
            </a:r>
          </a:p>
          <a:p>
            <a:pPr marL="274320" indent="-274320">
              <a:spcAft>
                <a:spcPts val="600"/>
              </a:spcAft>
              <a:buClr>
                <a:srgbClr val="8AB101"/>
              </a:buClr>
              <a:buFont typeface="Wingdings" panose="05000000000000000000" pitchFamily="2" charset="2"/>
              <a:buChar char="ü"/>
            </a:pPr>
            <a:r>
              <a:rPr lang="en-US" sz="1400">
                <a:gradFill>
                  <a:gsLst>
                    <a:gs pos="40075">
                      <a:schemeClr val="accent2">
                        <a:lumMod val="50000"/>
                      </a:schemeClr>
                    </a:gs>
                    <a:gs pos="30000">
                      <a:schemeClr val="accent2">
                        <a:lumMod val="50000"/>
                      </a:schemeClr>
                    </a:gs>
                  </a:gsLst>
                  <a:lin ang="5400000" scaled="0"/>
                </a:gradFill>
              </a:rPr>
              <a:t>You can use various toolkits and frameworks for each step in your pipeline. Azure coordinates between the various compute targets you use so that your intermediate data can be shared with the downstream compute targets easily.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2/22/2021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806849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2/22/2021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26241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Azure Databricks and Azure Data Lake Analytics can </a:t>
            </a:r>
            <a:r>
              <a:rPr lang="en-US" sz="882" b="1" i="0" kern="1200">
                <a:solidFill>
                  <a:schemeClr val="tx1"/>
                </a:solidFill>
                <a:effectLst/>
                <a:latin typeface="Segoe UI Light" pitchFamily="34" charset="0"/>
                <a:ea typeface="+mn-ea"/>
                <a:cs typeface="+mn-cs"/>
              </a:rPr>
              <a:t>only</a:t>
            </a:r>
            <a:r>
              <a:rPr lang="en-US" sz="882" b="0" i="0" kern="1200">
                <a:solidFill>
                  <a:schemeClr val="tx1"/>
                </a:solidFill>
                <a:effectLst/>
                <a:latin typeface="Segoe UI Light" pitchFamily="34" charset="0"/>
                <a:ea typeface="+mn-ea"/>
                <a:cs typeface="+mn-cs"/>
              </a:rPr>
              <a:t> be used in a pipeline.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cannot attach an existing Azure Containers Instance to your workspace. Instead, you must create a new instance.</a:t>
            </a:r>
          </a:p>
          <a:p>
            <a:r>
              <a:rPr lang="en-US" sz="882" b="0" i="0" kern="1200">
                <a:solidFill>
                  <a:schemeClr val="tx1"/>
                </a:solidFill>
                <a:effectLst/>
                <a:latin typeface="Segoe UI Light" pitchFamily="34" charset="0"/>
                <a:ea typeface="+mn-ea"/>
                <a:cs typeface="+mn-cs"/>
              </a:rPr>
              <a:t>You cannot create Azure HDInsight, Azure Databricks, or Azure Data Lake Store within a workspace. Instead, you must create the resource and then attach it to your workspace.</a:t>
            </a:r>
          </a:p>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2/22/2021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660942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D04A80A-15DA-49F2-B329-8E354A2162B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1237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120E8E-58F8-4EFE-87BE-96A4E99155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406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A426FDB-8689-4BD0-B28F-BCE516327AB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1312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67C52F-FC69-44A2-8C3B-C2B7C30740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385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E67C0C-0EA7-47BE-9DB5-D1741F177F1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904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6FD8F7F-43DE-4DA3-9EAB-CA01292C96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2403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is the data scientist’s inner loop of work</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765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7D3BB6-1657-499C-B82C-70134AEBAD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2/22/2021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44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356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2/22/2021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369177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71BBC-EEFD-5D4F-90AC-087E76608A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287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255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5319DA-8D28-4008-BABE-907D11163AC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2/22/2021 2:58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445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Research 2013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5F5888-463A-4428-AD84-43AEAC55FA24}"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2/22/2021 2:58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907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2/22/2021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662659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9BDA18-00F5-4542-8B20-BAA755C4D0E4}"/>
              </a:ext>
            </a:extLst>
          </p:cNvPr>
          <p:cNvSpPr>
            <a:spLocks noGrp="1"/>
          </p:cNvSpPr>
          <p:nvPr>
            <p:ph type="body" idx="1"/>
          </p:nvPr>
        </p:nvSpPr>
        <p:spPr/>
        <p:txBody>
          <a:bodyPr/>
          <a:lstStyle/>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https://blogs.technet.microsoft.com/machinelearning/2016/11/02/connected-drones-3-powerful-lessons-we-can-all-take-away/</a:t>
            </a:r>
          </a:p>
          <a:p>
            <a:pPr defTabSz="914225" fontAlgn="base">
              <a:spcBef>
                <a:spcPct val="0"/>
              </a:spcBef>
              <a:spcAft>
                <a:spcPts val="1200"/>
              </a:spcAft>
              <a:buClr>
                <a:prstClr val="white"/>
              </a:buClr>
              <a:buSzPct val="100000"/>
              <a:defRPr/>
            </a:pPr>
            <a:endParaRPr lang="en-US" sz="2400" b="1" kern="1200">
              <a:solidFill>
                <a:prstClr val="white"/>
              </a:solidFill>
              <a:latin typeface="+mn-lt"/>
              <a:ea typeface="Segoe UI" panose="020B0502040204020203" pitchFamily="34" charset="0"/>
              <a:cs typeface="Segoe UI" panose="020B0502040204020203" pitchFamily="34" charset="0"/>
            </a:endParaRPr>
          </a:p>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Challenge </a:t>
            </a:r>
          </a:p>
          <a:p>
            <a:pPr marL="173702" indent="-173702" defTabSz="914225" fontAlgn="ctr">
              <a:spcBef>
                <a:spcPts val="200"/>
              </a:spcBef>
              <a:buFont typeface="Wingdings" panose="05000000000000000000" pitchFamily="2" charset="2"/>
              <a:buChar char="§"/>
              <a:defRPr/>
            </a:pPr>
            <a:r>
              <a:rPr lang="en-US" sz="1200" kern="0">
                <a:solidFill>
                  <a:srgbClr val="FFFFFF"/>
                </a:solidFill>
                <a:latin typeface="+mn-lt"/>
                <a:ea typeface="+mn-ea"/>
                <a:cs typeface="Segoe UI Semilight" panose="020B0402040204020203" pitchFamily="34" charset="0"/>
              </a:rPr>
              <a:t>Power line inspection service based on drone collected imagery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Large scale image scoring service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Low cost per image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Support for multiple customers concurrently</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Enable offline DNN model training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Consistency of training and deployment environments</a:t>
            </a:r>
          </a:p>
          <a:p>
            <a:endParaRPr lang="en-US"/>
          </a:p>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Strategy</a:t>
            </a:r>
            <a:endParaRPr lang="en-US" sz="2800" b="1" kern="1200">
              <a:solidFill>
                <a:prstClr val="white"/>
              </a:solidFill>
              <a:latin typeface="+mn-lt"/>
              <a:ea typeface="Segoe UI" panose="020B0502040204020203" pitchFamily="34" charset="0"/>
              <a:cs typeface="Segoe UI" panose="020B0502040204020203" pitchFamily="34" charset="0"/>
            </a:endParaRP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Offline DNN training (SSD/Caffe) </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Highly elastic, scaling out solution based on Azure Batch Shipyards</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Smart load distribution based on Azure Function</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Consistency of environment by deploying Docker images</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Flexible cost control on scalability parameters</a:t>
            </a:r>
          </a:p>
          <a:p>
            <a:pPr marL="173702" indent="-173702" defTabSz="914225" fontAlgn="ctr">
              <a:lnSpc>
                <a:spcPct val="90000"/>
              </a:lnSpc>
              <a:spcBef>
                <a:spcPts val="200"/>
              </a:spcBef>
              <a:buFont typeface="Wingdings" panose="05000000000000000000" pitchFamily="2" charset="2"/>
              <a:buChar char="§"/>
              <a:defRPr/>
            </a:pPr>
            <a:endParaRPr lang="en-US" sz="1200" kern="1200">
              <a:solidFill>
                <a:srgbClr val="FFFFFF"/>
              </a:solidFill>
              <a:latin typeface="+mn-lt"/>
              <a:ea typeface="+mn-ea"/>
              <a:cs typeface="Segoe UI Semilight" panose="020B0402040204020203" pitchFamily="34" charset="0"/>
            </a:endParaRPr>
          </a:p>
          <a:p>
            <a:pPr defTabSz="914225" fontAlgn="base">
              <a:spcBef>
                <a:spcPct val="0"/>
              </a:spcBef>
              <a:spcAft>
                <a:spcPts val="1200"/>
              </a:spcAft>
              <a:buClr>
                <a:prstClr val="white"/>
              </a:buClr>
              <a:buSzPct val="100000"/>
              <a:defRPr/>
            </a:pPr>
            <a:r>
              <a:rPr lang="en-US" sz="2000" b="1" kern="1200">
                <a:solidFill>
                  <a:prstClr val="white"/>
                </a:solidFill>
                <a:latin typeface="+mn-lt"/>
                <a:ea typeface="Segoe UI" panose="020B0502040204020203" pitchFamily="34" charset="0"/>
                <a:cs typeface="Segoe UI" panose="020B0502040204020203" pitchFamily="34" charset="0"/>
              </a:rPr>
              <a:t>Results</a:t>
            </a:r>
            <a:endParaRPr lang="en-US" sz="2400" b="1" kern="1200">
              <a:solidFill>
                <a:prstClr val="white"/>
              </a:solidFill>
              <a:latin typeface="+mn-lt"/>
              <a:ea typeface="Segoe UI" panose="020B0502040204020203" pitchFamily="34" charset="0"/>
              <a:cs typeface="Segoe UI" panose="020B0502040204020203"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1100" kern="1200">
                <a:solidFill>
                  <a:prstClr val="white"/>
                </a:solidFill>
                <a:latin typeface="+mn-lt"/>
                <a:ea typeface="Segoe UI" pitchFamily="34" charset="0"/>
                <a:cs typeface="Segoe UI" pitchFamily="34" charset="0"/>
              </a:rPr>
              <a:t>Connected Drone Product Launched on 6/1/17</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Scalability at cost</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Reliability and availability</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Consistency with training environment</a:t>
            </a:r>
          </a:p>
          <a:p>
            <a:pPr marL="173702" indent="-173702" defTabSz="914225" fontAlgn="ctr">
              <a:lnSpc>
                <a:spcPct val="90000"/>
              </a:lnSpc>
              <a:spcBef>
                <a:spcPts val="200"/>
              </a:spcBef>
              <a:buFont typeface="Wingdings" panose="05000000000000000000" pitchFamily="2" charset="2"/>
              <a:buChar char="§"/>
              <a:defRPr/>
            </a:pPr>
            <a:endParaRPr lang="en-US" sz="1174" kern="1200">
              <a:solidFill>
                <a:srgbClr val="FFFFFF"/>
              </a:solidFill>
              <a:latin typeface="+mn-lt"/>
              <a:ea typeface="Segoe UI" pitchFamily="34" charset="0"/>
              <a:cs typeface="Segoe UI" pitchFamily="34" charset="0"/>
            </a:endParaRPr>
          </a:p>
          <a:p>
            <a:endParaRPr lang="en-US"/>
          </a:p>
        </p:txBody>
      </p:sp>
    </p:spTree>
    <p:extLst>
      <p:ext uri="{BB962C8B-B14F-4D97-AF65-F5344CB8AC3E}">
        <p14:creationId xmlns:p14="http://schemas.microsoft.com/office/powerpoint/2010/main" val="4076067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E43D0E-7445-4C76-84DE-7178B008E0E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823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1532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82</a:t>
            </a:fld>
            <a:endParaRPr lang="en-US"/>
          </a:p>
        </p:txBody>
      </p:sp>
    </p:spTree>
    <p:extLst>
      <p:ext uri="{BB962C8B-B14F-4D97-AF65-F5344CB8AC3E}">
        <p14:creationId xmlns:p14="http://schemas.microsoft.com/office/powerpoint/2010/main" val="332607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Problem statement</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Social sites, forums, and other text-heavy Q&amp;A services rely heavily on tagging, which enables indexing and user search. Without appropriate tagging, site efficacy is greatly diminished. Often however, tagging is left to a user’s discretion. Since users don’t have lists of commonly searched terms, nor understand the categorization or information architecture of a site, posts are frequently mislabeled. This renders content difficult or impossible to find. However, natural language processing in combination with data on site-specific search terms can greatly improve tagging accuracy. Appropriate tags are offered to users as they type. </a:t>
            </a:r>
          </a:p>
          <a:p>
            <a:r>
              <a:rPr lang="en-US" sz="900" b="1" kern="1200">
                <a:solidFill>
                  <a:schemeClr val="tx1"/>
                </a:solidFill>
                <a:effectLst/>
                <a:latin typeface="Segoe UI Light" pitchFamily="34" charset="0"/>
                <a:ea typeface="+mn-ea"/>
                <a:cs typeface="+mn-cs"/>
              </a:rPr>
              <a:t>Key benefits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Improve search efficacy </a:t>
            </a:r>
          </a:p>
          <a:p>
            <a:r>
              <a:rPr lang="en-US" sz="900" kern="1200">
                <a:solidFill>
                  <a:schemeClr val="tx1"/>
                </a:solidFill>
                <a:effectLst/>
                <a:latin typeface="Segoe UI Light" pitchFamily="34" charset="0"/>
                <a:ea typeface="+mn-ea"/>
                <a:cs typeface="+mn-cs"/>
              </a:rPr>
              <a:t>Suggest high-use terms</a:t>
            </a:r>
          </a:p>
          <a:p>
            <a:r>
              <a:rPr lang="en-US" sz="900" kern="1200">
                <a:solidFill>
                  <a:schemeClr val="tx1"/>
                </a:solidFill>
                <a:effectLst/>
                <a:latin typeface="Segoe UI Light" pitchFamily="34" charset="0"/>
                <a:ea typeface="+mn-ea"/>
                <a:cs typeface="+mn-cs"/>
              </a:rPr>
              <a:t>Improve tagging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2/22/2021 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899500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9BDA18-00F5-4542-8B20-BAA755C4D0E4}"/>
              </a:ext>
            </a:extLst>
          </p:cNvPr>
          <p:cNvSpPr>
            <a:spLocks noGrp="1"/>
          </p:cNvSpPr>
          <p:nvPr>
            <p:ph type="body" idx="1"/>
          </p:nvPr>
        </p:nvSpPr>
        <p:spPr/>
        <p:txBody>
          <a:bodyPr/>
          <a:lstStyle/>
          <a:p>
            <a:pPr defTabSz="914225" fontAlgn="base">
              <a:spcBef>
                <a:spcPct val="0"/>
              </a:spcBef>
              <a:spcAft>
                <a:spcPts val="1200"/>
              </a:spcAft>
              <a:buClr>
                <a:prstClr val="white"/>
              </a:buClr>
              <a:buSzPct val="100000"/>
              <a:defRPr/>
            </a:pPr>
            <a:r>
              <a:rPr lang="en-US" sz="4400" b="1" kern="1200">
                <a:solidFill>
                  <a:prstClr val="white"/>
                </a:solidFill>
                <a:latin typeface="+mn-lt"/>
                <a:ea typeface="Segoe UI" panose="020B0502040204020203" pitchFamily="34" charset="0"/>
                <a:cs typeface="Segoe UI" panose="020B0502040204020203" pitchFamily="34" charset="0"/>
              </a:rPr>
              <a:t>Challenge </a:t>
            </a:r>
          </a:p>
          <a:p>
            <a:pPr marL="173702" indent="-173702" defTabSz="914225" fontAlgn="ctr">
              <a:spcBef>
                <a:spcPts val="200"/>
              </a:spcBef>
              <a:buFont typeface="Wingdings" panose="05000000000000000000" pitchFamily="2" charset="2"/>
              <a:buChar char="§"/>
              <a:defRPr/>
            </a:pPr>
            <a:r>
              <a:rPr lang="en-US" sz="2400" kern="1200">
                <a:solidFill>
                  <a:srgbClr val="FFFFFF"/>
                </a:solidFill>
                <a:latin typeface="+mn-lt"/>
                <a:ea typeface="+mn-ea"/>
                <a:cs typeface="+mn-cs"/>
              </a:rPr>
              <a:t>Mobile Banking Adoption is on a Tear!!</a:t>
            </a:r>
          </a:p>
          <a:p>
            <a:pPr marL="173702" indent="-173702" defTabSz="914225" fontAlgn="ctr">
              <a:spcBef>
                <a:spcPts val="200"/>
              </a:spcBef>
              <a:buFont typeface="Wingdings" panose="05000000000000000000" pitchFamily="2" charset="2"/>
              <a:buChar char="§"/>
              <a:defRPr/>
            </a:pPr>
            <a:r>
              <a:rPr lang="en-GB" sz="2400" kern="1200">
                <a:solidFill>
                  <a:srgbClr val="FFFFFF"/>
                </a:solidFill>
                <a:latin typeface="+mn-lt"/>
                <a:ea typeface="+mn-ea"/>
                <a:cs typeface="+mn-cs"/>
              </a:rPr>
              <a:t>The business case is to prevent fraud losses of ZAR 37M p.a. (USD 2.8M) in internet banking for 1 channel &amp; 1 region</a:t>
            </a:r>
          </a:p>
          <a:p>
            <a:pPr marL="173702" indent="-173702" defTabSz="914225" fontAlgn="ctr">
              <a:spcBef>
                <a:spcPts val="200"/>
              </a:spcBef>
              <a:buFont typeface="Wingdings" panose="05000000000000000000" pitchFamily="2" charset="2"/>
              <a:buChar char="§"/>
              <a:defRPr/>
            </a:pPr>
            <a:r>
              <a:rPr lang="en-GB" sz="2400" kern="1200">
                <a:solidFill>
                  <a:srgbClr val="FFFFFF"/>
                </a:solidFill>
                <a:latin typeface="+mn-lt"/>
                <a:ea typeface="+mn-ea"/>
                <a:cs typeface="+mn-cs"/>
              </a:rPr>
              <a:t>Fraud detection needs to happen in real time. Almost no recovery possible after 15 minutes and </a:t>
            </a:r>
            <a:r>
              <a:rPr lang="en-US" sz="2400" kern="1200">
                <a:solidFill>
                  <a:srgbClr val="FFFFFF"/>
                </a:solidFill>
                <a:latin typeface="+mn-lt"/>
                <a:ea typeface="+mn-ea"/>
                <a:cs typeface="+mn-cs"/>
              </a:rPr>
              <a:t>to ensure that the account false positive rate (AFPR) goes no higher than 5 to 1</a:t>
            </a:r>
          </a:p>
          <a:p>
            <a:pPr marL="173702" indent="-173702" defTabSz="914225" fontAlgn="ctr">
              <a:spcBef>
                <a:spcPts val="200"/>
              </a:spcBef>
              <a:buFont typeface="Wingdings" panose="05000000000000000000" pitchFamily="2" charset="2"/>
              <a:buChar char="§"/>
              <a:defRPr/>
            </a:pPr>
            <a:endParaRPr lang="en-US"/>
          </a:p>
          <a:p>
            <a:pPr defTabSz="914225" fontAlgn="base">
              <a:spcBef>
                <a:spcPct val="0"/>
              </a:spcBef>
              <a:spcAft>
                <a:spcPts val="1200"/>
              </a:spcAft>
              <a:buClr>
                <a:prstClr val="white"/>
              </a:buClr>
              <a:buSzPct val="100000"/>
              <a:defRPr/>
            </a:pPr>
            <a:r>
              <a:rPr lang="en-US" sz="4400" b="1" kern="1200">
                <a:solidFill>
                  <a:prstClr val="white"/>
                </a:solidFill>
                <a:latin typeface="+mn-lt"/>
                <a:ea typeface="Segoe UI" panose="020B0502040204020203" pitchFamily="34" charset="0"/>
                <a:cs typeface="Segoe UI" panose="020B0502040204020203" pitchFamily="34" charset="0"/>
              </a:rPr>
              <a:t>Strategy</a:t>
            </a:r>
            <a:endParaRPr lang="en-US" sz="4800" b="1" kern="1200">
              <a:solidFill>
                <a:prstClr val="white"/>
              </a:solidFill>
              <a:latin typeface="+mn-lt"/>
              <a:ea typeface="Segoe UI" panose="020B0502040204020203" pitchFamily="34" charset="0"/>
              <a:cs typeface="Segoe UI" panose="020B0502040204020203" pitchFamily="34" charset="0"/>
            </a:endParaRPr>
          </a:p>
          <a:p>
            <a:pPr marL="173702" indent="-173702" defTabSz="914225" fontAlgn="ctr">
              <a:lnSpc>
                <a:spcPct val="90000"/>
              </a:lnSpc>
              <a:spcBef>
                <a:spcPts val="200"/>
              </a:spcBef>
              <a:buFont typeface="Wingdings" panose="05000000000000000000" pitchFamily="2" charset="2"/>
              <a:buChar char="§"/>
              <a:defRPr/>
            </a:pPr>
            <a:r>
              <a:rPr lang="en-US" sz="2400" kern="1200">
                <a:solidFill>
                  <a:srgbClr val="FFFFFF"/>
                </a:solidFill>
                <a:latin typeface="+mn-lt"/>
                <a:ea typeface="+mn-ea"/>
                <a:cs typeface="+mn-cs"/>
              </a:rPr>
              <a:t>Real World Lambda based Solution Architecture on Azure using Data PAAS Services</a:t>
            </a:r>
            <a:endParaRPr lang="en-US" sz="2400" kern="1200">
              <a:solidFill>
                <a:srgbClr val="FFFFFF"/>
              </a:solidFill>
              <a:latin typeface="+mn-lt"/>
              <a:ea typeface="Segoe UI" pitchFamily="34" charset="0"/>
              <a:cs typeface="Segoe UI" pitchFamily="34" charset="0"/>
            </a:endParaRPr>
          </a:p>
          <a:p>
            <a:pPr marL="173702" indent="-173702" defTabSz="914225" fontAlgn="ctr">
              <a:lnSpc>
                <a:spcPct val="90000"/>
              </a:lnSpc>
              <a:spcBef>
                <a:spcPts val="200"/>
              </a:spcBef>
              <a:buFont typeface="Wingdings" panose="05000000000000000000" pitchFamily="2" charset="2"/>
              <a:buChar char="§"/>
              <a:defRPr/>
            </a:pPr>
            <a:endParaRPr lang="en-US" sz="1200" kern="1200">
              <a:solidFill>
                <a:srgbClr val="FFFFFF"/>
              </a:solidFill>
              <a:latin typeface="+mn-lt"/>
              <a:ea typeface="+mn-ea"/>
              <a:cs typeface="Segoe UI Semilight" panose="020B0402040204020203" pitchFamily="34" charset="0"/>
            </a:endParaRPr>
          </a:p>
          <a:p>
            <a:pPr defTabSz="914225" fontAlgn="base">
              <a:spcBef>
                <a:spcPct val="0"/>
              </a:spcBef>
              <a:spcAft>
                <a:spcPts val="1200"/>
              </a:spcAft>
              <a:buClr>
                <a:prstClr val="white"/>
              </a:buClr>
              <a:buSzPct val="100000"/>
              <a:defRPr/>
            </a:pPr>
            <a:r>
              <a:rPr lang="en-US" sz="4000" b="1" kern="1200">
                <a:solidFill>
                  <a:prstClr val="white"/>
                </a:solidFill>
                <a:latin typeface="+mn-lt"/>
                <a:ea typeface="Segoe UI" panose="020B0502040204020203" pitchFamily="34" charset="0"/>
                <a:cs typeface="Segoe UI" panose="020B0502040204020203" pitchFamily="34" charset="0"/>
              </a:rPr>
              <a:t>Results</a:t>
            </a:r>
            <a:endParaRPr lang="en-US" sz="4400" b="1" kern="1200">
              <a:solidFill>
                <a:prstClr val="white"/>
              </a:solidFill>
              <a:latin typeface="+mn-lt"/>
              <a:ea typeface="Segoe UI" panose="020B0502040204020203" pitchFamily="34" charset="0"/>
              <a:cs typeface="Segoe UI" panose="020B0502040204020203"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2000" kern="1200">
                <a:solidFill>
                  <a:srgbClr val="FFFFFF"/>
                </a:solidFill>
                <a:latin typeface="+mn-lt"/>
                <a:ea typeface="+mn-ea"/>
                <a:cs typeface="+mn-cs"/>
              </a:rPr>
              <a:t>The current model achieves a fraud account detection rate (ADR) of 94% and a value detection rate (VDR) of 76% with a 1 minute delay post identification Much of the fraud committed on the platform is for voucher payments</a:t>
            </a: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2000" kern="1200">
                <a:solidFill>
                  <a:prstClr val="white"/>
                </a:solidFill>
                <a:latin typeface="+mn-lt"/>
                <a:ea typeface="Segoe UI" pitchFamily="34" charset="0"/>
                <a:cs typeface="Segoe UI" pitchFamily="34" charset="0"/>
              </a:rPr>
              <a:t>Currently in Pre-Production </a:t>
            </a:r>
          </a:p>
          <a:p>
            <a:pPr marL="0" indent="0" defTabSz="914225" fontAlgn="ctr">
              <a:lnSpc>
                <a:spcPct val="90000"/>
              </a:lnSpc>
              <a:spcBef>
                <a:spcPts val="200"/>
              </a:spcBef>
              <a:buFont typeface="Wingdings" panose="05000000000000000000" pitchFamily="2" charset="2"/>
              <a:buNone/>
              <a:defRPr/>
            </a:pPr>
            <a:endParaRPr lang="en-US" sz="1174" kern="1200">
              <a:solidFill>
                <a:srgbClr val="FFFFFF"/>
              </a:solidFill>
              <a:latin typeface="+mn-lt"/>
              <a:ea typeface="Segoe UI" pitchFamily="34" charset="0"/>
              <a:cs typeface="Segoe UI" pitchFamily="34" charset="0"/>
            </a:endParaRPr>
          </a:p>
          <a:p>
            <a:endParaRPr lang="en-US"/>
          </a:p>
        </p:txBody>
      </p:sp>
    </p:spTree>
    <p:extLst>
      <p:ext uri="{BB962C8B-B14F-4D97-AF65-F5344CB8AC3E}">
        <p14:creationId xmlns:p14="http://schemas.microsoft.com/office/powerpoint/2010/main" val="1547130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9BDA18-00F5-4542-8B20-BAA755C4D0E4}"/>
              </a:ext>
            </a:extLst>
          </p:cNvPr>
          <p:cNvSpPr>
            <a:spLocks noGrp="1"/>
          </p:cNvSpPr>
          <p:nvPr>
            <p:ph type="body" idx="1"/>
          </p:nvPr>
        </p:nvSpPr>
        <p:spPr/>
        <p:txBody>
          <a:bodyPr/>
          <a:lstStyle/>
          <a:p>
            <a:pPr defTabSz="914225">
              <a:defRPr/>
            </a:pPr>
            <a:r>
              <a:rPr lang="en-US" sz="7200" b="1" kern="1200">
                <a:solidFill>
                  <a:prstClr val="white"/>
                </a:solidFill>
                <a:latin typeface="+mn-lt"/>
                <a:ea typeface="Segoe UI" panose="020B0502040204020203" pitchFamily="34" charset="0"/>
                <a:cs typeface="Segoe UI" panose="020B0502040204020203" pitchFamily="34" charset="0"/>
              </a:rPr>
              <a:t>Challenge</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Find visually similar clothing items in a catalogue</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User provides a photo of a clothing item</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System compare user photo to items in clothing catalogue</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List of most similar clothing items returned to user</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Different measures of similarity (color, pattern, neck style, etc.)</a:t>
            </a:r>
          </a:p>
          <a:p>
            <a:pPr marL="173702" indent="-173702" defTabSz="914225" fontAlgn="ctr">
              <a:spcBef>
                <a:spcPts val="200"/>
              </a:spcBef>
              <a:buFont typeface="Wingdings" panose="05000000000000000000" pitchFamily="2" charset="2"/>
              <a:buChar char="§"/>
              <a:defRPr/>
            </a:pPr>
            <a:endParaRPr lang="en-US"/>
          </a:p>
          <a:p>
            <a:pPr marL="173702" indent="-173702" defTabSz="914225" fontAlgn="ctr">
              <a:spcBef>
                <a:spcPts val="200"/>
              </a:spcBef>
              <a:buFont typeface="Wingdings" panose="05000000000000000000" pitchFamily="2" charset="2"/>
              <a:buChar char="§"/>
              <a:defRPr/>
            </a:pPr>
            <a:endParaRPr lang="en-US"/>
          </a:p>
          <a:p>
            <a:pPr defTabSz="914225">
              <a:defRPr/>
            </a:pPr>
            <a:r>
              <a:rPr lang="en-US" sz="7200" b="1" kern="1200">
                <a:solidFill>
                  <a:prstClr val="white"/>
                </a:solidFill>
                <a:latin typeface="+mn-lt"/>
                <a:ea typeface="Segoe UI" panose="020B0502040204020203" pitchFamily="34" charset="0"/>
                <a:cs typeface="Segoe UI" panose="020B0502040204020203" pitchFamily="34" charset="0"/>
              </a:rPr>
              <a:t>Strategy</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Dataset creation using Bing</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Transfer Learning – DNN pre-trained on ImageNet. Refined network using domain specific clothing images</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Similarity metric for apparel</a:t>
            </a:r>
          </a:p>
          <a:p>
            <a:pPr marL="0" indent="0" defTabSz="914225" fontAlgn="ctr">
              <a:lnSpc>
                <a:spcPct val="90000"/>
              </a:lnSpc>
              <a:spcBef>
                <a:spcPts val="200"/>
              </a:spcBef>
              <a:buFont typeface="Wingdings" panose="05000000000000000000" pitchFamily="2" charset="2"/>
              <a:buNone/>
              <a:defRPr/>
            </a:pPr>
            <a:endParaRPr lang="en-US" sz="1200" kern="1200">
              <a:solidFill>
                <a:srgbClr val="FFFFFF"/>
              </a:solidFill>
              <a:latin typeface="+mn-lt"/>
              <a:ea typeface="+mn-ea"/>
              <a:cs typeface="Segoe UI Semilight" panose="020B0402040204020203" pitchFamily="34" charset="0"/>
            </a:endParaRPr>
          </a:p>
          <a:p>
            <a:pPr defTabSz="914225" fontAlgn="base">
              <a:spcBef>
                <a:spcPct val="0"/>
              </a:spcBef>
              <a:spcAft>
                <a:spcPts val="1200"/>
              </a:spcAft>
              <a:buClr>
                <a:prstClr val="white"/>
              </a:buClr>
              <a:buSzPct val="100000"/>
              <a:defRPr/>
            </a:pPr>
            <a:r>
              <a:rPr lang="en-US" sz="6600" b="1" kern="1200">
                <a:solidFill>
                  <a:prstClr val="white"/>
                </a:solidFill>
                <a:latin typeface="+mn-lt"/>
                <a:ea typeface="Segoe UI" panose="020B0502040204020203" pitchFamily="34" charset="0"/>
                <a:cs typeface="Segoe UI" panose="020B0502040204020203" pitchFamily="34" charset="0"/>
              </a:rPr>
              <a:t>Results</a:t>
            </a:r>
            <a:endParaRPr lang="en-US" sz="7200" b="1" kern="1200">
              <a:solidFill>
                <a:prstClr val="white"/>
              </a:solidFill>
              <a:latin typeface="+mn-lt"/>
              <a:ea typeface="Segoe UI" panose="020B0502040204020203" pitchFamily="34" charset="0"/>
              <a:cs typeface="Segoe UI" panose="020B0502040204020203"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Launched as part of </a:t>
            </a:r>
            <a:r>
              <a:rPr lang="en-US" sz="4000" kern="1200" err="1">
                <a:solidFill>
                  <a:prstClr val="white"/>
                </a:solidFill>
                <a:latin typeface="+mn-lt"/>
                <a:ea typeface="Segoe UI" pitchFamily="34" charset="0"/>
                <a:cs typeface="Segoe UI" pitchFamily="34" charset="0"/>
              </a:rPr>
              <a:t>Brillio</a:t>
            </a:r>
            <a:r>
              <a:rPr lang="en-US" sz="4000" kern="1200">
                <a:solidFill>
                  <a:prstClr val="white"/>
                </a:solidFill>
                <a:latin typeface="+mn-lt"/>
                <a:ea typeface="Segoe UI" pitchFamily="34" charset="0"/>
                <a:cs typeface="Segoe UI" pitchFamily="34" charset="0"/>
              </a:rPr>
              <a:t> AI </a:t>
            </a:r>
            <a:r>
              <a:rPr lang="en-US" sz="4000" kern="1200" err="1">
                <a:solidFill>
                  <a:prstClr val="white"/>
                </a:solidFill>
                <a:latin typeface="+mn-lt"/>
                <a:ea typeface="Segoe UI" pitchFamily="34" charset="0"/>
                <a:cs typeface="Segoe UI" pitchFamily="34" charset="0"/>
              </a:rPr>
              <a:t>Platfrom</a:t>
            </a:r>
            <a:endParaRPr lang="en-US" sz="4000" kern="1200">
              <a:solidFill>
                <a:prstClr val="white"/>
              </a:solidFill>
              <a:latin typeface="+mn-lt"/>
              <a:ea typeface="Segoe UI" pitchFamily="34" charset="0"/>
              <a:cs typeface="Segoe UI"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Introduced and being shared with various retailers</a:t>
            </a: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Driving 34K Azure consumption in month #1 of launch.</a:t>
            </a: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Accuracy of 74% Pilot</a:t>
            </a:r>
          </a:p>
          <a:p>
            <a:pPr marL="0" indent="0" defTabSz="914225" fontAlgn="ctr">
              <a:lnSpc>
                <a:spcPct val="90000"/>
              </a:lnSpc>
              <a:spcBef>
                <a:spcPts val="200"/>
              </a:spcBef>
              <a:buFont typeface="Wingdings" panose="05000000000000000000" pitchFamily="2" charset="2"/>
              <a:buNone/>
              <a:defRPr/>
            </a:pPr>
            <a:endParaRPr lang="en-US" sz="1174" kern="1200">
              <a:solidFill>
                <a:srgbClr val="FFFFFF"/>
              </a:solidFill>
              <a:latin typeface="+mn-lt"/>
              <a:ea typeface="Segoe UI" pitchFamily="34" charset="0"/>
              <a:cs typeface="Segoe UI" pitchFamily="34" charset="0"/>
            </a:endParaRPr>
          </a:p>
          <a:p>
            <a:endParaRPr lang="en-US"/>
          </a:p>
        </p:txBody>
      </p:sp>
    </p:spTree>
    <p:extLst>
      <p:ext uri="{BB962C8B-B14F-4D97-AF65-F5344CB8AC3E}">
        <p14:creationId xmlns:p14="http://schemas.microsoft.com/office/powerpoint/2010/main" val="101308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A392F9-ECD1-4A36-8CC3-BFEE73FFCAED}" type="datetime8">
              <a:rPr lang="en-US" smtClean="0"/>
              <a:t>2/22/2021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1678772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3199CB0-05A4-43A5-B611-BB55DF341644}" type="datetime8">
              <a:rPr lang="en-US" smtClean="0"/>
              <a:t>2/22/2021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1281507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R</a:t>
            </a:r>
            <a:r>
              <a:rPr lang="en-US" sz="882" b="0" i="0" kern="1200">
                <a:solidFill>
                  <a:schemeClr val="tx1"/>
                </a:solidFill>
                <a:effectLst/>
                <a:latin typeface="Segoe UI Light" pitchFamily="34" charset="0"/>
                <a:ea typeface="+mn-ea"/>
                <a:cs typeface="+mn-cs"/>
              </a:rPr>
              <a:t>ead the user input (your Python commands).</a:t>
            </a:r>
          </a:p>
          <a:p>
            <a:r>
              <a:rPr lang="en-US" sz="882" b="1" i="0" kern="1200">
                <a:solidFill>
                  <a:schemeClr val="tx1"/>
                </a:solidFill>
                <a:effectLst/>
                <a:latin typeface="Segoe UI Light" pitchFamily="34" charset="0"/>
                <a:ea typeface="+mn-ea"/>
                <a:cs typeface="+mn-cs"/>
              </a:rPr>
              <a:t>E</a:t>
            </a:r>
            <a:r>
              <a:rPr lang="en-US" sz="882" b="0" i="0" kern="1200">
                <a:solidFill>
                  <a:schemeClr val="tx1"/>
                </a:solidFill>
                <a:effectLst/>
                <a:latin typeface="Segoe UI Light" pitchFamily="34" charset="0"/>
                <a:ea typeface="+mn-ea"/>
                <a:cs typeface="+mn-cs"/>
              </a:rPr>
              <a:t>valuate your code (to work out what you mean).</a:t>
            </a:r>
          </a:p>
          <a:p>
            <a:r>
              <a:rPr lang="en-US" sz="882" b="1" i="0" kern="1200">
                <a:solidFill>
                  <a:schemeClr val="tx1"/>
                </a:solidFill>
                <a:effectLst/>
                <a:latin typeface="Segoe UI Light" pitchFamily="34" charset="0"/>
                <a:ea typeface="+mn-ea"/>
                <a:cs typeface="+mn-cs"/>
              </a:rPr>
              <a:t>P</a:t>
            </a:r>
            <a:r>
              <a:rPr lang="en-US" sz="882" b="0" i="0" kern="1200">
                <a:solidFill>
                  <a:schemeClr val="tx1"/>
                </a:solidFill>
                <a:effectLst/>
                <a:latin typeface="Segoe UI Light" pitchFamily="34" charset="0"/>
                <a:ea typeface="+mn-ea"/>
                <a:cs typeface="+mn-cs"/>
              </a:rPr>
              <a:t>rint any results (so you can see the computer’s response).</a:t>
            </a:r>
          </a:p>
          <a:p>
            <a:r>
              <a:rPr lang="en-US" sz="882" b="1" i="0" kern="1200">
                <a:solidFill>
                  <a:schemeClr val="tx1"/>
                </a:solidFill>
                <a:effectLst/>
                <a:latin typeface="Segoe UI Light" pitchFamily="34" charset="0"/>
                <a:ea typeface="+mn-ea"/>
                <a:cs typeface="+mn-cs"/>
              </a:rPr>
              <a:t>L</a:t>
            </a:r>
            <a:r>
              <a:rPr lang="en-US" sz="882" b="0" i="0" kern="1200">
                <a:solidFill>
                  <a:schemeClr val="tx1"/>
                </a:solidFill>
                <a:effectLst/>
                <a:latin typeface="Segoe UI Light" pitchFamily="34" charset="0"/>
                <a:ea typeface="+mn-ea"/>
                <a:cs typeface="+mn-cs"/>
              </a:rPr>
              <a:t>oop back to step 1 (to continue the conversation).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2/22/2021 2:58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9223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b="1">
                <a:highlight>
                  <a:srgbClr val="FFFF00"/>
                </a:highlight>
              </a:rPr>
              <a:t>Balance slide – 3 pillars – why most compelling – FIX IMAGE/SLIDE</a:t>
            </a:r>
          </a:p>
          <a:p>
            <a:r>
              <a:rPr lang="en-US" b="1">
                <a:highlight>
                  <a:srgbClr val="FFFF00"/>
                </a:highlight>
              </a:rPr>
              <a:t>Productivity – automated ML, user GUI </a:t>
            </a:r>
          </a:p>
          <a:p>
            <a:r>
              <a:rPr lang="en-US" b="1">
                <a:highlight>
                  <a:srgbClr val="FFFF00"/>
                </a:highlight>
              </a:rPr>
              <a:t>E2e – ML ops, </a:t>
            </a:r>
          </a:p>
          <a:p>
            <a:r>
              <a:rPr lang="en-US" b="1">
                <a:highlight>
                  <a:srgbClr val="FFFF00"/>
                </a:highlight>
              </a:rPr>
              <a:t>Open plat – ONNX runtime </a:t>
            </a:r>
            <a:r>
              <a:rPr lang="en-US" b="1" err="1">
                <a:highlight>
                  <a:srgbClr val="FFFF00"/>
                </a:highlight>
              </a:rPr>
              <a:t>MLFlow</a:t>
            </a:r>
            <a:endParaRPr lang="en-US" b="1">
              <a:highlight>
                <a:srgbClr val="FFFF00"/>
              </a:highlight>
            </a:endParaRPr>
          </a:p>
        </p:txBody>
      </p:sp>
    </p:spTree>
    <p:extLst>
      <p:ext uri="{BB962C8B-B14F-4D97-AF65-F5344CB8AC3E}">
        <p14:creationId xmlns:p14="http://schemas.microsoft.com/office/powerpoint/2010/main" val="267635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Azure Machine Learning Services empowers you to bring AI to everyone with an end-to-end, scalable, trusted platform.</a:t>
            </a:r>
          </a:p>
          <a:p>
            <a:endParaRPr lang="en-US" sz="1200" b="1">
              <a:latin typeface="+mn-lt"/>
            </a:endParaRPr>
          </a:p>
          <a:p>
            <a:r>
              <a:rPr lang="en-US" sz="1200" b="1">
                <a:latin typeface="+mn-lt"/>
              </a:rPr>
              <a:t>Boost your data science productivity </a:t>
            </a:r>
          </a:p>
          <a:p>
            <a:pPr marL="177845" indent="-177845">
              <a:buFont typeface="Arial" panose="020B0604020202020204" pitchFamily="34" charset="0"/>
              <a:buChar char="•"/>
            </a:pPr>
            <a:r>
              <a:rPr lang="en-US" sz="1200">
                <a:latin typeface="+mn-lt"/>
              </a:rPr>
              <a:t>Python pip-installable extensions for Azure Machine Learning that enable data scientists to build and deploy machine learning and deep learning models</a:t>
            </a:r>
          </a:p>
          <a:p>
            <a:pPr marL="177845" indent="-177845">
              <a:buFont typeface="Arial" panose="020B0604020202020204" pitchFamily="34" charset="0"/>
              <a:buChar char="•"/>
            </a:pPr>
            <a:r>
              <a:rPr lang="en-US" sz="1200">
                <a:latin typeface="+mn-lt"/>
              </a:rPr>
              <a:t>Now available for Computer Vision, Text Analytics and Time-Series Forecasting.</a:t>
            </a:r>
          </a:p>
          <a:p>
            <a:endParaRPr lang="en-US"/>
          </a:p>
          <a:p>
            <a:r>
              <a:rPr lang="en-US" sz="1200" b="1">
                <a:latin typeface="+mn-lt"/>
              </a:rPr>
              <a:t>Increase your rate of experimentation</a:t>
            </a:r>
          </a:p>
          <a:p>
            <a:pPr marL="177845" indent="-177845">
              <a:buFont typeface="Arial" panose="020B0604020202020204" pitchFamily="34" charset="0"/>
              <a:buChar char="•"/>
            </a:pPr>
            <a:r>
              <a:rPr lang="en-US" sz="1200">
                <a:latin typeface="+mn-lt"/>
              </a:rPr>
              <a:t>Rapidly prototype on your desktop, then easily scale up on virtual machines or scale out using Spark clusters</a:t>
            </a:r>
          </a:p>
          <a:p>
            <a:pPr marL="177845" indent="-177845">
              <a:buFont typeface="Arial" panose="020B0604020202020204" pitchFamily="34" charset="0"/>
              <a:buChar char="•"/>
            </a:pPr>
            <a:r>
              <a:rPr lang="en-US" sz="1200">
                <a:latin typeface="+mn-lt"/>
              </a:rPr>
              <a:t>Proactively manage model performance, identify the best model, and promote it using data-driven insights</a:t>
            </a:r>
          </a:p>
          <a:p>
            <a:pPr marL="177845" indent="-177845">
              <a:buFont typeface="Arial" panose="020B0604020202020204" pitchFamily="34" charset="0"/>
              <a:buChar char="•"/>
            </a:pPr>
            <a:r>
              <a:rPr lang="en-US" sz="1200">
                <a:latin typeface="+mn-lt"/>
              </a:rPr>
              <a:t>Collaborate and share solutions using popular Git repositories.</a:t>
            </a:r>
          </a:p>
          <a:p>
            <a:endParaRPr lang="en-US"/>
          </a:p>
          <a:p>
            <a:r>
              <a:rPr lang="en-US" sz="1200" b="1">
                <a:latin typeface="+mn-lt"/>
              </a:rPr>
              <a:t>Deploy and manage your models everywhere</a:t>
            </a:r>
          </a:p>
          <a:p>
            <a:pPr marL="177845" indent="-177845">
              <a:buFont typeface="Arial" panose="020B0604020202020204" pitchFamily="34" charset="0"/>
              <a:buChar char="•"/>
            </a:pPr>
            <a:r>
              <a:rPr lang="en-US" sz="1200">
                <a:latin typeface="+mn-lt"/>
              </a:rPr>
              <a:t>Use Docker containers to deploy models into production faster in the cloud, on-premises, or at the edge</a:t>
            </a:r>
          </a:p>
          <a:p>
            <a:pPr marL="177845" indent="-177845">
              <a:buFont typeface="Arial" panose="020B0604020202020204" pitchFamily="34" charset="0"/>
              <a:buChar char="•"/>
            </a:pPr>
            <a:r>
              <a:rPr lang="en-US" sz="1200">
                <a:latin typeface="+mn-lt"/>
              </a:rPr>
              <a:t>Promote your best performing models into production and retrain them when their performance degrades</a:t>
            </a:r>
          </a:p>
          <a:p>
            <a:endParaRPr lang="en-US" sz="1200">
              <a:latin typeface="+mn-lt"/>
            </a:endParaRPr>
          </a:p>
          <a:p>
            <a:r>
              <a:rPr lang="en-US" sz="1200">
                <a:latin typeface="+mn-lt"/>
              </a:rPr>
              <a:t>Azure Machine Learning Services are built with your needs in mind, providing:</a:t>
            </a:r>
          </a:p>
          <a:p>
            <a:pPr marL="177845" indent="-177845">
              <a:buFont typeface="Arial" panose="020B0604020202020204" pitchFamily="34" charset="0"/>
              <a:buChar char="•"/>
            </a:pPr>
            <a:r>
              <a:rPr lang="en-US" sz="1200">
                <a:latin typeface="+mn-lt"/>
              </a:rPr>
              <a:t>GPU-enabled virtual machines</a:t>
            </a:r>
          </a:p>
          <a:p>
            <a:pPr marL="177845" indent="-177845">
              <a:buFont typeface="Arial" panose="020B0604020202020204" pitchFamily="34" charset="0"/>
              <a:buChar char="•"/>
            </a:pPr>
            <a:r>
              <a:rPr lang="en-US" sz="1200">
                <a:latin typeface="+mn-lt"/>
              </a:rPr>
              <a:t>Low-latency predictions at scale</a:t>
            </a:r>
          </a:p>
          <a:p>
            <a:pPr marL="177845" indent="-177845">
              <a:buFont typeface="Arial" panose="020B0604020202020204" pitchFamily="34" charset="0"/>
              <a:buChar char="•"/>
            </a:pPr>
            <a:r>
              <a:rPr lang="en-US" sz="1200">
                <a:latin typeface="+mn-lt"/>
              </a:rPr>
              <a:t>Integration with popular Python IDEs</a:t>
            </a:r>
          </a:p>
          <a:p>
            <a:pPr marL="177845" indent="-177845">
              <a:buFont typeface="Arial" panose="020B0604020202020204" pitchFamily="34" charset="0"/>
              <a:buChar char="•"/>
            </a:pPr>
            <a:r>
              <a:rPr lang="en-US" sz="1200">
                <a:latin typeface="+mn-lt"/>
              </a:rPr>
              <a:t>Role-based access controls</a:t>
            </a:r>
          </a:p>
          <a:p>
            <a:pPr marL="177845" indent="-177845">
              <a:buFont typeface="Arial" panose="020B0604020202020204" pitchFamily="34" charset="0"/>
              <a:buChar char="•"/>
            </a:pPr>
            <a:r>
              <a:rPr lang="en-US" sz="1200">
                <a:latin typeface="+mn-lt"/>
              </a:rPr>
              <a:t>Model versioning</a:t>
            </a:r>
          </a:p>
          <a:p>
            <a:pPr marL="177845" indent="-177845">
              <a:buFont typeface="Arial" panose="020B0604020202020204" pitchFamily="34" charset="0"/>
              <a:buChar char="•"/>
            </a:pPr>
            <a:r>
              <a:rPr lang="en-US" sz="1200">
                <a:latin typeface="+mn-lt"/>
              </a:rPr>
              <a:t>Automated model retraining</a:t>
            </a:r>
          </a:p>
          <a:p>
            <a:endParaRPr lang="en-US" sz="1200">
              <a:latin typeface="+mn-lt"/>
            </a:endParaRPr>
          </a:p>
          <a:p>
            <a:r>
              <a:rPr lang="en-US" sz="1200" b="1">
                <a:latin typeface="+mn-lt"/>
              </a:rPr>
              <a:t>(Optional: other services)</a:t>
            </a:r>
          </a:p>
          <a:p>
            <a:pPr marL="177845" indent="-177845">
              <a:buFont typeface="Arial" panose="020B0604020202020204" pitchFamily="34" charset="0"/>
              <a:buChar char="•"/>
            </a:pPr>
            <a:r>
              <a:rPr lang="en-US" sz="1200">
                <a:latin typeface="+mn-lt"/>
              </a:rPr>
              <a:t>Azure Machine Learning Workbench integrates with ONNX models</a:t>
            </a:r>
          </a:p>
          <a:p>
            <a:pPr marL="177845" indent="-177845">
              <a:buFont typeface="Arial" panose="020B0604020202020204" pitchFamily="34" charset="0"/>
              <a:buChar char="•"/>
            </a:pPr>
            <a:r>
              <a:rPr lang="en-US" sz="1200">
                <a:latin typeface="+mn-lt"/>
              </a:rPr>
              <a:t>Work with your ONNX models from Visual Studio Code Tools for AI. </a:t>
            </a:r>
          </a:p>
          <a:p>
            <a:pPr marL="652099" lvl="1" indent="-177845"/>
            <a:r>
              <a:rPr lang="en-US" sz="1200">
                <a:latin typeface="+mn-lt"/>
              </a:rPr>
              <a:t>Build deep learning models and call services straight from your favorite IDE easier with Azure Machine Learning services built right in. </a:t>
            </a:r>
          </a:p>
          <a:p>
            <a:pPr marL="652099" lvl="1" indent="-177845"/>
            <a:r>
              <a:rPr lang="en-US" sz="1200">
                <a:latin typeface="+mn-lt"/>
              </a:rPr>
              <a:t>Create a seamless developer experience across desktop, cloud, or at the edge.</a:t>
            </a:r>
          </a:p>
          <a:p>
            <a:pPr marL="177845" indent="-177845">
              <a:buFont typeface="Arial" panose="020B0604020202020204" pitchFamily="34" charset="0"/>
              <a:buChar char="•"/>
            </a:pPr>
            <a:r>
              <a:rPr lang="en-US" sz="1200">
                <a:latin typeface="+mn-lt"/>
              </a:rPr>
              <a:t>AI Toolkit for Azure IoT Edge</a:t>
            </a:r>
          </a:p>
          <a:p>
            <a:pPr marL="177845" indent="-177845">
              <a:buFont typeface="Arial" panose="020B0604020202020204" pitchFamily="34" charset="0"/>
              <a:buChar char="•"/>
            </a:pPr>
            <a:r>
              <a:rPr lang="en-US" sz="1200" err="1">
                <a:latin typeface="+mn-lt"/>
              </a:rPr>
              <a:t>MMLSpark</a:t>
            </a:r>
            <a:r>
              <a:rPr lang="en-US" sz="1200">
                <a:latin typeface="+mn-lt"/>
              </a:rPr>
              <a:t> is an open-source Spark package</a:t>
            </a:r>
            <a:r>
              <a:rPr lang="en-US" sz="1200" b="1">
                <a:latin typeface="+mn-lt"/>
              </a:rPr>
              <a:t> </a:t>
            </a:r>
            <a:r>
              <a:rPr lang="en-US" sz="1200">
                <a:latin typeface="+mn-lt"/>
              </a:rPr>
              <a:t>that enables you to quickly create powerful, highly-scalable predictive and analytical models for large image and text datasets by using deep learning and data science tools for Apache Spark.</a:t>
            </a:r>
          </a:p>
          <a:p>
            <a:endParaRPr lang="en-US" sz="1200">
              <a:latin typeface="+mn-lt"/>
            </a:endParaRPr>
          </a:p>
          <a:p>
            <a:r>
              <a:rPr lang="en-US" sz="1200">
                <a:latin typeface="+mn-lt"/>
              </a:rPr>
              <a:t>Azure Machine Learning Services seamlessly integrates with the rest of the Azure portfolio.</a:t>
            </a:r>
          </a:p>
          <a:p>
            <a:endParaRPr lang="en-US" sz="1200">
              <a:latin typeface="+mn-lt"/>
            </a:endParaRPr>
          </a:p>
          <a:p>
            <a:r>
              <a:rPr lang="en-US" sz="1200" b="1">
                <a:latin typeface="+mn-lt"/>
              </a:rPr>
              <a:t>&lt;Transition&gt;: Azure Machine Learning Services allows you to deploy models to many different production environments.</a:t>
            </a:r>
          </a:p>
          <a:p>
            <a:endParaRPr lang="en-US"/>
          </a:p>
        </p:txBody>
      </p:sp>
      <p:sp>
        <p:nvSpPr>
          <p:cNvPr id="4" name="Slide Number Placeholder 3"/>
          <p:cNvSpPr>
            <a:spLocks noGrp="1"/>
          </p:cNvSpPr>
          <p:nvPr>
            <p:ph type="sldNum" sz="quarter" idx="10"/>
          </p:nvPr>
        </p:nvSpPr>
        <p:spPr/>
        <p:txBody>
          <a:bodyPr/>
          <a:lstStyle/>
          <a:p>
            <a:pPr defTabSz="948507">
              <a:defRPr/>
            </a:pPr>
            <a:fld id="{1CA76015-0069-40CB-B3C1-9C16255696FC}" type="slidenum">
              <a:rPr lang="en-US">
                <a:solidFill>
                  <a:prstClr val="black"/>
                </a:solidFill>
                <a:latin typeface="Calibri" panose="020F0502020204030204"/>
              </a:rPr>
              <a:pPr defTabSz="948507">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2221563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2/22/2021 2:58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018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lvl="0"/>
            <a:r>
              <a:rPr lang="en-US" sz="882" kern="1200">
                <a:solidFill>
                  <a:schemeClr val="tx1"/>
                </a:solidFill>
                <a:effectLst/>
                <a:latin typeface="Segoe UI" panose="020B0502040204020203" pitchFamily="34" charset="0"/>
                <a:ea typeface="+mn-ea"/>
                <a:cs typeface="+mn-cs"/>
              </a:rPr>
              <a:t>ML practitioners have sorts of backgrounds, so why should we expect them to work using the same tools?</a:t>
            </a:r>
          </a:p>
          <a:p>
            <a:r>
              <a:rPr lang="en-US" sz="882" kern="1200">
                <a:solidFill>
                  <a:schemeClr val="tx1"/>
                </a:solidFill>
                <a:effectLst/>
                <a:latin typeface="Segoe UI" panose="020B0502040204020203" pitchFamily="34" charset="0"/>
                <a:ea typeface="+mn-ea"/>
                <a:cs typeface="+mn-cs"/>
              </a:rPr>
              <a:t>We have introduced capabilities that simplify model building for any skill level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07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6078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613660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9252434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31926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8561535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485077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523491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775524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14434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5" y="3429000"/>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91634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827251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9970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4242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212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4363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0752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21"/>
            <a:ext cx="6095999" cy="353045"/>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334937" y="2045659"/>
            <a:ext cx="4763234" cy="1077218"/>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334935" y="289512"/>
            <a:ext cx="5581874" cy="899665"/>
          </a:xfrm>
        </p:spPr>
        <p:txBody>
          <a:bodyPr/>
          <a:lstStyle>
            <a:lvl1pPr>
              <a:defRPr lang="en-US" sz="3200" b="0" kern="0" cap="none" spc="49"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6686334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F61B9-7524-4B03-8E38-50067D6FC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171401-D9C6-412A-97C7-F8DCACD761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B2284-371E-4AB9-893F-E8EDB46212E9}"/>
              </a:ext>
            </a:extLst>
          </p:cNvPr>
          <p:cNvSpPr>
            <a:spLocks noGrp="1"/>
          </p:cNvSpPr>
          <p:nvPr>
            <p:ph type="dt" sz="half" idx="10"/>
          </p:nvPr>
        </p:nvSpPr>
        <p:spPr/>
        <p:txBody>
          <a:bodyPr/>
          <a:lstStyle/>
          <a:p>
            <a:fld id="{A07F3AE2-76F0-4389-A58B-213888197306}" type="datetimeFigureOut">
              <a:rPr lang="en-US" smtClean="0"/>
              <a:t>2/22/2021</a:t>
            </a:fld>
            <a:endParaRPr lang="en-US"/>
          </a:p>
        </p:txBody>
      </p:sp>
      <p:sp>
        <p:nvSpPr>
          <p:cNvPr id="5" name="Footer Placeholder 4">
            <a:extLst>
              <a:ext uri="{FF2B5EF4-FFF2-40B4-BE49-F238E27FC236}">
                <a16:creationId xmlns:a16="http://schemas.microsoft.com/office/drawing/2014/main" id="{6ED7710E-97DB-40D8-9F68-B05384AF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0BBB-1C84-49F1-9FC5-79FB19E8538A}"/>
              </a:ext>
            </a:extLst>
          </p:cNvPr>
          <p:cNvSpPr>
            <a:spLocks noGrp="1"/>
          </p:cNvSpPr>
          <p:nvPr>
            <p:ph type="sldNum" sz="quarter" idx="12"/>
          </p:nvPr>
        </p:nvSpPr>
        <p:spPr/>
        <p:txBody>
          <a:bodyPr/>
          <a:lstStyle/>
          <a:p>
            <a:fld id="{1C07F004-A6FC-47C3-8D33-E6DA188563C7}" type="slidenum">
              <a:rPr lang="en-US" smtClean="0"/>
              <a:t>‹#›</a:t>
            </a:fld>
            <a:endParaRPr lang="en-US"/>
          </a:p>
        </p:txBody>
      </p:sp>
    </p:spTree>
    <p:extLst>
      <p:ext uri="{BB962C8B-B14F-4D97-AF65-F5344CB8AC3E}">
        <p14:creationId xmlns:p14="http://schemas.microsoft.com/office/powerpoint/2010/main" val="3912115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endParaRPr lang="en-US"/>
          </a:p>
        </p:txBody>
      </p:sp>
    </p:spTree>
    <p:extLst>
      <p:ext uri="{BB962C8B-B14F-4D97-AF65-F5344CB8AC3E}">
        <p14:creationId xmlns:p14="http://schemas.microsoft.com/office/powerpoint/2010/main" val="1308346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07160"/>
            <a:ext cx="11280010"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81611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700472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66890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2" name="Rectangle 1">
            <a:extLst>
              <a:ext uri="{FF2B5EF4-FFF2-40B4-BE49-F238E27FC236}">
                <a16:creationId xmlns:a16="http://schemas.microsoft.com/office/drawing/2014/main" id="{C5425DAE-615C-43B0-B402-C4EAEA056288}"/>
              </a:ext>
            </a:extLst>
          </p:cNvPr>
          <p:cNvSpPr/>
          <p:nvPr userDrawn="1"/>
        </p:nvSpPr>
        <p:spPr bwMode="auto">
          <a:xfrm>
            <a:off x="200025" y="2609850"/>
            <a:ext cx="9772650" cy="3390900"/>
          </a:xfrm>
          <a:prstGeom prst="rect">
            <a:avLst/>
          </a:prstGeom>
          <a:solidFill>
            <a:schemeClr val="accent3">
              <a:lumMod val="75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954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269477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4094353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0365505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70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628707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17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093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AFAD554-23FC-4F19-93F4-136C88A7E43A}"/>
              </a:ext>
            </a:extLst>
          </p:cNvPr>
          <p:cNvSpPr>
            <a:spLocks noGrp="1"/>
          </p:cNvSpPr>
          <p:nvPr>
            <p:ph type="body" sz="quarter" idx="10"/>
          </p:nvPr>
        </p:nvSpPr>
        <p:spPr>
          <a:xfrm>
            <a:off x="588963" y="157163"/>
            <a:ext cx="11014774" cy="300037"/>
          </a:xfrm>
        </p:spPr>
        <p:txBody>
          <a:bodyPr/>
          <a:lstStyle>
            <a:lvl1pPr marL="0" indent="0" algn="ctr">
              <a:buNone/>
              <a:defRPr lang="en-US" sz="1800" b="0" kern="1200" cap="none" spc="-50" baseline="0" dirty="0" smtClean="0">
                <a:ln w="3175">
                  <a:noFill/>
                </a:ln>
                <a:solidFill>
                  <a:schemeClr val="accent2"/>
                </a:solidFill>
                <a:effectLst/>
                <a:latin typeface="+mj-lt"/>
                <a:ea typeface="+mn-ea"/>
                <a:cs typeface="Segoe UI" pitchFamily="34" charset="0"/>
              </a:defRPr>
            </a:lvl1pPr>
            <a:lvl2pPr marL="228600" indent="0">
              <a:buNone/>
              <a:defRPr lang="en-US" sz="1800" b="0" kern="1200" cap="none" spc="-50" baseline="0" dirty="0" smtClean="0">
                <a:ln w="3175">
                  <a:noFill/>
                </a:ln>
                <a:solidFill>
                  <a:schemeClr val="accent2"/>
                </a:solidFill>
                <a:effectLst/>
                <a:latin typeface="+mj-lt"/>
                <a:ea typeface="+mn-ea"/>
                <a:cs typeface="Segoe UI" pitchFamily="34" charset="0"/>
              </a:defRPr>
            </a:lvl2pPr>
            <a:lvl3pPr marL="457200" indent="0">
              <a:buNone/>
              <a:defRPr lang="en-US" sz="1800" b="0" kern="1200" cap="none" spc="-50" baseline="0" dirty="0" smtClean="0">
                <a:ln w="3175">
                  <a:noFill/>
                </a:ln>
                <a:solidFill>
                  <a:schemeClr val="accent2"/>
                </a:solidFill>
                <a:effectLst/>
                <a:latin typeface="+mj-lt"/>
                <a:ea typeface="+mn-ea"/>
                <a:cs typeface="Segoe UI" pitchFamily="34" charset="0"/>
              </a:defRPr>
            </a:lvl3pPr>
            <a:lvl4pPr marL="661988" indent="0">
              <a:buNone/>
              <a:defRPr lang="en-US" sz="1800" b="0" kern="1200" cap="none" spc="-50" baseline="0" dirty="0" smtClean="0">
                <a:ln w="3175">
                  <a:noFill/>
                </a:ln>
                <a:solidFill>
                  <a:schemeClr val="accent2"/>
                </a:solidFill>
                <a:effectLst/>
                <a:latin typeface="+mj-lt"/>
                <a:ea typeface="+mn-ea"/>
                <a:cs typeface="Segoe UI" pitchFamily="34" charset="0"/>
              </a:defRPr>
            </a:lvl4pPr>
            <a:lvl5pPr marL="855663" indent="0">
              <a:buNone/>
              <a:defRPr lang="en-US" sz="1800" b="0" kern="1200" cap="none" spc="-50" baseline="0" dirty="0" smtClean="0">
                <a:ln w="3175">
                  <a:noFill/>
                </a:ln>
                <a:solidFill>
                  <a:schemeClr val="accent2"/>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3862392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9144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236887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330280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3" name="Text Placeholder 2">
            <a:extLst>
              <a:ext uri="{FF2B5EF4-FFF2-40B4-BE49-F238E27FC236}">
                <a16:creationId xmlns:a16="http://schemas.microsoft.com/office/drawing/2014/main" id="{037CA88A-AF8C-4F1F-AC97-D9271C56957C}"/>
              </a:ext>
            </a:extLst>
          </p:cNvPr>
          <p:cNvSpPr>
            <a:spLocks noGrp="1"/>
          </p:cNvSpPr>
          <p:nvPr>
            <p:ph type="body" sz="quarter" idx="11" hasCustomPrompt="1"/>
          </p:nvPr>
        </p:nvSpPr>
        <p:spPr>
          <a:xfrm>
            <a:off x="427038" y="1601788"/>
            <a:ext cx="4252912" cy="332399"/>
          </a:xfrm>
        </p:spPr>
        <p:txBody>
          <a:bodyPr lIns="146304"/>
          <a:lstStyle>
            <a:lvl1pPr>
              <a:defRPr sz="2400">
                <a:solidFill>
                  <a:schemeClr val="tx2"/>
                </a:solidFill>
              </a:defRPr>
            </a:lvl1pPr>
          </a:lstStyle>
          <a:p>
            <a:pPr lvl="0"/>
            <a:r>
              <a:rPr lang="en-US"/>
              <a:t>Edit subtitle</a:t>
            </a:r>
          </a:p>
        </p:txBody>
      </p:sp>
    </p:spTree>
    <p:extLst>
      <p:ext uri="{BB962C8B-B14F-4D97-AF65-F5344CB8AC3E}">
        <p14:creationId xmlns:p14="http://schemas.microsoft.com/office/powerpoint/2010/main" val="3660888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7" name="Text Placeholder 3">
            <a:extLst>
              <a:ext uri="{FF2B5EF4-FFF2-40B4-BE49-F238E27FC236}">
                <a16:creationId xmlns:a16="http://schemas.microsoft.com/office/drawing/2014/main" id="{FC9B7BD6-AEB0-414B-803A-D694DC93C284}"/>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5041251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4"/>
              </a:spcAft>
              <a:buNone/>
              <a:defRPr sz="1200" spc="20" baseline="0">
                <a:solidFill>
                  <a:schemeClr val="tx1"/>
                </a:solidFill>
                <a:latin typeface="+mj-lt"/>
              </a:defRPr>
            </a:lvl3pPr>
            <a:lvl4pPr marL="672290" indent="0">
              <a:spcBef>
                <a:spcPts val="0"/>
              </a:spcBef>
              <a:spcAft>
                <a:spcPts val="1274"/>
              </a:spcAft>
              <a:buNone/>
              <a:defRPr sz="1961"/>
            </a:lvl4pPr>
            <a:lvl5pPr marL="896386" indent="0">
              <a:buNone/>
              <a:defRPr/>
            </a:lvl5pPr>
          </a:lstStyle>
          <a:p>
            <a:pPr lvl="0"/>
            <a:r>
              <a:rPr lang="en-US"/>
              <a:t>First level Segoe UI 24pt</a:t>
            </a:r>
          </a:p>
          <a:p>
            <a:pPr lvl="1"/>
            <a:r>
              <a:rPr lang="en-US"/>
              <a:t>Second level Segoe UI 16pt</a:t>
            </a:r>
          </a:p>
          <a:p>
            <a:pPr lvl="2"/>
            <a:r>
              <a:rPr lang="en-US"/>
              <a:t>THIRD LEVEL SEGOE UI 12PT</a:t>
            </a:r>
          </a:p>
        </p:txBody>
      </p:sp>
    </p:spTree>
    <p:extLst>
      <p:ext uri="{BB962C8B-B14F-4D97-AF65-F5344CB8AC3E}">
        <p14:creationId xmlns:p14="http://schemas.microsoft.com/office/powerpoint/2010/main" val="41347860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0552298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11.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2.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9144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9144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689969152"/>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58" r:id="rId6"/>
    <p:sldLayoutId id="2147484760" r:id="rId7"/>
    <p:sldLayoutId id="2147484759"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 id="2147484755" r:id="rId20"/>
    <p:sldLayoutId id="2147484756" r:id="rId21"/>
    <p:sldLayoutId id="2147484757" r:id="rId22"/>
    <p:sldLayoutId id="2147484761" r:id="rId23"/>
    <p:sldLayoutId id="2147484762" r:id="rId24"/>
    <p:sldLayoutId id="2147484763" r:id="rId25"/>
    <p:sldLayoutId id="2147484764" r:id="rId26"/>
    <p:sldLayoutId id="2147484766" r:id="rId27"/>
  </p:sldLayoutIdLst>
  <p:transition>
    <p:fade/>
  </p:transition>
  <p:txStyles>
    <p:title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19154880"/>
      </p:ext>
    </p:extLst>
  </p:cSld>
  <p:clrMap bg1="dk1" tx1="lt1" bg2="dk2" tx2="lt2" accent1="accent1" accent2="accent2" accent3="accent3" accent4="accent4" accent5="accent5" accent6="accent6" hlink="hlink" folHlink="folHlink"/>
  <p:sldLayoutIdLst>
    <p:sldLayoutId id="2147484770" r:id="rId1"/>
    <p:sldLayoutId id="2147484771" r:id="rId2"/>
    <p:sldLayoutId id="2147484772" r:id="rId3"/>
    <p:sldLayoutId id="2147484773" r:id="rId4"/>
    <p:sldLayoutId id="2147484774" r:id="rId5"/>
    <p:sldLayoutId id="2147484775" r:id="rId6"/>
    <p:sldLayoutId id="2147484776" r:id="rId7"/>
    <p:sldLayoutId id="2147484777" r:id="rId8"/>
    <p:sldLayoutId id="2147484778" r:id="rId9"/>
    <p:sldLayoutId id="2147484779"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emf"/><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video" Target="../media/media1.mp4"/><Relationship Id="rId7" Type="http://schemas.openxmlformats.org/officeDocument/2006/relationships/image" Target="../media/image30.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9.png"/><Relationship Id="rId5" Type="http://schemas.openxmlformats.org/officeDocument/2006/relationships/notesSlide" Target="../notesSlides/notesSlide9.xml"/><Relationship Id="rId4"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microsoft.com/office/2007/relationships/hdphoto" Target="../media/hdphoto2.wdp"/><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hyperlink" Target="https://papers.nips.cc/paper/5656-hidden-technical-debt-in-machine-learning-systems.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tiff"/></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39.sv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7.tiff"/><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43.svg"/><Relationship Id="rId4" Type="http://schemas.openxmlformats.org/officeDocument/2006/relationships/image" Target="../media/image41.png"/><Relationship Id="rId9" Type="http://schemas.openxmlformats.org/officeDocument/2006/relationships/image" Target="../media/image39.sv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43.svg"/><Relationship Id="rId4" Type="http://schemas.openxmlformats.org/officeDocument/2006/relationships/image" Target="../media/image41.png"/><Relationship Id="rId9" Type="http://schemas.openxmlformats.org/officeDocument/2006/relationships/image" Target="../media/image39.sv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7.tiff"/><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43.svg"/><Relationship Id="rId4" Type="http://schemas.openxmlformats.org/officeDocument/2006/relationships/image" Target="../media/image41.png"/><Relationship Id="rId9" Type="http://schemas.openxmlformats.org/officeDocument/2006/relationships/image" Target="../media/image3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37.tiff"/><Relationship Id="rId13" Type="http://schemas.openxmlformats.org/officeDocument/2006/relationships/image" Target="../media/image45.png"/><Relationship Id="rId3" Type="http://schemas.openxmlformats.org/officeDocument/2006/relationships/slideLayout" Target="../slideLayouts/slideLayout29.xml"/><Relationship Id="rId7" Type="http://schemas.openxmlformats.org/officeDocument/2006/relationships/image" Target="../media/image36.png"/><Relationship Id="rId12" Type="http://schemas.openxmlformats.org/officeDocument/2006/relationships/image" Target="../media/image44.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43.svg"/><Relationship Id="rId11" Type="http://schemas.openxmlformats.org/officeDocument/2006/relationships/image" Target="../media/image40.png"/><Relationship Id="rId5" Type="http://schemas.openxmlformats.org/officeDocument/2006/relationships/image" Target="../media/image41.png"/><Relationship Id="rId10" Type="http://schemas.openxmlformats.org/officeDocument/2006/relationships/image" Target="../media/image39.svg"/><Relationship Id="rId4" Type="http://schemas.openxmlformats.org/officeDocument/2006/relationships/notesSlide" Target="../notesSlides/notesSlide19.xml"/><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6.png"/><Relationship Id="rId5" Type="http://schemas.openxmlformats.org/officeDocument/2006/relationships/image" Target="../media/image43.svg"/><Relationship Id="rId4" Type="http://schemas.openxmlformats.org/officeDocument/2006/relationships/image" Target="../media/image41.png"/><Relationship Id="rId9" Type="http://schemas.openxmlformats.org/officeDocument/2006/relationships/image" Target="../media/image3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azure.microsoft.com/services/storage/" TargetMode="External"/><Relationship Id="rId2" Type="http://schemas.openxmlformats.org/officeDocument/2006/relationships/hyperlink" Target="https://azure.microsoft.com/services/container-registry/" TargetMode="External"/><Relationship Id="rId1" Type="http://schemas.openxmlformats.org/officeDocument/2006/relationships/slideLayout" Target="../slideLayouts/slideLayout9.xml"/><Relationship Id="rId5" Type="http://schemas.openxmlformats.org/officeDocument/2006/relationships/hyperlink" Target="https://azure.microsoft.com/services/key-vault/" TargetMode="External"/><Relationship Id="rId4" Type="http://schemas.openxmlformats.org/officeDocument/2006/relationships/hyperlink" Target="https://azure.microsoft.com/services/application-insights/"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hyperlink" Target="https://docs.microsoft.com/en-us/azure/machine-learning/service/how-to-set-up-training-targets#hdinsight" TargetMode="External"/><Relationship Id="rId3" Type="http://schemas.openxmlformats.org/officeDocument/2006/relationships/hyperlink" Target="https://docs.microsoft.com/en-us/azure/machine-learning/service/how-to-set-up-training-targets#local" TargetMode="External"/><Relationship Id="rId7" Type="http://schemas.openxmlformats.org/officeDocument/2006/relationships/hyperlink" Target="https://docs.microsoft.com/en-us/azure/machine-learning/service/how-to-set-up-training-targets#adla"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hyperlink" Target="https://docs.microsoft.com/en-us/azure/machine-learning/service/how-to-set-up-training-targets#databricks" TargetMode="External"/><Relationship Id="rId5" Type="http://schemas.openxmlformats.org/officeDocument/2006/relationships/hyperlink" Target="https://docs.microsoft.com/en-us/python/api/azureml-core/azureml.core.compute.amlcompute(class)?view=azure-ml-py" TargetMode="External"/><Relationship Id="rId4" Type="http://schemas.openxmlformats.org/officeDocument/2006/relationships/hyperlink" Target="https://docs.microsoft.com/en-us/azure/machine-learning/service/how-to-set-up-training-targets#dsvm" TargetMode="External"/><Relationship Id="rId9" Type="http://schemas.openxmlformats.org/officeDocument/2006/relationships/hyperlink" Target="https://docs.microsoft.com/en-us/azure/machine-learning/service/how-to-set-up-training-targets#supported-compute-target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3.sv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cikit-learn.org/stable/tutorial/machine_learning_map/index.html" TargetMode="Externa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hyperlink" Target="https://docs.microsoft.com/en-us/azure/batch-ai/tutorial-horovod-tensorflow" TargetMode="External"/><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66.jpe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hyperlink" Target="https://docs.microsoft.com/en-us/azure/iot-edge/iot-edge-modules" TargetMode="Externa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hyperlink" Target="IoT%20Edge%20device" TargetMode="External"/><Relationship Id="rId2" Type="http://schemas.openxmlformats.org/officeDocument/2006/relationships/hyperlink" Target="https://docs.microsoft.com/en-us/azure/iot-hub/iot-hub-create-through-portal"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hyperlink" Target="https://docs.microsoft.com/en-us/azure/iot-edge/how-to-deploy-modules-portal#configure-a-deployment-manifest"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72.png"/><Relationship Id="rId4" Type="http://schemas.microsoft.com/office/2007/relationships/hdphoto" Target="../media/hdphoto4.wdp"/></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hyperlink" Target="http://aka.ms/amlfree" TargetMode="External"/><Relationship Id="rId7" Type="http://schemas.openxmlformats.org/officeDocument/2006/relationships/hyperlink" Target="https://na01.safelinks.protection.outlook.com/?url=https://docs.microsoft.com/en-us/azure/machine-learning/service/quickstart-create-workspace-with-python&amp;data=02|01|Nishant.Thacker@microsoft.com|cf39575eaf38429c5e8a08d656e2e42e|72f988bf86f141af91ab2d7cd011db47|1|0|636791929820843655&amp;sdata=uJ7HkdJQ8JlAneRRmuQF37oxfgEkmIsSFQx%2BQy/5M8o%3D&amp;reserved=0" TargetMode="External"/><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hyperlink" Target="http://aka.ms/azureml-docs"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426426" y="2697175"/>
            <a:ext cx="9401560" cy="1793104"/>
          </a:xfrm>
        </p:spPr>
        <p:txBody>
          <a:bodyPr/>
          <a:lstStyle/>
          <a:p>
            <a:r>
              <a:rPr lang="en-US" sz="4000" dirty="0">
                <a:solidFill>
                  <a:schemeClr val="bg1"/>
                </a:solidFill>
              </a:rPr>
              <a:t>Azure Machine Learning service</a:t>
            </a:r>
            <a:endParaRPr lang="en-US" sz="4000" i="1" dirty="0">
              <a:solidFill>
                <a:schemeClr val="bg1"/>
              </a:solidFill>
              <a:latin typeface="+mn-lt"/>
            </a:endParaRPr>
          </a:p>
        </p:txBody>
      </p:sp>
      <p:sp>
        <p:nvSpPr>
          <p:cNvPr id="3" name="Text Placeholder 2">
            <a:extLst>
              <a:ext uri="{FF2B5EF4-FFF2-40B4-BE49-F238E27FC236}">
                <a16:creationId xmlns:a16="http://schemas.microsoft.com/office/drawing/2014/main" id="{CC2AFF76-F852-41FB-91F3-0BB506574154}"/>
              </a:ext>
            </a:extLst>
          </p:cNvPr>
          <p:cNvSpPr>
            <a:spLocks noGrp="1"/>
          </p:cNvSpPr>
          <p:nvPr>
            <p:ph type="body" sz="quarter" idx="12"/>
          </p:nvPr>
        </p:nvSpPr>
        <p:spPr/>
        <p:txBody>
          <a:bodyPr vert="horz" wrap="square" lIns="0" tIns="0" rIns="0" bIns="0" rtlCol="0" anchor="t">
            <a:noAutofit/>
          </a:bodyPr>
          <a:lstStyle/>
          <a:p>
            <a:r>
              <a:rPr lang="en-US" sz="1550" dirty="0">
                <a:cs typeface="Segoe UI"/>
              </a:rPr>
              <a:t>Fahd Rafi – Technical Architect, Data &amp; AI (Silicon Valley)</a:t>
            </a:r>
          </a:p>
          <a:p>
            <a:r>
              <a:rPr lang="en-US" sz="1550" dirty="0">
                <a:cs typeface="Segoe UI"/>
              </a:rPr>
              <a:t>Hyun Suk Shin – Technical Architect, Data &amp; AI (Seattle)</a:t>
            </a:r>
          </a:p>
          <a:p>
            <a:endParaRPr lang="en-US" sz="1550" dirty="0">
              <a:cs typeface="Segoe UI"/>
            </a:endParaRPr>
          </a:p>
          <a:p>
            <a:r>
              <a:rPr lang="en-US" sz="1550" dirty="0">
                <a:cs typeface="Segoe UI"/>
              </a:rPr>
              <a:t>Microsoft Technology Center</a:t>
            </a:r>
            <a:endParaRPr lang="en-US" dirty="0"/>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en-US"/>
              <a:t>Model Registration and Management</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2"/>
          </p:nvPr>
        </p:nvSpPr>
        <p:spPr/>
        <p:txBody>
          <a:bodyPr lIns="91440"/>
          <a:lstStyle/>
          <a:p>
            <a:r>
              <a:rPr lang="en-US"/>
              <a:t>Requirements</a:t>
            </a:r>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5681091"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Containerization</a:t>
            </a:r>
          </a:p>
          <a:p>
            <a:pPr>
              <a:spcAft>
                <a:spcPts val="488"/>
              </a:spcAft>
            </a:pPr>
            <a:r>
              <a:rPr lang="en-US" sz="1800"/>
              <a:t>Automatically convert models to Docker containers so that they can be deployed into an execution environment.   </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Versioning</a:t>
            </a:r>
          </a:p>
          <a:p>
            <a:pPr>
              <a:spcAft>
                <a:spcPts val="988"/>
              </a:spcAft>
            </a:pPr>
            <a:r>
              <a:rPr lang="en-US" sz="1800"/>
              <a:t>Assign versions numbers to models, to track changes over time, to identify and retrieve a specific version for deployment, for A/B testing, rolling back changes etc.</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Model Repository</a:t>
            </a:r>
          </a:p>
          <a:p>
            <a:pPr>
              <a:spcAft>
                <a:spcPts val="488"/>
              </a:spcAft>
            </a:pPr>
            <a:r>
              <a:rPr lang="en-US" sz="1800"/>
              <a:t>For storing and sharing models, to enable integration into CI/CD pipelines.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Track Experiments</a:t>
            </a:r>
          </a:p>
          <a:p>
            <a:pPr>
              <a:spcAft>
                <a:spcPts val="488"/>
              </a:spcAft>
            </a:pPr>
            <a:r>
              <a:rPr lang="en-US" sz="1800"/>
              <a:t>For auditing, see changes over time and enable collaboration between team members. </a:t>
            </a:r>
          </a:p>
        </p:txBody>
      </p:sp>
      <p:grpSp>
        <p:nvGrpSpPr>
          <p:cNvPr id="13" name="Group 12">
            <a:extLst>
              <a:ext uri="{FF2B5EF4-FFF2-40B4-BE49-F238E27FC236}">
                <a16:creationId xmlns:a16="http://schemas.microsoft.com/office/drawing/2014/main" id="{0AB4A06C-B44F-4733-88EA-F77101BE46FB}"/>
              </a:ext>
            </a:extLst>
          </p:cNvPr>
          <p:cNvGrpSpPr/>
          <p:nvPr/>
        </p:nvGrpSpPr>
        <p:grpSpPr>
          <a:xfrm>
            <a:off x="9917941" y="-6858000"/>
            <a:ext cx="1477450" cy="6858000"/>
            <a:chOff x="9917941" y="0"/>
            <a:chExt cx="1477450" cy="6858000"/>
          </a:xfrm>
        </p:grpSpPr>
        <p:grpSp>
          <p:nvGrpSpPr>
            <p:cNvPr id="20" name="Group 19">
              <a:extLst>
                <a:ext uri="{FF2B5EF4-FFF2-40B4-BE49-F238E27FC236}">
                  <a16:creationId xmlns:a16="http://schemas.microsoft.com/office/drawing/2014/main" id="{5BEB227B-2E84-43B0-983B-47A9F587F6A3}"/>
                </a:ext>
              </a:extLst>
            </p:cNvPr>
            <p:cNvGrpSpPr/>
            <p:nvPr/>
          </p:nvGrpSpPr>
          <p:grpSpPr>
            <a:xfrm>
              <a:off x="9917941" y="2697187"/>
              <a:ext cx="1477450" cy="1221346"/>
              <a:chOff x="9524460" y="2632636"/>
              <a:chExt cx="2021177" cy="1670823"/>
            </a:xfrm>
          </p:grpSpPr>
          <p:sp>
            <p:nvSpPr>
              <p:cNvPr id="21" name="gear_3">
                <a:extLst>
                  <a:ext uri="{FF2B5EF4-FFF2-40B4-BE49-F238E27FC236}">
                    <a16:creationId xmlns:a16="http://schemas.microsoft.com/office/drawing/2014/main" id="{1587D9C7-1ED6-42E4-AE7D-59938EB29E06}"/>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gear_3">
                <a:extLst>
                  <a:ext uri="{FF2B5EF4-FFF2-40B4-BE49-F238E27FC236}">
                    <a16:creationId xmlns:a16="http://schemas.microsoft.com/office/drawing/2014/main" id="{9D1020AA-4F88-4ACE-95F9-6CF6885EEDB5}"/>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gear_3">
                <a:extLst>
                  <a:ext uri="{FF2B5EF4-FFF2-40B4-BE49-F238E27FC236}">
                    <a16:creationId xmlns:a16="http://schemas.microsoft.com/office/drawing/2014/main" id="{0DA7A933-B59C-4DAD-B1CC-26EEDD09F453}"/>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8" name="Group 27">
              <a:extLst>
                <a:ext uri="{FF2B5EF4-FFF2-40B4-BE49-F238E27FC236}">
                  <a16:creationId xmlns:a16="http://schemas.microsoft.com/office/drawing/2014/main" id="{4F565284-6182-415A-8A69-4148E491BA02}"/>
                </a:ext>
              </a:extLst>
            </p:cNvPr>
            <p:cNvGrpSpPr/>
            <p:nvPr/>
          </p:nvGrpSpPr>
          <p:grpSpPr>
            <a:xfrm>
              <a:off x="10656666" y="0"/>
              <a:ext cx="0" cy="6858000"/>
              <a:chOff x="10656666" y="0"/>
              <a:chExt cx="0" cy="6858000"/>
            </a:xfrm>
          </p:grpSpPr>
          <p:cxnSp>
            <p:nvCxnSpPr>
              <p:cNvPr id="29" name="Straight Connector 28">
                <a:extLst>
                  <a:ext uri="{FF2B5EF4-FFF2-40B4-BE49-F238E27FC236}">
                    <a16:creationId xmlns:a16="http://schemas.microsoft.com/office/drawing/2014/main" id="{BB9DFEC5-7264-4B39-A20F-AD682EA975F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F4205D-41A4-446B-B377-3129B3EDDD7A}"/>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 name="Line 19">
            <a:extLst>
              <a:ext uri="{FF2B5EF4-FFF2-40B4-BE49-F238E27FC236}">
                <a16:creationId xmlns:a16="http://schemas.microsoft.com/office/drawing/2014/main" id="{4BF9620B-655D-48FB-A9A2-4D07BA294315}"/>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nvGrpSpPr>
          <p:cNvPr id="6" name="Group 5">
            <a:extLst>
              <a:ext uri="{FF2B5EF4-FFF2-40B4-BE49-F238E27FC236}">
                <a16:creationId xmlns:a16="http://schemas.microsoft.com/office/drawing/2014/main" id="{3948E456-10E2-4469-85AF-BDC6B8984D62}"/>
              </a:ext>
            </a:extLst>
          </p:cNvPr>
          <p:cNvGrpSpPr/>
          <p:nvPr/>
        </p:nvGrpSpPr>
        <p:grpSpPr>
          <a:xfrm>
            <a:off x="9925869" y="0"/>
            <a:ext cx="1465791" cy="6858000"/>
            <a:chOff x="9925869" y="0"/>
            <a:chExt cx="1465791" cy="6858000"/>
          </a:xfrm>
        </p:grpSpPr>
        <p:grpSp>
          <p:nvGrpSpPr>
            <p:cNvPr id="37" name="Group 36">
              <a:extLst>
                <a:ext uri="{FF2B5EF4-FFF2-40B4-BE49-F238E27FC236}">
                  <a16:creationId xmlns:a16="http://schemas.microsoft.com/office/drawing/2014/main" id="{AF4DF54E-FDE5-41F5-8BE9-4102FEC48B41}"/>
                </a:ext>
              </a:extLst>
            </p:cNvPr>
            <p:cNvGrpSpPr/>
            <p:nvPr/>
          </p:nvGrpSpPr>
          <p:grpSpPr>
            <a:xfrm>
              <a:off x="9925869" y="2697187"/>
              <a:ext cx="1465791" cy="1273365"/>
              <a:chOff x="7840707" y="2412949"/>
              <a:chExt cx="1792982" cy="1557603"/>
            </a:xfrm>
          </p:grpSpPr>
          <p:sp>
            <p:nvSpPr>
              <p:cNvPr id="38" name="credit">
                <a:extLst>
                  <a:ext uri="{FF2B5EF4-FFF2-40B4-BE49-F238E27FC236}">
                    <a16:creationId xmlns:a16="http://schemas.microsoft.com/office/drawing/2014/main" id="{B29BF653-95FC-4C1F-91B8-1264C66A5EC1}"/>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a:extLst>
                  <a:ext uri="{FF2B5EF4-FFF2-40B4-BE49-F238E27FC236}">
                    <a16:creationId xmlns:a16="http://schemas.microsoft.com/office/drawing/2014/main" id="{AB9A52CD-0AB5-4518-9115-9666880CC97F}"/>
                  </a:ext>
                </a:extLst>
              </p:cNvPr>
              <p:cNvGrpSpPr/>
              <p:nvPr/>
            </p:nvGrpSpPr>
            <p:grpSpPr>
              <a:xfrm rot="18900000">
                <a:off x="7840707" y="2412949"/>
                <a:ext cx="1792982" cy="1557603"/>
                <a:chOff x="7840707" y="2412949"/>
                <a:chExt cx="1792982" cy="1557603"/>
              </a:xfrm>
            </p:grpSpPr>
            <p:grpSp>
              <p:nvGrpSpPr>
                <p:cNvPr id="40" name="Group 39">
                  <a:extLst>
                    <a:ext uri="{FF2B5EF4-FFF2-40B4-BE49-F238E27FC236}">
                      <a16:creationId xmlns:a16="http://schemas.microsoft.com/office/drawing/2014/main" id="{5EEA0272-A679-4A5E-81E1-96E448560191}"/>
                    </a:ext>
                  </a:extLst>
                </p:cNvPr>
                <p:cNvGrpSpPr/>
                <p:nvPr/>
              </p:nvGrpSpPr>
              <p:grpSpPr>
                <a:xfrm>
                  <a:off x="8125292" y="2412949"/>
                  <a:ext cx="1508397" cy="1374761"/>
                  <a:chOff x="4723382" y="2415376"/>
                  <a:chExt cx="2374103" cy="2163771"/>
                </a:xfrm>
              </p:grpSpPr>
              <p:sp>
                <p:nvSpPr>
                  <p:cNvPr id="44" name="Freeform 22">
                    <a:extLst>
                      <a:ext uri="{FF2B5EF4-FFF2-40B4-BE49-F238E27FC236}">
                        <a16:creationId xmlns:a16="http://schemas.microsoft.com/office/drawing/2014/main" id="{F100E200-F6E8-4DD2-90C5-79811B1D8C71}"/>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5" name="Arc 44">
                    <a:extLst>
                      <a:ext uri="{FF2B5EF4-FFF2-40B4-BE49-F238E27FC236}">
                        <a16:creationId xmlns:a16="http://schemas.microsoft.com/office/drawing/2014/main" id="{02BB7BE8-5B60-4594-A5B2-55C72AC6D94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2F229012-898D-4EAD-90F5-BF3C957E70F2}"/>
                    </a:ext>
                  </a:extLst>
                </p:cNvPr>
                <p:cNvGrpSpPr/>
                <p:nvPr/>
              </p:nvGrpSpPr>
              <p:grpSpPr>
                <a:xfrm rot="10800000">
                  <a:off x="7840707" y="2595791"/>
                  <a:ext cx="1508397" cy="1374761"/>
                  <a:chOff x="4723382" y="2415376"/>
                  <a:chExt cx="2374103" cy="2163771"/>
                </a:xfrm>
              </p:grpSpPr>
              <p:sp>
                <p:nvSpPr>
                  <p:cNvPr id="42" name="Freeform 22">
                    <a:extLst>
                      <a:ext uri="{FF2B5EF4-FFF2-40B4-BE49-F238E27FC236}">
                        <a16:creationId xmlns:a16="http://schemas.microsoft.com/office/drawing/2014/main" id="{C1C93B36-73E7-4FBF-A888-D241EFD73434}"/>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3" name="Arc 42">
                    <a:extLst>
                      <a:ext uri="{FF2B5EF4-FFF2-40B4-BE49-F238E27FC236}">
                        <a16:creationId xmlns:a16="http://schemas.microsoft.com/office/drawing/2014/main" id="{D475EBB6-7880-465E-A412-BB8A91E294A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8" name="Group 47">
              <a:extLst>
                <a:ext uri="{FF2B5EF4-FFF2-40B4-BE49-F238E27FC236}">
                  <a16:creationId xmlns:a16="http://schemas.microsoft.com/office/drawing/2014/main" id="{74212452-3319-4D1B-8502-1C53C4B0B895}"/>
                </a:ext>
              </a:extLst>
            </p:cNvPr>
            <p:cNvGrpSpPr/>
            <p:nvPr/>
          </p:nvGrpSpPr>
          <p:grpSpPr>
            <a:xfrm>
              <a:off x="10658764" y="0"/>
              <a:ext cx="0" cy="6858000"/>
              <a:chOff x="10656666" y="0"/>
              <a:chExt cx="0" cy="6858000"/>
            </a:xfrm>
          </p:grpSpPr>
          <p:cxnSp>
            <p:nvCxnSpPr>
              <p:cNvPr id="49" name="Straight Connector 48">
                <a:extLst>
                  <a:ext uri="{FF2B5EF4-FFF2-40B4-BE49-F238E27FC236}">
                    <a16:creationId xmlns:a16="http://schemas.microsoft.com/office/drawing/2014/main" id="{FC07FE07-F475-479C-87EF-CF93EAD2591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46042C7-44EE-4C1F-8305-487A5F12CD61}"/>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D0E0B3FD-42AD-492E-8B76-53E37A5E7C4B}"/>
              </a:ext>
            </a:extLst>
          </p:cNvPr>
          <p:cNvGrpSpPr/>
          <p:nvPr/>
        </p:nvGrpSpPr>
        <p:grpSpPr>
          <a:xfrm>
            <a:off x="8619205" y="6858000"/>
            <a:ext cx="2870455" cy="6858000"/>
            <a:chOff x="8619205" y="0"/>
            <a:chExt cx="2870455" cy="6858000"/>
          </a:xfrm>
        </p:grpSpPr>
        <p:sp>
          <p:nvSpPr>
            <p:cNvPr id="55" name="Line 19">
              <a:extLst>
                <a:ext uri="{FF2B5EF4-FFF2-40B4-BE49-F238E27FC236}">
                  <a16:creationId xmlns:a16="http://schemas.microsoft.com/office/drawing/2014/main" id="{F4737E88-7BEC-45D2-B020-3ECEA79E1127}"/>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pic>
          <p:nvPicPr>
            <p:cNvPr id="56" name="Picture 2" descr="https://encrypted-tbn0.gstatic.com/images?q=tbn:ANd9GcSCcrYCTyE97KyjynwhoHhEf0LNwfF58kMuH1vBWO7mV2SWo13brQ">
              <a:extLst>
                <a:ext uri="{FF2B5EF4-FFF2-40B4-BE49-F238E27FC236}">
                  <a16:creationId xmlns:a16="http://schemas.microsoft.com/office/drawing/2014/main" id="{A0A82678-65D6-4635-96B3-B8BC05DB06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66" t="17837" r="17605" b="13924"/>
            <a:stretch/>
          </p:blipFill>
          <p:spPr bwMode="auto">
            <a:xfrm>
              <a:off x="9805495" y="2598059"/>
              <a:ext cx="1684165" cy="18678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AC02AFBD-FB03-4EA4-8B2C-B19A008E0A0B}"/>
                </a:ext>
              </a:extLst>
            </p:cNvPr>
            <p:cNvGrpSpPr/>
            <p:nvPr/>
          </p:nvGrpSpPr>
          <p:grpSpPr>
            <a:xfrm>
              <a:off x="10658764" y="0"/>
              <a:ext cx="0" cy="6858000"/>
              <a:chOff x="10656666" y="0"/>
              <a:chExt cx="0" cy="6858000"/>
            </a:xfrm>
          </p:grpSpPr>
          <p:cxnSp>
            <p:nvCxnSpPr>
              <p:cNvPr id="58" name="Straight Connector 57">
                <a:extLst>
                  <a:ext uri="{FF2B5EF4-FFF2-40B4-BE49-F238E27FC236}">
                    <a16:creationId xmlns:a16="http://schemas.microsoft.com/office/drawing/2014/main" id="{1EBB45A4-5BFB-4063-8FD8-1402E182A246}"/>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812618-EF9B-4B67-BBFA-FF84293AF344}"/>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517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en-US"/>
              <a:t>Model Deployment</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2"/>
          </p:nvPr>
        </p:nvSpPr>
        <p:spPr/>
        <p:txBody>
          <a:bodyPr lIns="91440"/>
          <a:lstStyle/>
          <a:p>
            <a:r>
              <a:rPr lang="en-US"/>
              <a:t>Requirements</a:t>
            </a:r>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5681091" cy="4558380"/>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Choice of Deployment Environments</a:t>
            </a:r>
          </a:p>
          <a:p>
            <a:pPr>
              <a:spcAft>
                <a:spcPts val="488"/>
              </a:spcAft>
            </a:pPr>
            <a:r>
              <a:rPr lang="en-US" sz="1800"/>
              <a:t>Single VM, Cluster of VMs, Spark Clusters, Hadoop Clusters, In the cloud, On-premises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Edge Deployment</a:t>
            </a:r>
          </a:p>
          <a:p>
            <a:pPr>
              <a:spcAft>
                <a:spcPts val="988"/>
              </a:spcAft>
            </a:pPr>
            <a:r>
              <a:rPr lang="en-US" sz="1800"/>
              <a:t>To enable predictions close to the event source-for quicker response and avoid unnecessary data transfer.</a:t>
            </a:r>
          </a:p>
          <a:p>
            <a:pPr>
              <a:spcAft>
                <a:spcPts val="988"/>
              </a:spcAft>
            </a:pPr>
            <a:endParaRPr lang="en-US" sz="1800">
              <a:solidFill>
                <a:schemeClr val="tx2"/>
              </a:solidFill>
              <a:latin typeface="+mj-lt"/>
            </a:endParaRPr>
          </a:p>
          <a:p>
            <a:pPr>
              <a:spcAft>
                <a:spcPts val="988"/>
              </a:spcAft>
            </a:pPr>
            <a:r>
              <a:rPr lang="en-US" sz="1800">
                <a:solidFill>
                  <a:schemeClr val="tx2"/>
                </a:solidFill>
                <a:latin typeface="+mj-lt"/>
              </a:rPr>
              <a:t>Security</a:t>
            </a:r>
          </a:p>
          <a:p>
            <a:pPr>
              <a:spcAft>
                <a:spcPts val="488"/>
              </a:spcAft>
            </a:pPr>
            <a:r>
              <a:rPr lang="en-US" sz="1800"/>
              <a:t>Even when deployed at the edge, the e2e security must be maintained. Models should be deployed and data transmitted only to secure, authenticated devices.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Monitoring</a:t>
            </a:r>
          </a:p>
          <a:p>
            <a:pPr>
              <a:spcAft>
                <a:spcPts val="488"/>
              </a:spcAft>
            </a:pPr>
            <a:r>
              <a:rPr lang="en-US" sz="1800"/>
              <a:t>Monitor the status, performance and security.</a:t>
            </a:r>
          </a:p>
        </p:txBody>
      </p:sp>
      <p:grpSp>
        <p:nvGrpSpPr>
          <p:cNvPr id="38" name="Group 37">
            <a:extLst>
              <a:ext uri="{FF2B5EF4-FFF2-40B4-BE49-F238E27FC236}">
                <a16:creationId xmlns:a16="http://schemas.microsoft.com/office/drawing/2014/main" id="{BC308329-8234-4BDA-BC93-10B8BB52B404}"/>
              </a:ext>
            </a:extLst>
          </p:cNvPr>
          <p:cNvGrpSpPr/>
          <p:nvPr/>
        </p:nvGrpSpPr>
        <p:grpSpPr>
          <a:xfrm>
            <a:off x="9925869" y="-6899977"/>
            <a:ext cx="1465791" cy="6858000"/>
            <a:chOff x="9925869" y="0"/>
            <a:chExt cx="1465791" cy="6858000"/>
          </a:xfrm>
        </p:grpSpPr>
        <p:grpSp>
          <p:nvGrpSpPr>
            <p:cNvPr id="39" name="Group 38">
              <a:extLst>
                <a:ext uri="{FF2B5EF4-FFF2-40B4-BE49-F238E27FC236}">
                  <a16:creationId xmlns:a16="http://schemas.microsoft.com/office/drawing/2014/main" id="{493C9C0B-29F5-49F1-9540-20ABC3893B01}"/>
                </a:ext>
              </a:extLst>
            </p:cNvPr>
            <p:cNvGrpSpPr/>
            <p:nvPr/>
          </p:nvGrpSpPr>
          <p:grpSpPr>
            <a:xfrm>
              <a:off x="9925869" y="2697187"/>
              <a:ext cx="1465791" cy="1273365"/>
              <a:chOff x="7840707" y="2412949"/>
              <a:chExt cx="1792982" cy="1557603"/>
            </a:xfrm>
          </p:grpSpPr>
          <p:sp>
            <p:nvSpPr>
              <p:cNvPr id="43" name="credit">
                <a:extLst>
                  <a:ext uri="{FF2B5EF4-FFF2-40B4-BE49-F238E27FC236}">
                    <a16:creationId xmlns:a16="http://schemas.microsoft.com/office/drawing/2014/main" id="{DBC69DC3-B1C7-4606-BAEE-B4A35183CB62}"/>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5695E8D3-E1D7-4B10-BF72-CC7B7DBFA93A}"/>
                  </a:ext>
                </a:extLst>
              </p:cNvPr>
              <p:cNvGrpSpPr/>
              <p:nvPr/>
            </p:nvGrpSpPr>
            <p:grpSpPr>
              <a:xfrm rot="18900000">
                <a:off x="7840707" y="2412949"/>
                <a:ext cx="1792982" cy="1557603"/>
                <a:chOff x="7840707" y="2412949"/>
                <a:chExt cx="1792982" cy="1557603"/>
              </a:xfrm>
            </p:grpSpPr>
            <p:grpSp>
              <p:nvGrpSpPr>
                <p:cNvPr id="45" name="Group 44">
                  <a:extLst>
                    <a:ext uri="{FF2B5EF4-FFF2-40B4-BE49-F238E27FC236}">
                      <a16:creationId xmlns:a16="http://schemas.microsoft.com/office/drawing/2014/main" id="{DDE006B1-BEEE-4E09-855C-4B25E9183A08}"/>
                    </a:ext>
                  </a:extLst>
                </p:cNvPr>
                <p:cNvGrpSpPr/>
                <p:nvPr/>
              </p:nvGrpSpPr>
              <p:grpSpPr>
                <a:xfrm>
                  <a:off x="8125292" y="2412949"/>
                  <a:ext cx="1508397" cy="1374761"/>
                  <a:chOff x="4723382" y="2415376"/>
                  <a:chExt cx="2374103" cy="2163771"/>
                </a:xfrm>
              </p:grpSpPr>
              <p:sp>
                <p:nvSpPr>
                  <p:cNvPr id="49" name="Freeform 22">
                    <a:extLst>
                      <a:ext uri="{FF2B5EF4-FFF2-40B4-BE49-F238E27FC236}">
                        <a16:creationId xmlns:a16="http://schemas.microsoft.com/office/drawing/2014/main" id="{5824586F-CE4F-4E74-904E-E58E4A6D0565}"/>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50" name="Arc 49">
                    <a:extLst>
                      <a:ext uri="{FF2B5EF4-FFF2-40B4-BE49-F238E27FC236}">
                        <a16:creationId xmlns:a16="http://schemas.microsoft.com/office/drawing/2014/main" id="{1C70998C-1BFD-47E8-A177-8B38DCF5952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5E1ACFC-920C-4C17-9CAC-1190EB145311}"/>
                    </a:ext>
                  </a:extLst>
                </p:cNvPr>
                <p:cNvGrpSpPr/>
                <p:nvPr/>
              </p:nvGrpSpPr>
              <p:grpSpPr>
                <a:xfrm rot="10800000">
                  <a:off x="7840707" y="2595791"/>
                  <a:ext cx="1508397" cy="1374761"/>
                  <a:chOff x="4723382" y="2415376"/>
                  <a:chExt cx="2374103" cy="2163771"/>
                </a:xfrm>
              </p:grpSpPr>
              <p:sp>
                <p:nvSpPr>
                  <p:cNvPr id="47" name="Freeform 22">
                    <a:extLst>
                      <a:ext uri="{FF2B5EF4-FFF2-40B4-BE49-F238E27FC236}">
                        <a16:creationId xmlns:a16="http://schemas.microsoft.com/office/drawing/2014/main" id="{750A43D7-92AD-4E00-A822-F3B34EC2B595}"/>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8" name="Arc 47">
                    <a:extLst>
                      <a:ext uri="{FF2B5EF4-FFF2-40B4-BE49-F238E27FC236}">
                        <a16:creationId xmlns:a16="http://schemas.microsoft.com/office/drawing/2014/main" id="{376314B9-0E8F-4C85-B9DC-073FF17D9A66}"/>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0" name="Group 39">
              <a:extLst>
                <a:ext uri="{FF2B5EF4-FFF2-40B4-BE49-F238E27FC236}">
                  <a16:creationId xmlns:a16="http://schemas.microsoft.com/office/drawing/2014/main" id="{61FDBE94-1073-4C07-8E2C-93C1C7751E53}"/>
                </a:ext>
              </a:extLst>
            </p:cNvPr>
            <p:cNvGrpSpPr/>
            <p:nvPr/>
          </p:nvGrpSpPr>
          <p:grpSpPr>
            <a:xfrm>
              <a:off x="10658764" y="0"/>
              <a:ext cx="0" cy="6858000"/>
              <a:chOff x="10656666" y="0"/>
              <a:chExt cx="0" cy="6858000"/>
            </a:xfrm>
          </p:grpSpPr>
          <p:cxnSp>
            <p:nvCxnSpPr>
              <p:cNvPr id="41" name="Straight Connector 40">
                <a:extLst>
                  <a:ext uri="{FF2B5EF4-FFF2-40B4-BE49-F238E27FC236}">
                    <a16:creationId xmlns:a16="http://schemas.microsoft.com/office/drawing/2014/main" id="{86A597FA-9300-48C8-BB29-0D208C83B997}"/>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7B3D63-7A95-4553-B3A7-BB3B1F84BD0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4CB529A7-33B8-4EDF-9AA1-57DD637CA762}"/>
              </a:ext>
            </a:extLst>
          </p:cNvPr>
          <p:cNvGrpSpPr/>
          <p:nvPr/>
        </p:nvGrpSpPr>
        <p:grpSpPr>
          <a:xfrm>
            <a:off x="8619205" y="0"/>
            <a:ext cx="2870455" cy="6858000"/>
            <a:chOff x="8619205" y="0"/>
            <a:chExt cx="2870455" cy="6858000"/>
          </a:xfrm>
        </p:grpSpPr>
        <p:sp>
          <p:nvSpPr>
            <p:cNvPr id="19" name="Line 19">
              <a:extLst>
                <a:ext uri="{FF2B5EF4-FFF2-40B4-BE49-F238E27FC236}">
                  <a16:creationId xmlns:a16="http://schemas.microsoft.com/office/drawing/2014/main" id="{4BF9620B-655D-48FB-A9A2-4D07BA294315}"/>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pic>
          <p:nvPicPr>
            <p:cNvPr id="37" name="Picture 2" descr="https://encrypted-tbn0.gstatic.com/images?q=tbn:ANd9GcSCcrYCTyE97KyjynwhoHhEf0LNwfF58kMuH1vBWO7mV2SWo13brQ">
              <a:extLst>
                <a:ext uri="{FF2B5EF4-FFF2-40B4-BE49-F238E27FC236}">
                  <a16:creationId xmlns:a16="http://schemas.microsoft.com/office/drawing/2014/main" id="{C1058BC4-2154-4C92-9E14-38D3C42FB1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66" t="17837" r="17605" b="13924"/>
            <a:stretch/>
          </p:blipFill>
          <p:spPr bwMode="auto">
            <a:xfrm>
              <a:off x="9805495" y="2598059"/>
              <a:ext cx="1684165" cy="1867808"/>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69D7BEA6-10D7-4F6F-9BC8-116D4E4540CF}"/>
                </a:ext>
              </a:extLst>
            </p:cNvPr>
            <p:cNvGrpSpPr/>
            <p:nvPr/>
          </p:nvGrpSpPr>
          <p:grpSpPr>
            <a:xfrm>
              <a:off x="10658764" y="0"/>
              <a:ext cx="0" cy="6858000"/>
              <a:chOff x="10656666" y="0"/>
              <a:chExt cx="0" cy="6858000"/>
            </a:xfrm>
          </p:grpSpPr>
          <p:cxnSp>
            <p:nvCxnSpPr>
              <p:cNvPr id="54" name="Straight Connector 53">
                <a:extLst>
                  <a:ext uri="{FF2B5EF4-FFF2-40B4-BE49-F238E27FC236}">
                    <a16:creationId xmlns:a16="http://schemas.microsoft.com/office/drawing/2014/main" id="{A889B9D4-5C9D-444F-A9E0-87A0BF257C37}"/>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33FD096-CEF2-4FC2-B71B-6358DF03DB9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6467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4DCBE-A8C0-4D21-9904-020335BCCD21}"/>
              </a:ext>
            </a:extLst>
          </p:cNvPr>
          <p:cNvSpPr>
            <a:spLocks noGrp="1"/>
          </p:cNvSpPr>
          <p:nvPr>
            <p:ph type="title"/>
          </p:nvPr>
        </p:nvSpPr>
        <p:spPr>
          <a:xfrm>
            <a:off x="269241" y="2607278"/>
            <a:ext cx="11922760" cy="832764"/>
          </a:xfrm>
        </p:spPr>
        <p:txBody>
          <a:bodyPr/>
          <a:lstStyle/>
          <a:p>
            <a:r>
              <a:rPr lang="en-US" sz="4705"/>
              <a:t>What can make this simple and streamlined?</a:t>
            </a:r>
          </a:p>
        </p:txBody>
      </p:sp>
    </p:spTree>
    <p:extLst>
      <p:ext uri="{BB962C8B-B14F-4D97-AF65-F5344CB8AC3E}">
        <p14:creationId xmlns:p14="http://schemas.microsoft.com/office/powerpoint/2010/main" val="211152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7002CB-0CBF-474F-8180-EAFEB351F98A}"/>
              </a:ext>
            </a:extLst>
          </p:cNvPr>
          <p:cNvSpPr>
            <a:spLocks noGrp="1"/>
          </p:cNvSpPr>
          <p:nvPr>
            <p:ph type="title"/>
          </p:nvPr>
        </p:nvSpPr>
        <p:spPr/>
        <p:txBody>
          <a:bodyPr/>
          <a:lstStyle/>
          <a:p>
            <a:pPr algn="ctr"/>
            <a:r>
              <a:rPr lang="en-US"/>
              <a:t>Azure Machine Learning service</a:t>
            </a:r>
          </a:p>
        </p:txBody>
      </p:sp>
      <p:sp>
        <p:nvSpPr>
          <p:cNvPr id="14" name="TextBox 13">
            <a:extLst>
              <a:ext uri="{FF2B5EF4-FFF2-40B4-BE49-F238E27FC236}">
                <a16:creationId xmlns:a16="http://schemas.microsoft.com/office/drawing/2014/main" id="{2506B1C6-3B75-41F5-898D-8EF93163B5B5}"/>
              </a:ext>
            </a:extLst>
          </p:cNvPr>
          <p:cNvSpPr txBox="1"/>
          <p:nvPr/>
        </p:nvSpPr>
        <p:spPr>
          <a:xfrm>
            <a:off x="2595910" y="2249195"/>
            <a:ext cx="2460352"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Set of Azure Cloud Services</a:t>
            </a:r>
          </a:p>
        </p:txBody>
      </p:sp>
      <p:sp>
        <p:nvSpPr>
          <p:cNvPr id="15" name="TextBox 14">
            <a:extLst>
              <a:ext uri="{FF2B5EF4-FFF2-40B4-BE49-F238E27FC236}">
                <a16:creationId xmlns:a16="http://schemas.microsoft.com/office/drawing/2014/main" id="{E03340C8-4572-4242-8F0A-5D981F1288F4}"/>
              </a:ext>
            </a:extLst>
          </p:cNvPr>
          <p:cNvSpPr txBox="1"/>
          <p:nvPr/>
        </p:nvSpPr>
        <p:spPr>
          <a:xfrm>
            <a:off x="7106112" y="2273401"/>
            <a:ext cx="2105561"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Python </a:t>
            </a:r>
            <a:br>
              <a:rPr lang="en-US" sz="2400">
                <a:solidFill>
                  <a:schemeClr val="tx2"/>
                </a:solidFill>
                <a:latin typeface="+mj-lt"/>
                <a:cs typeface="Segoe UI Semilight" panose="020B0402040204020203" pitchFamily="34" charset="0"/>
              </a:rPr>
            </a:br>
            <a:r>
              <a:rPr lang="en-US" sz="2400">
                <a:solidFill>
                  <a:schemeClr val="tx2"/>
                </a:solidFill>
                <a:latin typeface="+mj-lt"/>
                <a:cs typeface="Segoe UI Semilight" panose="020B0402040204020203" pitchFamily="34" charset="0"/>
              </a:rPr>
              <a:t>SDK</a:t>
            </a:r>
          </a:p>
        </p:txBody>
      </p:sp>
      <p:sp>
        <p:nvSpPr>
          <p:cNvPr id="8" name="Plus Sign 7">
            <a:extLst>
              <a:ext uri="{FF2B5EF4-FFF2-40B4-BE49-F238E27FC236}">
                <a16:creationId xmlns:a16="http://schemas.microsoft.com/office/drawing/2014/main" id="{D2C09A9D-DD74-46D2-9B55-CF9457478808}"/>
              </a:ext>
            </a:extLst>
          </p:cNvPr>
          <p:cNvSpPr/>
          <p:nvPr/>
        </p:nvSpPr>
        <p:spPr bwMode="auto">
          <a:xfrm>
            <a:off x="5536375" y="2043259"/>
            <a:ext cx="1116137" cy="1150430"/>
          </a:xfrm>
          <a:prstGeom prst="mathPlus">
            <a:avLst>
              <a:gd name="adj1" fmla="val 6144"/>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8438306B-38DB-4092-B616-C5D958CE069F}"/>
              </a:ext>
            </a:extLst>
          </p:cNvPr>
          <p:cNvGrpSpPr/>
          <p:nvPr/>
        </p:nvGrpSpPr>
        <p:grpSpPr>
          <a:xfrm>
            <a:off x="3044165" y="4867676"/>
            <a:ext cx="6531501" cy="1033790"/>
            <a:chOff x="4152559" y="4043525"/>
            <a:chExt cx="6532427" cy="1033937"/>
          </a:xfrm>
        </p:grpSpPr>
        <p:sp>
          <p:nvSpPr>
            <p:cNvPr id="10" name="TextBox 9">
              <a:extLst>
                <a:ext uri="{FF2B5EF4-FFF2-40B4-BE49-F238E27FC236}">
                  <a16:creationId xmlns:a16="http://schemas.microsoft.com/office/drawing/2014/main" id="{32DD1468-FECB-41FA-AC16-3408551EDADE}"/>
                </a:ext>
              </a:extLst>
            </p:cNvPr>
            <p:cNvSpPr txBox="1"/>
            <p:nvPr/>
          </p:nvSpPr>
          <p:spPr>
            <a:xfrm>
              <a:off x="4152559" y="4043525"/>
              <a:ext cx="2441570" cy="941604"/>
            </a:xfrm>
            <a:prstGeom prst="rect">
              <a:avLst/>
            </a:prstGeom>
            <a:noFill/>
          </p:spPr>
          <p:txBody>
            <a:bodyPr wrap="square" lIns="0" tIns="0" rIns="0" bIns="0" rtlCol="0">
              <a:spAutoFit/>
            </a:bodyPr>
            <a:lstStyle/>
            <a:p>
              <a:pPr marL="231730" indent="-231730">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Prepare Data</a:t>
              </a:r>
            </a:p>
            <a:p>
              <a:pPr marL="231730" indent="-231730">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Build Models</a:t>
              </a:r>
            </a:p>
            <a:p>
              <a:pPr marL="231730" indent="-231730">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Train Models</a:t>
              </a:r>
            </a:p>
          </p:txBody>
        </p:sp>
        <p:sp>
          <p:nvSpPr>
            <p:cNvPr id="16" name="Rectangle 15">
              <a:extLst>
                <a:ext uri="{FF2B5EF4-FFF2-40B4-BE49-F238E27FC236}">
                  <a16:creationId xmlns:a16="http://schemas.microsoft.com/office/drawing/2014/main" id="{616A81F2-AA71-44BD-B31A-D0C4E6C248C4}"/>
                </a:ext>
              </a:extLst>
            </p:cNvPr>
            <p:cNvSpPr/>
            <p:nvPr/>
          </p:nvSpPr>
          <p:spPr>
            <a:xfrm>
              <a:off x="8108079" y="4043525"/>
              <a:ext cx="2576907" cy="1033937"/>
            </a:xfrm>
            <a:prstGeom prst="rect">
              <a:avLst/>
            </a:prstGeom>
          </p:spPr>
          <p:txBody>
            <a:bodyPr wrap="square">
              <a:spAutoFit/>
            </a:bodyPr>
            <a:lstStyle/>
            <a:p>
              <a:pPr marL="231730" indent="-231730">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Manage Models</a:t>
              </a:r>
            </a:p>
            <a:p>
              <a:pPr marL="231730" indent="-231730">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Track Experiments</a:t>
              </a:r>
            </a:p>
            <a:p>
              <a:pPr marL="231730" indent="-231730">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Deploy Models</a:t>
              </a:r>
            </a:p>
          </p:txBody>
        </p:sp>
      </p:grpSp>
      <p:sp>
        <p:nvSpPr>
          <p:cNvPr id="17" name="TextBox 16">
            <a:extLst>
              <a:ext uri="{FF2B5EF4-FFF2-40B4-BE49-F238E27FC236}">
                <a16:creationId xmlns:a16="http://schemas.microsoft.com/office/drawing/2014/main" id="{A435112E-427D-457D-B471-D56A56E6D248}"/>
              </a:ext>
            </a:extLst>
          </p:cNvPr>
          <p:cNvSpPr txBox="1"/>
          <p:nvPr/>
        </p:nvSpPr>
        <p:spPr>
          <a:xfrm>
            <a:off x="4579409" y="4179271"/>
            <a:ext cx="3030069" cy="369301"/>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That enables you to:</a:t>
            </a:r>
          </a:p>
        </p:txBody>
      </p:sp>
      <p:cxnSp>
        <p:nvCxnSpPr>
          <p:cNvPr id="5" name="Straight Connector 4">
            <a:extLst>
              <a:ext uri="{FF2B5EF4-FFF2-40B4-BE49-F238E27FC236}">
                <a16:creationId xmlns:a16="http://schemas.microsoft.com/office/drawing/2014/main" id="{6B067330-F922-44F0-AE63-9489E74C395C}"/>
              </a:ext>
            </a:extLst>
          </p:cNvPr>
          <p:cNvCxnSpPr>
            <a:cxnSpLocks/>
          </p:cNvCxnSpPr>
          <p:nvPr/>
        </p:nvCxnSpPr>
        <p:spPr>
          <a:xfrm>
            <a:off x="1664059" y="3541249"/>
            <a:ext cx="8578578" cy="0"/>
          </a:xfrm>
          <a:prstGeom prst="lin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64870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vert="horz" wrap="square" lIns="0" tIns="0" rIns="0" bIns="0" rtlCol="0" anchor="t">
            <a:spAutoFit/>
          </a:bodyPr>
          <a:lstStyle/>
          <a:p>
            <a:pPr algn="ctr"/>
            <a:r>
              <a:rPr lang="en-US">
                <a:solidFill>
                  <a:srgbClr val="FFFFFF"/>
                </a:solidFill>
                <a:latin typeface="Segoe UI Semibold"/>
              </a:rPr>
              <a:t>Azure Machine Learning</a:t>
            </a:r>
          </a:p>
        </p:txBody>
      </p:sp>
      <p:sp>
        <p:nvSpPr>
          <p:cNvPr id="126" name="Oval 125">
            <a:extLst>
              <a:ext uri="{FF2B5EF4-FFF2-40B4-BE49-F238E27FC236}">
                <a16:creationId xmlns:a16="http://schemas.microsoft.com/office/drawing/2014/main" id="{50B077C0-C76A-48B7-8EBC-023CEA779790}"/>
              </a:ext>
            </a:extLst>
          </p:cNvPr>
          <p:cNvSpPr/>
          <p:nvPr/>
        </p:nvSpPr>
        <p:spPr>
          <a:xfrm>
            <a:off x="9963956" y="2757792"/>
            <a:ext cx="1111510" cy="111151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Oval 127">
            <a:extLst>
              <a:ext uri="{FF2B5EF4-FFF2-40B4-BE49-F238E27FC236}">
                <a16:creationId xmlns:a16="http://schemas.microsoft.com/office/drawing/2014/main" id="{5B980055-D396-464C-A478-B5EE14579507}"/>
              </a:ext>
            </a:extLst>
          </p:cNvPr>
          <p:cNvSpPr/>
          <p:nvPr/>
        </p:nvSpPr>
        <p:spPr>
          <a:xfrm>
            <a:off x="1783524" y="2709368"/>
            <a:ext cx="1111510" cy="111151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TextBox 128">
            <a:extLst>
              <a:ext uri="{FF2B5EF4-FFF2-40B4-BE49-F238E27FC236}">
                <a16:creationId xmlns:a16="http://schemas.microsoft.com/office/drawing/2014/main" id="{90B4078B-53BE-4402-BBE5-27EC88181FBF}"/>
              </a:ext>
            </a:extLst>
          </p:cNvPr>
          <p:cNvSpPr txBox="1"/>
          <p:nvPr/>
        </p:nvSpPr>
        <p:spPr>
          <a:xfrm>
            <a:off x="9212966" y="4434989"/>
            <a:ext cx="2613489" cy="338554"/>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chemeClr val="accent1"/>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Any tool + any framework </a:t>
            </a:r>
          </a:p>
        </p:txBody>
      </p:sp>
      <p:sp>
        <p:nvSpPr>
          <p:cNvPr id="131" name="TextBox 130">
            <a:extLst>
              <a:ext uri="{FF2B5EF4-FFF2-40B4-BE49-F238E27FC236}">
                <a16:creationId xmlns:a16="http://schemas.microsoft.com/office/drawing/2014/main" id="{FEA85705-F191-4CB2-8795-4F6580B9FC88}"/>
              </a:ext>
            </a:extLst>
          </p:cNvPr>
          <p:cNvSpPr txBox="1"/>
          <p:nvPr/>
        </p:nvSpPr>
        <p:spPr>
          <a:xfrm>
            <a:off x="132971" y="4460505"/>
            <a:ext cx="4383915" cy="2616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a:ea typeface="+mn-ea"/>
                <a:cs typeface="+mn-cs"/>
              </a:rPr>
              <a:t>Automated ML + drag &amp; drop + code first </a:t>
            </a:r>
          </a:p>
        </p:txBody>
      </p:sp>
      <p:sp>
        <p:nvSpPr>
          <p:cNvPr id="138" name="TextBox 137">
            <a:extLst>
              <a:ext uri="{FF2B5EF4-FFF2-40B4-BE49-F238E27FC236}">
                <a16:creationId xmlns:a16="http://schemas.microsoft.com/office/drawing/2014/main" id="{97BE30FF-7CE2-421C-B193-3C9FC0A47582}"/>
              </a:ext>
            </a:extLst>
          </p:cNvPr>
          <p:cNvSpPr txBox="1"/>
          <p:nvPr/>
        </p:nvSpPr>
        <p:spPr>
          <a:xfrm>
            <a:off x="1280803" y="4049673"/>
            <a:ext cx="2272681" cy="40011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For all skill levels</a:t>
            </a:r>
          </a:p>
        </p:txBody>
      </p:sp>
      <p:sp>
        <p:nvSpPr>
          <p:cNvPr id="161" name="TextBox 160">
            <a:extLst>
              <a:ext uri="{FF2B5EF4-FFF2-40B4-BE49-F238E27FC236}">
                <a16:creationId xmlns:a16="http://schemas.microsoft.com/office/drawing/2014/main" id="{716600B6-41B5-4E76-8BA2-98D9778CA28D}"/>
              </a:ext>
            </a:extLst>
          </p:cNvPr>
          <p:cNvSpPr txBox="1"/>
          <p:nvPr/>
        </p:nvSpPr>
        <p:spPr>
          <a:xfrm>
            <a:off x="5058565" y="4449783"/>
            <a:ext cx="3173360" cy="33855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Integrated with Azure DevOps</a:t>
            </a:r>
          </a:p>
        </p:txBody>
      </p:sp>
      <p:sp>
        <p:nvSpPr>
          <p:cNvPr id="168" name="TextBox 167">
            <a:extLst>
              <a:ext uri="{FF2B5EF4-FFF2-40B4-BE49-F238E27FC236}">
                <a16:creationId xmlns:a16="http://schemas.microsoft.com/office/drawing/2014/main" id="{7B99A532-D5A2-4DC2-961A-A452E447F7DF}"/>
              </a:ext>
            </a:extLst>
          </p:cNvPr>
          <p:cNvSpPr txBox="1"/>
          <p:nvPr/>
        </p:nvSpPr>
        <p:spPr>
          <a:xfrm>
            <a:off x="9632804" y="4045929"/>
            <a:ext cx="1796365" cy="40011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Open</a:t>
            </a:r>
          </a:p>
        </p:txBody>
      </p:sp>
      <p:sp>
        <p:nvSpPr>
          <p:cNvPr id="170" name="TextBox 169">
            <a:extLst>
              <a:ext uri="{FF2B5EF4-FFF2-40B4-BE49-F238E27FC236}">
                <a16:creationId xmlns:a16="http://schemas.microsoft.com/office/drawing/2014/main" id="{C6D8A159-55BB-4EAF-8782-B053D6F23BF5}"/>
              </a:ext>
            </a:extLst>
          </p:cNvPr>
          <p:cNvSpPr txBox="1"/>
          <p:nvPr/>
        </p:nvSpPr>
        <p:spPr>
          <a:xfrm>
            <a:off x="4857898" y="4037517"/>
            <a:ext cx="3502078" cy="40011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Industry leading MLOps</a:t>
            </a:r>
          </a:p>
        </p:txBody>
      </p:sp>
      <p:grpSp>
        <p:nvGrpSpPr>
          <p:cNvPr id="43" name="Group 42">
            <a:extLst>
              <a:ext uri="{FF2B5EF4-FFF2-40B4-BE49-F238E27FC236}">
                <a16:creationId xmlns:a16="http://schemas.microsoft.com/office/drawing/2014/main" id="{75D9984C-0DE3-4E79-9F37-66F3D790BC51}"/>
              </a:ext>
            </a:extLst>
          </p:cNvPr>
          <p:cNvGrpSpPr/>
          <p:nvPr/>
        </p:nvGrpSpPr>
        <p:grpSpPr>
          <a:xfrm>
            <a:off x="6222702" y="3037497"/>
            <a:ext cx="715426" cy="504860"/>
            <a:chOff x="7865202" y="2495983"/>
            <a:chExt cx="2399352" cy="1693167"/>
          </a:xfrm>
        </p:grpSpPr>
        <p:sp>
          <p:nvSpPr>
            <p:cNvPr id="44" name="Arrow: Bent 22">
              <a:extLst>
                <a:ext uri="{FF2B5EF4-FFF2-40B4-BE49-F238E27FC236}">
                  <a16:creationId xmlns:a16="http://schemas.microsoft.com/office/drawing/2014/main" id="{55CC13DC-AD98-48E7-896D-CA8AF27D6C48}"/>
                </a:ext>
              </a:extLst>
            </p:cNvPr>
            <p:cNvSpPr/>
            <p:nvPr/>
          </p:nvSpPr>
          <p:spPr bwMode="auto">
            <a:xfrm rot="16200000">
              <a:off x="8180894" y="3026406"/>
              <a:ext cx="306806" cy="442882"/>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5" name="Arrow: Bent 24">
              <a:extLst>
                <a:ext uri="{FF2B5EF4-FFF2-40B4-BE49-F238E27FC236}">
                  <a16:creationId xmlns:a16="http://schemas.microsoft.com/office/drawing/2014/main" id="{C4C90C1A-F06F-4B16-93D7-5871E6AB9966}"/>
                </a:ext>
              </a:extLst>
            </p:cNvPr>
            <p:cNvSpPr/>
            <p:nvPr/>
          </p:nvSpPr>
          <p:spPr bwMode="auto">
            <a:xfrm rot="16200000">
              <a:off x="9368692" y="3735405"/>
              <a:ext cx="228567" cy="569032"/>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6" name="Arrow: Bent 76">
              <a:extLst>
                <a:ext uri="{FF2B5EF4-FFF2-40B4-BE49-F238E27FC236}">
                  <a16:creationId xmlns:a16="http://schemas.microsoft.com/office/drawing/2014/main" id="{D3EE454E-39EE-4874-B020-DCC698E604EA}"/>
                </a:ext>
              </a:extLst>
            </p:cNvPr>
            <p:cNvSpPr/>
            <p:nvPr/>
          </p:nvSpPr>
          <p:spPr bwMode="auto">
            <a:xfrm rot="5400000">
              <a:off x="8866275" y="2361450"/>
              <a:ext cx="920098" cy="150644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D218AE73-E048-42DA-B609-3038DFFB5215}"/>
                </a:ext>
              </a:extLst>
            </p:cNvPr>
            <p:cNvSpPr/>
            <p:nvPr/>
          </p:nvSpPr>
          <p:spPr bwMode="auto">
            <a:xfrm>
              <a:off x="8655935"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48" name="Rectangle 47">
              <a:extLst>
                <a:ext uri="{FF2B5EF4-FFF2-40B4-BE49-F238E27FC236}">
                  <a16:creationId xmlns:a16="http://schemas.microsoft.com/office/drawing/2014/main" id="{B9162A21-0969-4351-9EC9-753691DE3859}"/>
                </a:ext>
              </a:extLst>
            </p:cNvPr>
            <p:cNvSpPr/>
            <p:nvPr/>
          </p:nvSpPr>
          <p:spPr bwMode="auto">
            <a:xfrm>
              <a:off x="8945097"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49" name="Rectangle 48">
              <a:extLst>
                <a:ext uri="{FF2B5EF4-FFF2-40B4-BE49-F238E27FC236}">
                  <a16:creationId xmlns:a16="http://schemas.microsoft.com/office/drawing/2014/main" id="{E31FC47E-F80F-4873-98EF-B2AEE8F6A2A4}"/>
                </a:ext>
              </a:extLst>
            </p:cNvPr>
            <p:cNvSpPr/>
            <p:nvPr/>
          </p:nvSpPr>
          <p:spPr bwMode="auto">
            <a:xfrm>
              <a:off x="9247708"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0" name="Rectangle 49">
              <a:extLst>
                <a:ext uri="{FF2B5EF4-FFF2-40B4-BE49-F238E27FC236}">
                  <a16:creationId xmlns:a16="http://schemas.microsoft.com/office/drawing/2014/main" id="{6A7C5EAC-0D40-4838-8350-BBBC03ECDDFC}"/>
                </a:ext>
              </a:extLst>
            </p:cNvPr>
            <p:cNvSpPr/>
            <p:nvPr/>
          </p:nvSpPr>
          <p:spPr bwMode="auto">
            <a:xfrm>
              <a:off x="8655935" y="327083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1" name="Rectangle 50">
              <a:extLst>
                <a:ext uri="{FF2B5EF4-FFF2-40B4-BE49-F238E27FC236}">
                  <a16:creationId xmlns:a16="http://schemas.microsoft.com/office/drawing/2014/main" id="{B77E6D8D-EEED-469A-93A2-3F3B79C57BB7}"/>
                </a:ext>
              </a:extLst>
            </p:cNvPr>
            <p:cNvSpPr/>
            <p:nvPr/>
          </p:nvSpPr>
          <p:spPr bwMode="auto">
            <a:xfrm>
              <a:off x="8945097" y="3270832"/>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2" name="Rectangle 51">
              <a:extLst>
                <a:ext uri="{FF2B5EF4-FFF2-40B4-BE49-F238E27FC236}">
                  <a16:creationId xmlns:a16="http://schemas.microsoft.com/office/drawing/2014/main" id="{BB16DA27-5904-4621-B533-0DA47D400C1C}"/>
                </a:ext>
              </a:extLst>
            </p:cNvPr>
            <p:cNvSpPr/>
            <p:nvPr/>
          </p:nvSpPr>
          <p:spPr bwMode="auto">
            <a:xfrm>
              <a:off x="9247709" y="3270831"/>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3" name="Rectangle 52">
              <a:extLst>
                <a:ext uri="{FF2B5EF4-FFF2-40B4-BE49-F238E27FC236}">
                  <a16:creationId xmlns:a16="http://schemas.microsoft.com/office/drawing/2014/main" id="{C0AF2C84-3978-4F6A-BFEF-DE7A91A5EAE7}"/>
                </a:ext>
              </a:extLst>
            </p:cNvPr>
            <p:cNvSpPr/>
            <p:nvPr/>
          </p:nvSpPr>
          <p:spPr bwMode="auto">
            <a:xfrm>
              <a:off x="8655935" y="3582294"/>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4" name="Rectangle 53">
              <a:extLst>
                <a:ext uri="{FF2B5EF4-FFF2-40B4-BE49-F238E27FC236}">
                  <a16:creationId xmlns:a16="http://schemas.microsoft.com/office/drawing/2014/main" id="{9B65289B-5676-4830-A422-A819647A6CD1}"/>
                </a:ext>
              </a:extLst>
            </p:cNvPr>
            <p:cNvSpPr/>
            <p:nvPr/>
          </p:nvSpPr>
          <p:spPr bwMode="auto">
            <a:xfrm>
              <a:off x="8945097"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5" name="Rectangle 54">
              <a:extLst>
                <a:ext uri="{FF2B5EF4-FFF2-40B4-BE49-F238E27FC236}">
                  <a16:creationId xmlns:a16="http://schemas.microsoft.com/office/drawing/2014/main" id="{B1E11F0C-80C2-43FC-8545-58A06BF96588}"/>
                </a:ext>
              </a:extLst>
            </p:cNvPr>
            <p:cNvSpPr/>
            <p:nvPr/>
          </p:nvSpPr>
          <p:spPr bwMode="auto">
            <a:xfrm>
              <a:off x="9247709"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6" name="Rectangle 55">
              <a:extLst>
                <a:ext uri="{FF2B5EF4-FFF2-40B4-BE49-F238E27FC236}">
                  <a16:creationId xmlns:a16="http://schemas.microsoft.com/office/drawing/2014/main" id="{28F757D8-CA87-4B7C-8716-1BFD746B2AC2}"/>
                </a:ext>
              </a:extLst>
            </p:cNvPr>
            <p:cNvSpPr/>
            <p:nvPr/>
          </p:nvSpPr>
          <p:spPr bwMode="auto">
            <a:xfrm>
              <a:off x="8894209" y="3220469"/>
              <a:ext cx="603423" cy="622313"/>
            </a:xfrm>
            <a:prstGeom prst="rect">
              <a:avLst/>
            </a:prstGeom>
            <a:noFill/>
            <a:ln w="12700" cap="sq">
              <a:solidFill>
                <a:schemeClr val="accent2"/>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57" name="Straight Connector 56">
              <a:extLst>
                <a:ext uri="{FF2B5EF4-FFF2-40B4-BE49-F238E27FC236}">
                  <a16:creationId xmlns:a16="http://schemas.microsoft.com/office/drawing/2014/main" id="{A05D7D3D-6195-4886-A1B5-CC1529C003D1}"/>
                </a:ext>
              </a:extLst>
            </p:cNvPr>
            <p:cNvCxnSpPr>
              <a:cxnSpLocks/>
              <a:stCxn id="51" idx="3"/>
              <a:endCxn id="52" idx="1"/>
            </p:cNvCxnSpPr>
            <p:nvPr/>
          </p:nvCxnSpPr>
          <p:spPr>
            <a:xfrm>
              <a:off x="9143626" y="3373301"/>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a16="http://schemas.microsoft.com/office/drawing/2014/main" id="{CD0B1FAD-24DA-4CF9-AAF8-F6106CF48B8D}"/>
                </a:ext>
              </a:extLst>
            </p:cNvPr>
            <p:cNvCxnSpPr>
              <a:cxnSpLocks/>
              <a:stCxn id="54" idx="3"/>
              <a:endCxn id="55" idx="1"/>
            </p:cNvCxnSpPr>
            <p:nvPr/>
          </p:nvCxnSpPr>
          <p:spPr>
            <a:xfrm>
              <a:off x="9143626" y="3684763"/>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59" name="Straight Connector 58">
              <a:extLst>
                <a:ext uri="{FF2B5EF4-FFF2-40B4-BE49-F238E27FC236}">
                  <a16:creationId xmlns:a16="http://schemas.microsoft.com/office/drawing/2014/main" id="{CF477CC8-AE0A-47BE-8E0C-1AE60728FEC1}"/>
                </a:ext>
              </a:extLst>
            </p:cNvPr>
            <p:cNvCxnSpPr>
              <a:cxnSpLocks/>
              <a:stCxn id="51" idx="2"/>
              <a:endCxn id="54" idx="0"/>
            </p:cNvCxnSpPr>
            <p:nvPr/>
          </p:nvCxnSpPr>
          <p:spPr>
            <a:xfrm>
              <a:off x="9044358"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0" name="Straight Connector 59">
              <a:extLst>
                <a:ext uri="{FF2B5EF4-FFF2-40B4-BE49-F238E27FC236}">
                  <a16:creationId xmlns:a16="http://schemas.microsoft.com/office/drawing/2014/main" id="{DAD1428F-8BC3-402F-910E-EF71635D3222}"/>
                </a:ext>
              </a:extLst>
            </p:cNvPr>
            <p:cNvCxnSpPr>
              <a:cxnSpLocks/>
            </p:cNvCxnSpPr>
            <p:nvPr/>
          </p:nvCxnSpPr>
          <p:spPr>
            <a:xfrm>
              <a:off x="9346969"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1" name="Straight Connector 60">
              <a:extLst>
                <a:ext uri="{FF2B5EF4-FFF2-40B4-BE49-F238E27FC236}">
                  <a16:creationId xmlns:a16="http://schemas.microsoft.com/office/drawing/2014/main" id="{DB3D11EE-1B26-4EEF-880E-ED9BEC092564}"/>
                </a:ext>
              </a:extLst>
            </p:cNvPr>
            <p:cNvCxnSpPr>
              <a:cxnSpLocks/>
            </p:cNvCxnSpPr>
            <p:nvPr/>
          </p:nvCxnSpPr>
          <p:spPr>
            <a:xfrm flipH="1">
              <a:off x="9103867" y="3416961"/>
              <a:ext cx="203351" cy="20899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grpSp>
          <p:nvGrpSpPr>
            <p:cNvPr id="62" name="Group 4">
              <a:extLst>
                <a:ext uri="{FF2B5EF4-FFF2-40B4-BE49-F238E27FC236}">
                  <a16:creationId xmlns:a16="http://schemas.microsoft.com/office/drawing/2014/main" id="{CA769E79-53BB-45D8-8FB6-7E9B527DC073}"/>
                </a:ext>
              </a:extLst>
            </p:cNvPr>
            <p:cNvGrpSpPr>
              <a:grpSpLocks noChangeAspect="1"/>
            </p:cNvGrpSpPr>
            <p:nvPr/>
          </p:nvGrpSpPr>
          <p:grpSpPr bwMode="auto">
            <a:xfrm>
              <a:off x="9907367" y="3693850"/>
              <a:ext cx="357187" cy="495300"/>
              <a:chOff x="1057" y="999"/>
              <a:chExt cx="225" cy="312"/>
            </a:xfrm>
            <a:solidFill>
              <a:schemeClr val="accent1"/>
            </a:solidFill>
          </p:grpSpPr>
          <p:sp>
            <p:nvSpPr>
              <p:cNvPr id="80" name="Oval 5">
                <a:extLst>
                  <a:ext uri="{FF2B5EF4-FFF2-40B4-BE49-F238E27FC236}">
                    <a16:creationId xmlns:a16="http://schemas.microsoft.com/office/drawing/2014/main" id="{D42F043C-CF37-45EB-9240-2CEFF3355C5A}"/>
                  </a:ext>
                </a:extLst>
              </p:cNvPr>
              <p:cNvSpPr>
                <a:spLocks noChangeArrowheads="1"/>
              </p:cNvSpPr>
              <p:nvPr/>
            </p:nvSpPr>
            <p:spPr bwMode="auto">
              <a:xfrm>
                <a:off x="1057" y="999"/>
                <a:ext cx="225" cy="22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6">
                <a:extLst>
                  <a:ext uri="{FF2B5EF4-FFF2-40B4-BE49-F238E27FC236}">
                    <a16:creationId xmlns:a16="http://schemas.microsoft.com/office/drawing/2014/main" id="{0ADEF2DB-D197-47BE-A434-F407B1C00DDC}"/>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7">
                <a:extLst>
                  <a:ext uri="{FF2B5EF4-FFF2-40B4-BE49-F238E27FC236}">
                    <a16:creationId xmlns:a16="http://schemas.microsoft.com/office/drawing/2014/main" id="{6E9FAF04-0A31-48B3-9E34-C73F2C5BD4C0}"/>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8">
                <a:extLst>
                  <a:ext uri="{FF2B5EF4-FFF2-40B4-BE49-F238E27FC236}">
                    <a16:creationId xmlns:a16="http://schemas.microsoft.com/office/drawing/2014/main" id="{503360B7-2BBD-4D5E-B55E-BF7383793CA9}"/>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96">
              <a:extLst>
                <a:ext uri="{FF2B5EF4-FFF2-40B4-BE49-F238E27FC236}">
                  <a16:creationId xmlns:a16="http://schemas.microsoft.com/office/drawing/2014/main" id="{CEEB6CAC-DB47-46AD-B45A-27B65680897D}"/>
                </a:ext>
              </a:extLst>
            </p:cNvPr>
            <p:cNvGrpSpPr>
              <a:grpSpLocks noChangeAspect="1"/>
            </p:cNvGrpSpPr>
            <p:nvPr/>
          </p:nvGrpSpPr>
          <p:grpSpPr bwMode="auto">
            <a:xfrm>
              <a:off x="7865202" y="2495983"/>
              <a:ext cx="495307" cy="463550"/>
              <a:chOff x="2208" y="2791"/>
              <a:chExt cx="312" cy="292"/>
            </a:xfrm>
          </p:grpSpPr>
          <p:sp>
            <p:nvSpPr>
              <p:cNvPr id="64" name="Rectangle 98">
                <a:extLst>
                  <a:ext uri="{FF2B5EF4-FFF2-40B4-BE49-F238E27FC236}">
                    <a16:creationId xmlns:a16="http://schemas.microsoft.com/office/drawing/2014/main" id="{EF3CE19E-171F-40AD-8347-97AC42378E7A}"/>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99">
                <a:extLst>
                  <a:ext uri="{FF2B5EF4-FFF2-40B4-BE49-F238E27FC236}">
                    <a16:creationId xmlns:a16="http://schemas.microsoft.com/office/drawing/2014/main" id="{B46E83F2-ADB2-4985-A8AE-8DD79D83FD6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100">
                <a:extLst>
                  <a:ext uri="{FF2B5EF4-FFF2-40B4-BE49-F238E27FC236}">
                    <a16:creationId xmlns:a16="http://schemas.microsoft.com/office/drawing/2014/main" id="{A517FD6C-63A7-4ABE-A8C9-28B89DFF3E54}"/>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101">
                <a:extLst>
                  <a:ext uri="{FF2B5EF4-FFF2-40B4-BE49-F238E27FC236}">
                    <a16:creationId xmlns:a16="http://schemas.microsoft.com/office/drawing/2014/main" id="{5623CFCE-E6F3-4179-B827-ED80EA75AC90}"/>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Oval 102">
                <a:extLst>
                  <a:ext uri="{FF2B5EF4-FFF2-40B4-BE49-F238E27FC236}">
                    <a16:creationId xmlns:a16="http://schemas.microsoft.com/office/drawing/2014/main" id="{51FE7C1C-EEEE-481D-A263-C921D9525C3E}"/>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Oval 103">
                <a:extLst>
                  <a:ext uri="{FF2B5EF4-FFF2-40B4-BE49-F238E27FC236}">
                    <a16:creationId xmlns:a16="http://schemas.microsoft.com/office/drawing/2014/main" id="{67BD1144-EA6B-4681-BA51-3F851E41A62E}"/>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Oval 104">
                <a:extLst>
                  <a:ext uri="{FF2B5EF4-FFF2-40B4-BE49-F238E27FC236}">
                    <a16:creationId xmlns:a16="http://schemas.microsoft.com/office/drawing/2014/main" id="{FC81B7CF-4967-4CD4-A10F-9100E6AF5DF7}"/>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Oval 105">
                <a:extLst>
                  <a:ext uri="{FF2B5EF4-FFF2-40B4-BE49-F238E27FC236}">
                    <a16:creationId xmlns:a16="http://schemas.microsoft.com/office/drawing/2014/main" id="{1A0FDB04-F055-4AC1-96C9-27BF6B2B74DC}"/>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106">
                <a:extLst>
                  <a:ext uri="{FF2B5EF4-FFF2-40B4-BE49-F238E27FC236}">
                    <a16:creationId xmlns:a16="http://schemas.microsoft.com/office/drawing/2014/main" id="{F62897F6-E0BB-449C-A14C-774DB37A50A0}"/>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Oval 107">
                <a:extLst>
                  <a:ext uri="{FF2B5EF4-FFF2-40B4-BE49-F238E27FC236}">
                    <a16:creationId xmlns:a16="http://schemas.microsoft.com/office/drawing/2014/main" id="{2A71325C-B23B-4FEF-8AFC-2BB13AFD6300}"/>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Oval 108">
                <a:extLst>
                  <a:ext uri="{FF2B5EF4-FFF2-40B4-BE49-F238E27FC236}">
                    <a16:creationId xmlns:a16="http://schemas.microsoft.com/office/drawing/2014/main" id="{DB980FBC-C83F-4CFE-B316-C853BE46D008}"/>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Oval 109">
                <a:extLst>
                  <a:ext uri="{FF2B5EF4-FFF2-40B4-BE49-F238E27FC236}">
                    <a16:creationId xmlns:a16="http://schemas.microsoft.com/office/drawing/2014/main" id="{4080D378-22AC-48AA-8982-A98A75B2699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Oval 110">
                <a:extLst>
                  <a:ext uri="{FF2B5EF4-FFF2-40B4-BE49-F238E27FC236}">
                    <a16:creationId xmlns:a16="http://schemas.microsoft.com/office/drawing/2014/main" id="{42BA0E27-EEE7-4C8C-935E-E57742E1C35B}"/>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Oval 111">
                <a:extLst>
                  <a:ext uri="{FF2B5EF4-FFF2-40B4-BE49-F238E27FC236}">
                    <a16:creationId xmlns:a16="http://schemas.microsoft.com/office/drawing/2014/main" id="{AFE8C1D6-925A-41DE-BE08-FC9169EDED4D}"/>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Oval 112">
                <a:extLst>
                  <a:ext uri="{FF2B5EF4-FFF2-40B4-BE49-F238E27FC236}">
                    <a16:creationId xmlns:a16="http://schemas.microsoft.com/office/drawing/2014/main" id="{2B111736-92CD-46F9-A9A7-A9349906445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Oval 113">
                <a:extLst>
                  <a:ext uri="{FF2B5EF4-FFF2-40B4-BE49-F238E27FC236}">
                    <a16:creationId xmlns:a16="http://schemas.microsoft.com/office/drawing/2014/main" id="{365AF671-8518-4F0C-9837-CE5B32943F27}"/>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84" name="Oval 83">
            <a:extLst>
              <a:ext uri="{FF2B5EF4-FFF2-40B4-BE49-F238E27FC236}">
                <a16:creationId xmlns:a16="http://schemas.microsoft.com/office/drawing/2014/main" id="{375628E2-0C4C-48F4-9DE7-18B6ED078814}"/>
              </a:ext>
            </a:extLst>
          </p:cNvPr>
          <p:cNvSpPr/>
          <p:nvPr/>
        </p:nvSpPr>
        <p:spPr>
          <a:xfrm>
            <a:off x="6046159" y="2718820"/>
            <a:ext cx="1111510" cy="111151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1" name="Group 56">
            <a:extLst>
              <a:ext uri="{FF2B5EF4-FFF2-40B4-BE49-F238E27FC236}">
                <a16:creationId xmlns:a16="http://schemas.microsoft.com/office/drawing/2014/main" id="{2B81AAFF-D4F4-4AC3-B2AD-D3D595D0D63B}"/>
              </a:ext>
            </a:extLst>
          </p:cNvPr>
          <p:cNvGrpSpPr>
            <a:grpSpLocks noChangeAspect="1"/>
          </p:cNvGrpSpPr>
          <p:nvPr/>
        </p:nvGrpSpPr>
        <p:grpSpPr bwMode="auto">
          <a:xfrm>
            <a:off x="2069464" y="3014330"/>
            <a:ext cx="539629" cy="539629"/>
            <a:chOff x="410" y="999"/>
            <a:chExt cx="312" cy="312"/>
          </a:xfrm>
          <a:solidFill>
            <a:schemeClr val="accent1"/>
          </a:solidFill>
        </p:grpSpPr>
        <p:sp>
          <p:nvSpPr>
            <p:cNvPr id="102" name="Oval 57">
              <a:extLst>
                <a:ext uri="{FF2B5EF4-FFF2-40B4-BE49-F238E27FC236}">
                  <a16:creationId xmlns:a16="http://schemas.microsoft.com/office/drawing/2014/main" id="{9F43A79A-4371-4FBE-82CD-DC4963F9756A}"/>
                </a:ext>
              </a:extLst>
            </p:cNvPr>
            <p:cNvSpPr>
              <a:spLocks noChangeArrowheads="1"/>
            </p:cNvSpPr>
            <p:nvPr/>
          </p:nvSpPr>
          <p:spPr bwMode="auto">
            <a:xfrm>
              <a:off x="410"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Oval 58">
              <a:extLst>
                <a:ext uri="{FF2B5EF4-FFF2-40B4-BE49-F238E27FC236}">
                  <a16:creationId xmlns:a16="http://schemas.microsoft.com/office/drawing/2014/main" id="{B3C99861-7ED2-4056-97BE-A71DA898DBEE}"/>
                </a:ext>
              </a:extLst>
            </p:cNvPr>
            <p:cNvSpPr>
              <a:spLocks noChangeArrowheads="1"/>
            </p:cNvSpPr>
            <p:nvPr/>
          </p:nvSpPr>
          <p:spPr bwMode="auto">
            <a:xfrm>
              <a:off x="468" y="99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Oval 59">
              <a:extLst>
                <a:ext uri="{FF2B5EF4-FFF2-40B4-BE49-F238E27FC236}">
                  <a16:creationId xmlns:a16="http://schemas.microsoft.com/office/drawing/2014/main" id="{63BD396E-98DC-4643-B250-7B371F9E4B6D}"/>
                </a:ext>
              </a:extLst>
            </p:cNvPr>
            <p:cNvSpPr>
              <a:spLocks noChangeArrowheads="1"/>
            </p:cNvSpPr>
            <p:nvPr/>
          </p:nvSpPr>
          <p:spPr bwMode="auto">
            <a:xfrm>
              <a:off x="525"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Oval 60">
              <a:extLst>
                <a:ext uri="{FF2B5EF4-FFF2-40B4-BE49-F238E27FC236}">
                  <a16:creationId xmlns:a16="http://schemas.microsoft.com/office/drawing/2014/main" id="{6D16D6AE-2BFE-4730-A994-DFF16DDCDD9A}"/>
                </a:ext>
              </a:extLst>
            </p:cNvPr>
            <p:cNvSpPr>
              <a:spLocks noChangeArrowheads="1"/>
            </p:cNvSpPr>
            <p:nvPr/>
          </p:nvSpPr>
          <p:spPr bwMode="auto">
            <a:xfrm>
              <a:off x="643"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Oval 61">
              <a:extLst>
                <a:ext uri="{FF2B5EF4-FFF2-40B4-BE49-F238E27FC236}">
                  <a16:creationId xmlns:a16="http://schemas.microsoft.com/office/drawing/2014/main" id="{752503D7-5890-4CDA-B2BF-8138A7BF2505}"/>
                </a:ext>
              </a:extLst>
            </p:cNvPr>
            <p:cNvSpPr>
              <a:spLocks noChangeArrowheads="1"/>
            </p:cNvSpPr>
            <p:nvPr/>
          </p:nvSpPr>
          <p:spPr bwMode="auto">
            <a:xfrm>
              <a:off x="697"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Oval 62">
              <a:extLst>
                <a:ext uri="{FF2B5EF4-FFF2-40B4-BE49-F238E27FC236}">
                  <a16:creationId xmlns:a16="http://schemas.microsoft.com/office/drawing/2014/main" id="{81F0BB2F-D9DD-49C9-99EF-F5FA8B982381}"/>
                </a:ext>
              </a:extLst>
            </p:cNvPr>
            <p:cNvSpPr>
              <a:spLocks noChangeArrowheads="1"/>
            </p:cNvSpPr>
            <p:nvPr/>
          </p:nvSpPr>
          <p:spPr bwMode="auto">
            <a:xfrm>
              <a:off x="410" y="1057"/>
              <a:ext cx="20"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Oval 63">
              <a:extLst>
                <a:ext uri="{FF2B5EF4-FFF2-40B4-BE49-F238E27FC236}">
                  <a16:creationId xmlns:a16="http://schemas.microsoft.com/office/drawing/2014/main" id="{77E1D1C0-2AD1-4AD9-B982-CEF11519A5E2}"/>
                </a:ext>
              </a:extLst>
            </p:cNvPr>
            <p:cNvSpPr>
              <a:spLocks noChangeArrowheads="1"/>
            </p:cNvSpPr>
            <p:nvPr/>
          </p:nvSpPr>
          <p:spPr bwMode="auto">
            <a:xfrm>
              <a:off x="468" y="1057"/>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Oval 64">
              <a:extLst>
                <a:ext uri="{FF2B5EF4-FFF2-40B4-BE49-F238E27FC236}">
                  <a16:creationId xmlns:a16="http://schemas.microsoft.com/office/drawing/2014/main" id="{4E0EA2A0-0774-4BD3-B951-1A11E10F915A}"/>
                </a:ext>
              </a:extLst>
            </p:cNvPr>
            <p:cNvSpPr>
              <a:spLocks noChangeArrowheads="1"/>
            </p:cNvSpPr>
            <p:nvPr/>
          </p:nvSpPr>
          <p:spPr bwMode="auto">
            <a:xfrm>
              <a:off x="520"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65">
              <a:extLst>
                <a:ext uri="{FF2B5EF4-FFF2-40B4-BE49-F238E27FC236}">
                  <a16:creationId xmlns:a16="http://schemas.microsoft.com/office/drawing/2014/main" id="{4E09C42B-B002-4F2C-B63B-80F8F077611E}"/>
                </a:ext>
              </a:extLst>
            </p:cNvPr>
            <p:cNvSpPr>
              <a:spLocks noChangeArrowheads="1"/>
            </p:cNvSpPr>
            <p:nvPr/>
          </p:nvSpPr>
          <p:spPr bwMode="auto">
            <a:xfrm>
              <a:off x="638"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Oval 66">
              <a:extLst>
                <a:ext uri="{FF2B5EF4-FFF2-40B4-BE49-F238E27FC236}">
                  <a16:creationId xmlns:a16="http://schemas.microsoft.com/office/drawing/2014/main" id="{AF2D436C-10A2-4E98-B27D-CB3C07A4C294}"/>
                </a:ext>
              </a:extLst>
            </p:cNvPr>
            <p:cNvSpPr>
              <a:spLocks noChangeArrowheads="1"/>
            </p:cNvSpPr>
            <p:nvPr/>
          </p:nvSpPr>
          <p:spPr bwMode="auto">
            <a:xfrm>
              <a:off x="692"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Oval 67">
              <a:extLst>
                <a:ext uri="{FF2B5EF4-FFF2-40B4-BE49-F238E27FC236}">
                  <a16:creationId xmlns:a16="http://schemas.microsoft.com/office/drawing/2014/main" id="{D67FB654-91C4-49C8-A9B5-53E822EA3EFD}"/>
                </a:ext>
              </a:extLst>
            </p:cNvPr>
            <p:cNvSpPr>
              <a:spLocks noChangeArrowheads="1"/>
            </p:cNvSpPr>
            <p:nvPr/>
          </p:nvSpPr>
          <p:spPr bwMode="auto">
            <a:xfrm>
              <a:off x="410" y="111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Oval 68">
              <a:extLst>
                <a:ext uri="{FF2B5EF4-FFF2-40B4-BE49-F238E27FC236}">
                  <a16:creationId xmlns:a16="http://schemas.microsoft.com/office/drawing/2014/main" id="{6A91250F-9CF9-49F0-8DB4-D059238AC924}"/>
                </a:ext>
              </a:extLst>
            </p:cNvPr>
            <p:cNvSpPr>
              <a:spLocks noChangeArrowheads="1"/>
            </p:cNvSpPr>
            <p:nvPr/>
          </p:nvSpPr>
          <p:spPr bwMode="auto">
            <a:xfrm>
              <a:off x="463" y="1109"/>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Oval 69">
              <a:extLst>
                <a:ext uri="{FF2B5EF4-FFF2-40B4-BE49-F238E27FC236}">
                  <a16:creationId xmlns:a16="http://schemas.microsoft.com/office/drawing/2014/main" id="{88225A27-6D9C-4889-87FF-D05C1518B231}"/>
                </a:ext>
              </a:extLst>
            </p:cNvPr>
            <p:cNvSpPr>
              <a:spLocks noChangeArrowheads="1"/>
            </p:cNvSpPr>
            <p:nvPr/>
          </p:nvSpPr>
          <p:spPr bwMode="auto">
            <a:xfrm>
              <a:off x="692" y="110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Oval 70">
              <a:extLst>
                <a:ext uri="{FF2B5EF4-FFF2-40B4-BE49-F238E27FC236}">
                  <a16:creationId xmlns:a16="http://schemas.microsoft.com/office/drawing/2014/main" id="{641B58E7-3BD4-4724-BBC1-7603949399B6}"/>
                </a:ext>
              </a:extLst>
            </p:cNvPr>
            <p:cNvSpPr>
              <a:spLocks noChangeArrowheads="1"/>
            </p:cNvSpPr>
            <p:nvPr/>
          </p:nvSpPr>
          <p:spPr bwMode="auto">
            <a:xfrm>
              <a:off x="410" y="11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Oval 71">
              <a:extLst>
                <a:ext uri="{FF2B5EF4-FFF2-40B4-BE49-F238E27FC236}">
                  <a16:creationId xmlns:a16="http://schemas.microsoft.com/office/drawing/2014/main" id="{565B858E-DC1D-4866-BDF6-8FA0D5668000}"/>
                </a:ext>
              </a:extLst>
            </p:cNvPr>
            <p:cNvSpPr>
              <a:spLocks noChangeArrowheads="1"/>
            </p:cNvSpPr>
            <p:nvPr/>
          </p:nvSpPr>
          <p:spPr bwMode="auto">
            <a:xfrm>
              <a:off x="410" y="12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Oval 72">
              <a:extLst>
                <a:ext uri="{FF2B5EF4-FFF2-40B4-BE49-F238E27FC236}">
                  <a16:creationId xmlns:a16="http://schemas.microsoft.com/office/drawing/2014/main" id="{89331AF5-0861-477D-9835-57EB3381EDCB}"/>
                </a:ext>
              </a:extLst>
            </p:cNvPr>
            <p:cNvSpPr>
              <a:spLocks noChangeArrowheads="1"/>
            </p:cNvSpPr>
            <p:nvPr/>
          </p:nvSpPr>
          <p:spPr bwMode="auto">
            <a:xfrm>
              <a:off x="468" y="122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2" name="Oval 73">
              <a:extLst>
                <a:ext uri="{FF2B5EF4-FFF2-40B4-BE49-F238E27FC236}">
                  <a16:creationId xmlns:a16="http://schemas.microsoft.com/office/drawing/2014/main" id="{B3D50C60-1502-45F7-B2A6-3F546D42C6AF}"/>
                </a:ext>
              </a:extLst>
            </p:cNvPr>
            <p:cNvSpPr>
              <a:spLocks noChangeArrowheads="1"/>
            </p:cNvSpPr>
            <p:nvPr/>
          </p:nvSpPr>
          <p:spPr bwMode="auto">
            <a:xfrm>
              <a:off x="410" y="12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3" name="Oval 74">
              <a:extLst>
                <a:ext uri="{FF2B5EF4-FFF2-40B4-BE49-F238E27FC236}">
                  <a16:creationId xmlns:a16="http://schemas.microsoft.com/office/drawing/2014/main" id="{9C18B7A9-1526-46CB-9D9C-9EDAA4502077}"/>
                </a:ext>
              </a:extLst>
            </p:cNvPr>
            <p:cNvSpPr>
              <a:spLocks noChangeArrowheads="1"/>
            </p:cNvSpPr>
            <p:nvPr/>
          </p:nvSpPr>
          <p:spPr bwMode="auto">
            <a:xfrm>
              <a:off x="468" y="1286"/>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Oval 75">
              <a:extLst>
                <a:ext uri="{FF2B5EF4-FFF2-40B4-BE49-F238E27FC236}">
                  <a16:creationId xmlns:a16="http://schemas.microsoft.com/office/drawing/2014/main" id="{B3F70CDD-09A8-453E-935E-09B1EBAFC573}"/>
                </a:ext>
              </a:extLst>
            </p:cNvPr>
            <p:cNvSpPr>
              <a:spLocks noChangeArrowheads="1"/>
            </p:cNvSpPr>
            <p:nvPr/>
          </p:nvSpPr>
          <p:spPr bwMode="auto">
            <a:xfrm>
              <a:off x="520"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5" name="Oval 76">
              <a:extLst>
                <a:ext uri="{FF2B5EF4-FFF2-40B4-BE49-F238E27FC236}">
                  <a16:creationId xmlns:a16="http://schemas.microsoft.com/office/drawing/2014/main" id="{AFD85652-4A58-47BE-B808-331938EC9E23}"/>
                </a:ext>
              </a:extLst>
            </p:cNvPr>
            <p:cNvSpPr>
              <a:spLocks noChangeArrowheads="1"/>
            </p:cNvSpPr>
            <p:nvPr/>
          </p:nvSpPr>
          <p:spPr bwMode="auto">
            <a:xfrm>
              <a:off x="638"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Oval 77">
              <a:extLst>
                <a:ext uri="{FF2B5EF4-FFF2-40B4-BE49-F238E27FC236}">
                  <a16:creationId xmlns:a16="http://schemas.microsoft.com/office/drawing/2014/main" id="{9971E410-2865-462E-8FB1-780F4A437378}"/>
                </a:ext>
              </a:extLst>
            </p:cNvPr>
            <p:cNvSpPr>
              <a:spLocks noChangeArrowheads="1"/>
            </p:cNvSpPr>
            <p:nvPr/>
          </p:nvSpPr>
          <p:spPr bwMode="auto">
            <a:xfrm>
              <a:off x="583" y="999"/>
              <a:ext cx="20" cy="2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Oval 78">
              <a:extLst>
                <a:ext uri="{FF2B5EF4-FFF2-40B4-BE49-F238E27FC236}">
                  <a16:creationId xmlns:a16="http://schemas.microsoft.com/office/drawing/2014/main" id="{BD98E89F-0825-4940-8364-E43DC06FFAA6}"/>
                </a:ext>
              </a:extLst>
            </p:cNvPr>
            <p:cNvSpPr>
              <a:spLocks noChangeArrowheads="1"/>
            </p:cNvSpPr>
            <p:nvPr/>
          </p:nvSpPr>
          <p:spPr bwMode="auto">
            <a:xfrm>
              <a:off x="579" y="1052"/>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Oval 79">
              <a:extLst>
                <a:ext uri="{FF2B5EF4-FFF2-40B4-BE49-F238E27FC236}">
                  <a16:creationId xmlns:a16="http://schemas.microsoft.com/office/drawing/2014/main" id="{60294F00-232D-4DC6-A672-54B8F0A4692F}"/>
                </a:ext>
              </a:extLst>
            </p:cNvPr>
            <p:cNvSpPr>
              <a:spLocks noChangeArrowheads="1"/>
            </p:cNvSpPr>
            <p:nvPr/>
          </p:nvSpPr>
          <p:spPr bwMode="auto">
            <a:xfrm>
              <a:off x="520" y="1109"/>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Oval 80">
              <a:extLst>
                <a:ext uri="{FF2B5EF4-FFF2-40B4-BE49-F238E27FC236}">
                  <a16:creationId xmlns:a16="http://schemas.microsoft.com/office/drawing/2014/main" id="{F8CF6E79-002E-4373-B07F-A62A41F8EC82}"/>
                </a:ext>
              </a:extLst>
            </p:cNvPr>
            <p:cNvSpPr>
              <a:spLocks noChangeArrowheads="1"/>
            </p:cNvSpPr>
            <p:nvPr/>
          </p:nvSpPr>
          <p:spPr bwMode="auto">
            <a:xfrm>
              <a:off x="573" y="1104"/>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Oval 81">
              <a:extLst>
                <a:ext uri="{FF2B5EF4-FFF2-40B4-BE49-F238E27FC236}">
                  <a16:creationId xmlns:a16="http://schemas.microsoft.com/office/drawing/2014/main" id="{5011D508-9C7F-4F1F-8A48-D42D343D6C41}"/>
                </a:ext>
              </a:extLst>
            </p:cNvPr>
            <p:cNvSpPr>
              <a:spLocks noChangeArrowheads="1"/>
            </p:cNvSpPr>
            <p:nvPr/>
          </p:nvSpPr>
          <p:spPr bwMode="auto">
            <a:xfrm>
              <a:off x="638" y="1109"/>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Oval 82">
              <a:extLst>
                <a:ext uri="{FF2B5EF4-FFF2-40B4-BE49-F238E27FC236}">
                  <a16:creationId xmlns:a16="http://schemas.microsoft.com/office/drawing/2014/main" id="{67C0F937-71E5-47A5-BFCF-C150E26A85EA}"/>
                </a:ext>
              </a:extLst>
            </p:cNvPr>
            <p:cNvSpPr>
              <a:spLocks noChangeArrowheads="1"/>
            </p:cNvSpPr>
            <p:nvPr/>
          </p:nvSpPr>
          <p:spPr bwMode="auto">
            <a:xfrm>
              <a:off x="463" y="1168"/>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3">
              <a:extLst>
                <a:ext uri="{FF2B5EF4-FFF2-40B4-BE49-F238E27FC236}">
                  <a16:creationId xmlns:a16="http://schemas.microsoft.com/office/drawing/2014/main" id="{87C758DC-8AB3-429B-A7CA-1D722CEFE5E1}"/>
                </a:ext>
              </a:extLst>
            </p:cNvPr>
            <p:cNvSpPr>
              <a:spLocks noChangeArrowheads="1"/>
            </p:cNvSpPr>
            <p:nvPr/>
          </p:nvSpPr>
          <p:spPr bwMode="auto">
            <a:xfrm>
              <a:off x="515" y="1162"/>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4">
              <a:extLst>
                <a:ext uri="{FF2B5EF4-FFF2-40B4-BE49-F238E27FC236}">
                  <a16:creationId xmlns:a16="http://schemas.microsoft.com/office/drawing/2014/main" id="{7F445866-2C90-4F0D-99D0-18F67C75F5E9}"/>
                </a:ext>
              </a:extLst>
            </p:cNvPr>
            <p:cNvSpPr>
              <a:spLocks noChangeArrowheads="1"/>
            </p:cNvSpPr>
            <p:nvPr/>
          </p:nvSpPr>
          <p:spPr bwMode="auto">
            <a:xfrm>
              <a:off x="564" y="1153"/>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5">
              <a:extLst>
                <a:ext uri="{FF2B5EF4-FFF2-40B4-BE49-F238E27FC236}">
                  <a16:creationId xmlns:a16="http://schemas.microsoft.com/office/drawing/2014/main" id="{17B01450-FE21-4D63-9084-ABA7363AB87E}"/>
                </a:ext>
              </a:extLst>
            </p:cNvPr>
            <p:cNvSpPr>
              <a:spLocks noChangeArrowheads="1"/>
            </p:cNvSpPr>
            <p:nvPr/>
          </p:nvSpPr>
          <p:spPr bwMode="auto">
            <a:xfrm>
              <a:off x="633" y="1162"/>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6">
              <a:extLst>
                <a:ext uri="{FF2B5EF4-FFF2-40B4-BE49-F238E27FC236}">
                  <a16:creationId xmlns:a16="http://schemas.microsoft.com/office/drawing/2014/main" id="{F9A6E38F-1C5C-48A9-9AB4-FA868118D7F8}"/>
                </a:ext>
              </a:extLst>
            </p:cNvPr>
            <p:cNvSpPr>
              <a:spLocks noChangeArrowheads="1"/>
            </p:cNvSpPr>
            <p:nvPr/>
          </p:nvSpPr>
          <p:spPr bwMode="auto">
            <a:xfrm>
              <a:off x="697" y="1172"/>
              <a:ext cx="20" cy="2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7">
              <a:extLst>
                <a:ext uri="{FF2B5EF4-FFF2-40B4-BE49-F238E27FC236}">
                  <a16:creationId xmlns:a16="http://schemas.microsoft.com/office/drawing/2014/main" id="{3D29C352-7606-4423-8CE3-15A757430162}"/>
                </a:ext>
              </a:extLst>
            </p:cNvPr>
            <p:cNvSpPr>
              <a:spLocks noChangeArrowheads="1"/>
            </p:cNvSpPr>
            <p:nvPr/>
          </p:nvSpPr>
          <p:spPr bwMode="auto">
            <a:xfrm>
              <a:off x="520" y="1224"/>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8">
              <a:extLst>
                <a:ext uri="{FF2B5EF4-FFF2-40B4-BE49-F238E27FC236}">
                  <a16:creationId xmlns:a16="http://schemas.microsoft.com/office/drawing/2014/main" id="{A596F1AA-F993-421A-BD39-FE651F0FAF52}"/>
                </a:ext>
              </a:extLst>
            </p:cNvPr>
            <p:cNvSpPr>
              <a:spLocks noChangeArrowheads="1"/>
            </p:cNvSpPr>
            <p:nvPr/>
          </p:nvSpPr>
          <p:spPr bwMode="auto">
            <a:xfrm>
              <a:off x="573" y="1219"/>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9">
              <a:extLst>
                <a:ext uri="{FF2B5EF4-FFF2-40B4-BE49-F238E27FC236}">
                  <a16:creationId xmlns:a16="http://schemas.microsoft.com/office/drawing/2014/main" id="{3A265AE7-64E6-49E8-B746-743424A53CA1}"/>
                </a:ext>
              </a:extLst>
            </p:cNvPr>
            <p:cNvSpPr>
              <a:spLocks noChangeArrowheads="1"/>
            </p:cNvSpPr>
            <p:nvPr/>
          </p:nvSpPr>
          <p:spPr bwMode="auto">
            <a:xfrm>
              <a:off x="638" y="1226"/>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90">
              <a:extLst>
                <a:ext uri="{FF2B5EF4-FFF2-40B4-BE49-F238E27FC236}">
                  <a16:creationId xmlns:a16="http://schemas.microsoft.com/office/drawing/2014/main" id="{B26C182D-36D7-49C0-9008-4E53DA9301F8}"/>
                </a:ext>
              </a:extLst>
            </p:cNvPr>
            <p:cNvSpPr>
              <a:spLocks noChangeArrowheads="1"/>
            </p:cNvSpPr>
            <p:nvPr/>
          </p:nvSpPr>
          <p:spPr bwMode="auto">
            <a:xfrm>
              <a:off x="697" y="1229"/>
              <a:ext cx="20" cy="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91">
              <a:extLst>
                <a:ext uri="{FF2B5EF4-FFF2-40B4-BE49-F238E27FC236}">
                  <a16:creationId xmlns:a16="http://schemas.microsoft.com/office/drawing/2014/main" id="{015364F8-EB96-48B6-BE36-1ECC554D96DF}"/>
                </a:ext>
              </a:extLst>
            </p:cNvPr>
            <p:cNvSpPr>
              <a:spLocks noChangeArrowheads="1"/>
            </p:cNvSpPr>
            <p:nvPr/>
          </p:nvSpPr>
          <p:spPr bwMode="auto">
            <a:xfrm>
              <a:off x="579" y="1281"/>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92">
              <a:extLst>
                <a:ext uri="{FF2B5EF4-FFF2-40B4-BE49-F238E27FC236}">
                  <a16:creationId xmlns:a16="http://schemas.microsoft.com/office/drawing/2014/main" id="{64EB0F54-D211-4C9C-9C11-39668E8BB412}"/>
                </a:ext>
              </a:extLst>
            </p:cNvPr>
            <p:cNvSpPr>
              <a:spLocks noChangeArrowheads="1"/>
            </p:cNvSpPr>
            <p:nvPr/>
          </p:nvSpPr>
          <p:spPr bwMode="auto">
            <a:xfrm>
              <a:off x="697" y="1286"/>
              <a:ext cx="20" cy="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1A602FD7-A0D2-459B-AD33-2649B1FA9AFB}"/>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0211548" y="3007182"/>
            <a:ext cx="642935" cy="612730"/>
          </a:xfrm>
          <a:prstGeom prst="rect">
            <a:avLst/>
          </a:prstGeom>
        </p:spPr>
      </p:pic>
    </p:spTree>
    <p:extLst>
      <p:ext uri="{BB962C8B-B14F-4D97-AF65-F5344CB8AC3E}">
        <p14:creationId xmlns:p14="http://schemas.microsoft.com/office/powerpoint/2010/main" val="21501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aphic 4">
            <a:extLst>
              <a:ext uri="{FF2B5EF4-FFF2-40B4-BE49-F238E27FC236}">
                <a16:creationId xmlns:a16="http://schemas.microsoft.com/office/drawing/2014/main" id="{A5F3BD6B-18ED-4BA4-9942-943FBDA18367}"/>
              </a:ext>
            </a:extLst>
          </p:cNvPr>
          <p:cNvGrpSpPr/>
          <p:nvPr/>
        </p:nvGrpSpPr>
        <p:grpSpPr>
          <a:xfrm>
            <a:off x="11408775" y="186780"/>
            <a:ext cx="515479" cy="545802"/>
            <a:chOff x="11448302" y="6116320"/>
            <a:chExt cx="515552" cy="545879"/>
          </a:xfrm>
        </p:grpSpPr>
        <p:sp>
          <p:nvSpPr>
            <p:cNvPr id="1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p>
            <a:r>
              <a:rPr lang="en-US"/>
              <a:t>Azure Machine Learning service</a:t>
            </a:r>
          </a:p>
        </p:txBody>
      </p:sp>
      <p:sp>
        <p:nvSpPr>
          <p:cNvPr id="4" name="Text Placeholder 3">
            <a:extLst>
              <a:ext uri="{FF2B5EF4-FFF2-40B4-BE49-F238E27FC236}">
                <a16:creationId xmlns:a16="http://schemas.microsoft.com/office/drawing/2014/main" id="{CEDF0BAC-00F6-A04E-B392-760A025E1BEC}"/>
              </a:ext>
            </a:extLst>
          </p:cNvPr>
          <p:cNvSpPr>
            <a:spLocks noGrp="1"/>
          </p:cNvSpPr>
          <p:nvPr>
            <p:ph type="body" sz="quarter" idx="12"/>
          </p:nvPr>
        </p:nvSpPr>
        <p:spPr/>
        <p:txBody>
          <a:bodyPr/>
          <a:lstStyle/>
          <a:p>
            <a:r>
              <a:rPr lang="en-US"/>
              <a:t>Bring AI to everyone with an end-to-end, scalable, trusted platform</a:t>
            </a:r>
          </a:p>
        </p:txBody>
      </p:sp>
      <p:grpSp>
        <p:nvGrpSpPr>
          <p:cNvPr id="3" name="Group 2">
            <a:extLst>
              <a:ext uri="{FF2B5EF4-FFF2-40B4-BE49-F238E27FC236}">
                <a16:creationId xmlns:a16="http://schemas.microsoft.com/office/drawing/2014/main" id="{8F2B65B5-A5F6-4D55-84CC-C23AFB8CA240}"/>
              </a:ext>
            </a:extLst>
          </p:cNvPr>
          <p:cNvGrpSpPr/>
          <p:nvPr/>
        </p:nvGrpSpPr>
        <p:grpSpPr>
          <a:xfrm>
            <a:off x="6760306" y="1859904"/>
            <a:ext cx="4023437" cy="4015918"/>
            <a:chOff x="6760399" y="1859681"/>
            <a:chExt cx="4024007" cy="4016488"/>
          </a:xfrm>
        </p:grpSpPr>
        <p:sp>
          <p:nvSpPr>
            <p:cNvPr id="104" name="Oval 103">
              <a:extLst>
                <a:ext uri="{FF2B5EF4-FFF2-40B4-BE49-F238E27FC236}">
                  <a16:creationId xmlns:a16="http://schemas.microsoft.com/office/drawing/2014/main" id="{132BDB20-C202-4F02-A9D4-2118A1F4E3AD}"/>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Arc 104">
              <a:extLst>
                <a:ext uri="{FF2B5EF4-FFF2-40B4-BE49-F238E27FC236}">
                  <a16:creationId xmlns:a16="http://schemas.microsoft.com/office/drawing/2014/main" id="{2174FB03-703A-41F3-B932-BFF12A1D8D2B}"/>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E9B11E9-F5B7-46F7-AD97-3A3CF87AA4A5}"/>
                </a:ext>
              </a:extLst>
            </p:cNvPr>
            <p:cNvCxnSpPr>
              <a:cxnSpLocks/>
              <a:stCxn id="105"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087AD9B-81CD-4777-88BC-F44649275C19}"/>
                </a:ext>
              </a:extLst>
            </p:cNvPr>
            <p:cNvCxnSpPr>
              <a:cxnSpLocks/>
              <a:stCxn id="105" idx="0"/>
            </p:cNvCxnSpPr>
            <p:nvPr/>
          </p:nvCxnSpPr>
          <p:spPr>
            <a:xfrm>
              <a:off x="7200178" y="2739239"/>
              <a:ext cx="0" cy="313693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885E410-DC7E-403B-A656-94613B7616E2}"/>
                </a:ext>
              </a:extLst>
            </p:cNvPr>
            <p:cNvSpPr/>
            <p:nvPr/>
          </p:nvSpPr>
          <p:spPr bwMode="auto">
            <a:xfrm>
              <a:off x="7662492" y="2069550"/>
              <a:ext cx="2814119" cy="215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Built with your needs in mind</a:t>
              </a:r>
            </a:p>
          </p:txBody>
        </p:sp>
        <p:sp>
          <p:nvSpPr>
            <p:cNvPr id="100" name="Rectangle 99">
              <a:extLst>
                <a:ext uri="{FF2B5EF4-FFF2-40B4-BE49-F238E27FC236}">
                  <a16:creationId xmlns:a16="http://schemas.microsoft.com/office/drawing/2014/main" id="{3B9AD2B3-C520-4E08-AB4C-2FFEE05B8706}"/>
                </a:ext>
              </a:extLst>
            </p:cNvPr>
            <p:cNvSpPr/>
            <p:nvPr/>
          </p:nvSpPr>
          <p:spPr bwMode="auto">
            <a:xfrm>
              <a:off x="7469989" y="4914844"/>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Support for open source frameworks</a:t>
              </a:r>
            </a:p>
          </p:txBody>
        </p:sp>
        <p:sp>
          <p:nvSpPr>
            <p:cNvPr id="109" name="Oval 108">
              <a:extLst>
                <a:ext uri="{FF2B5EF4-FFF2-40B4-BE49-F238E27FC236}">
                  <a16:creationId xmlns:a16="http://schemas.microsoft.com/office/drawing/2014/main" id="{C1866CB6-6ED3-4206-BF5F-4EF0843A8E56}"/>
                </a:ext>
              </a:extLst>
            </p:cNvPr>
            <p:cNvSpPr/>
            <p:nvPr/>
          </p:nvSpPr>
          <p:spPr bwMode="auto">
            <a:xfrm>
              <a:off x="7151769"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E6BC52FB-0566-411B-9E0A-C6986F3139B4}"/>
                </a:ext>
              </a:extLst>
            </p:cNvPr>
            <p:cNvSpPr/>
            <p:nvPr/>
          </p:nvSpPr>
          <p:spPr bwMode="auto">
            <a:xfrm>
              <a:off x="7485109" y="3389366"/>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Managed compute</a:t>
              </a:r>
            </a:p>
          </p:txBody>
        </p:sp>
        <p:sp>
          <p:nvSpPr>
            <p:cNvPr id="110" name="Oval 109">
              <a:extLst>
                <a:ext uri="{FF2B5EF4-FFF2-40B4-BE49-F238E27FC236}">
                  <a16:creationId xmlns:a16="http://schemas.microsoft.com/office/drawing/2014/main" id="{45FB452C-EDC0-4F26-80C2-9EF2D4E49BA6}"/>
                </a:ext>
              </a:extLst>
            </p:cNvPr>
            <p:cNvSpPr/>
            <p:nvPr/>
          </p:nvSpPr>
          <p:spPr bwMode="auto">
            <a:xfrm>
              <a:off x="7151769" y="343281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11" name="Oval 110">
              <a:extLst>
                <a:ext uri="{FF2B5EF4-FFF2-40B4-BE49-F238E27FC236}">
                  <a16:creationId xmlns:a16="http://schemas.microsoft.com/office/drawing/2014/main" id="{73721510-1896-46A1-96B0-7C85D78FC80C}"/>
                </a:ext>
              </a:extLst>
            </p:cNvPr>
            <p:cNvSpPr/>
            <p:nvPr/>
          </p:nvSpPr>
          <p:spPr bwMode="auto">
            <a:xfrm>
              <a:off x="7151769" y="394094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098989D0-4151-46B2-87D3-A14595CF90C5}"/>
                </a:ext>
              </a:extLst>
            </p:cNvPr>
            <p:cNvSpPr/>
            <p:nvPr/>
          </p:nvSpPr>
          <p:spPr bwMode="auto">
            <a:xfrm>
              <a:off x="7486352" y="4393247"/>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DevOps for machine learning</a:t>
              </a:r>
            </a:p>
          </p:txBody>
        </p:sp>
        <p:sp>
          <p:nvSpPr>
            <p:cNvPr id="129" name="Oval 128">
              <a:extLst>
                <a:ext uri="{FF2B5EF4-FFF2-40B4-BE49-F238E27FC236}">
                  <a16:creationId xmlns:a16="http://schemas.microsoft.com/office/drawing/2014/main" id="{9EDF74D9-F261-4D40-873C-12214DDD7205}"/>
                </a:ext>
              </a:extLst>
            </p:cNvPr>
            <p:cNvSpPr/>
            <p:nvPr/>
          </p:nvSpPr>
          <p:spPr bwMode="auto">
            <a:xfrm>
              <a:off x="7151769" y="444908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AE1991C8-2A3B-4965-8B55-A7410749ED72}"/>
                </a:ext>
              </a:extLst>
            </p:cNvPr>
            <p:cNvSpPr/>
            <p:nvPr/>
          </p:nvSpPr>
          <p:spPr bwMode="auto">
            <a:xfrm>
              <a:off x="7486352" y="3900212"/>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Simple deployment</a:t>
              </a:r>
            </a:p>
          </p:txBody>
        </p:sp>
        <p:sp>
          <p:nvSpPr>
            <p:cNvPr id="130" name="Oval 129">
              <a:extLst>
                <a:ext uri="{FF2B5EF4-FFF2-40B4-BE49-F238E27FC236}">
                  <a16:creationId xmlns:a16="http://schemas.microsoft.com/office/drawing/2014/main" id="{1C368C97-24FA-4B27-B3A0-273E79F2575E}"/>
                </a:ext>
              </a:extLst>
            </p:cNvPr>
            <p:cNvSpPr/>
            <p:nvPr/>
          </p:nvSpPr>
          <p:spPr bwMode="auto">
            <a:xfrm>
              <a:off x="7151769" y="495721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1" name="Oval 130">
              <a:extLst>
                <a:ext uri="{FF2B5EF4-FFF2-40B4-BE49-F238E27FC236}">
                  <a16:creationId xmlns:a16="http://schemas.microsoft.com/office/drawing/2014/main" id="{CE077823-6247-4857-A2BD-8DBAE03AB89E}"/>
                </a:ext>
              </a:extLst>
            </p:cNvPr>
            <p:cNvSpPr/>
            <p:nvPr/>
          </p:nvSpPr>
          <p:spPr bwMode="auto">
            <a:xfrm>
              <a:off x="7151769" y="546535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800">
                <a:solidFill>
                  <a:srgbClr val="505050"/>
                </a:soli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DCE43057-CD55-4FBF-8E5E-EFD7EF03BD4D}"/>
                </a:ext>
              </a:extLst>
            </p:cNvPr>
            <p:cNvSpPr/>
            <p:nvPr/>
          </p:nvSpPr>
          <p:spPr bwMode="auto">
            <a:xfrm>
              <a:off x="7468746" y="2889269"/>
              <a:ext cx="3017520" cy="18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Automated machine learning</a:t>
              </a:r>
            </a:p>
          </p:txBody>
        </p:sp>
        <p:sp>
          <p:nvSpPr>
            <p:cNvPr id="138" name="Freeform 96" title="Icon of a gear with a wrench">
              <a:extLst>
                <a:ext uri="{FF2B5EF4-FFF2-40B4-BE49-F238E27FC236}">
                  <a16:creationId xmlns:a16="http://schemas.microsoft.com/office/drawing/2014/main" id="{8B98717F-F834-4139-A1B6-20837FEB5C5B}"/>
                </a:ext>
              </a:extLst>
            </p:cNvPr>
            <p:cNvSpPr>
              <a:spLocks noChangeAspect="1" noEditPoints="1"/>
            </p:cNvSpPr>
            <p:nvPr/>
          </p:nvSpPr>
          <p:spPr bwMode="auto">
            <a:xfrm>
              <a:off x="6987276" y="2103429"/>
              <a:ext cx="425804" cy="392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Segoe UI Semilight"/>
              </a:endParaRPr>
            </a:p>
          </p:txBody>
        </p:sp>
      </p:grpSp>
      <p:sp>
        <p:nvSpPr>
          <p:cNvPr id="95" name="TextBox 94">
            <a:extLst>
              <a:ext uri="{FF2B5EF4-FFF2-40B4-BE49-F238E27FC236}">
                <a16:creationId xmlns:a16="http://schemas.microsoft.com/office/drawing/2014/main" id="{F19CAC52-6D06-4653-8D27-33860E16AD49}"/>
              </a:ext>
            </a:extLst>
          </p:cNvPr>
          <p:cNvSpPr txBox="1"/>
          <p:nvPr/>
        </p:nvSpPr>
        <p:spPr>
          <a:xfrm>
            <a:off x="4169346" y="6392899"/>
            <a:ext cx="3853310" cy="614348"/>
          </a:xfrm>
          <a:prstGeom prst="rect">
            <a:avLst/>
          </a:prstGeom>
          <a:noFill/>
        </p:spPr>
        <p:txBody>
          <a:bodyPr wrap="square" lIns="358519" tIns="179259" rIns="89580" bIns="146180" rtlCol="0">
            <a:noAutofit/>
          </a:bodyPr>
          <a:lstStyle/>
          <a:p>
            <a:pPr algn="ctr" defTabSz="932293" fontAlgn="base">
              <a:spcBef>
                <a:spcPct val="0"/>
              </a:spcBef>
              <a:spcAft>
                <a:spcPct val="0"/>
              </a:spcAft>
              <a:defRPr/>
            </a:pPr>
            <a:r>
              <a:rPr lang="en-US" sz="1200">
                <a:solidFill>
                  <a:srgbClr val="505050"/>
                </a:solidFill>
                <a:latin typeface="Segoe UI Semilight"/>
                <a:cs typeface="Segoe UI Semibold" panose="020B0702040204020203" pitchFamily="34" charset="0"/>
              </a:rPr>
              <a:t>Seamlessly integrated with the Azure Portfolio</a:t>
            </a:r>
          </a:p>
        </p:txBody>
      </p:sp>
      <p:cxnSp>
        <p:nvCxnSpPr>
          <p:cNvPr id="96" name="Straight Connector 95">
            <a:extLst>
              <a:ext uri="{FF2B5EF4-FFF2-40B4-BE49-F238E27FC236}">
                <a16:creationId xmlns:a16="http://schemas.microsoft.com/office/drawing/2014/main" id="{33AFBAC2-B708-472A-B297-B92C17C47E12}"/>
              </a:ext>
            </a:extLst>
          </p:cNvPr>
          <p:cNvCxnSpPr>
            <a:cxnSpLocks/>
          </p:cNvCxnSpPr>
          <p:nvPr/>
        </p:nvCxnSpPr>
        <p:spPr>
          <a:xfrm flipH="1">
            <a:off x="1232718" y="6438569"/>
            <a:ext cx="9726565" cy="0"/>
          </a:xfrm>
          <a:prstGeom prst="line">
            <a:avLst/>
          </a:prstGeom>
          <a:ln w="635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DC8608C-880D-42B8-B153-9D44AB940C4A}"/>
              </a:ext>
            </a:extLst>
          </p:cNvPr>
          <p:cNvGrpSpPr/>
          <p:nvPr/>
        </p:nvGrpSpPr>
        <p:grpSpPr>
          <a:xfrm>
            <a:off x="1673216" y="1993673"/>
            <a:ext cx="4859282" cy="672750"/>
            <a:chOff x="1672587" y="1993469"/>
            <a:chExt cx="4859972" cy="672845"/>
          </a:xfrm>
        </p:grpSpPr>
        <p:sp>
          <p:nvSpPr>
            <p:cNvPr id="11" name="Rectangle 10">
              <a:extLst>
                <a:ext uri="{FF2B5EF4-FFF2-40B4-BE49-F238E27FC236}">
                  <a16:creationId xmlns:a16="http://schemas.microsoft.com/office/drawing/2014/main" id="{D88CF9A1-0ACF-4E45-B06C-2AB62194FDC8}"/>
                </a:ext>
              </a:extLst>
            </p:cNvPr>
            <p:cNvSpPr/>
            <p:nvPr/>
          </p:nvSpPr>
          <p:spPr>
            <a:xfrm>
              <a:off x="3124235" y="2211781"/>
              <a:ext cx="3408324" cy="215474"/>
            </a:xfrm>
            <a:prstGeom prst="rect">
              <a:avLst/>
            </a:prstGeom>
          </p:spPr>
          <p:txBody>
            <a:bodyPr wrap="square" lIns="0" tIns="0" rIns="0" bIns="0">
              <a:spAutoFit/>
            </a:bodyPr>
            <a:lstStyle/>
            <a:p>
              <a:pPr defTabSz="913874">
                <a:spcAft>
                  <a:spcPts val="2400"/>
                </a:spcAft>
                <a:defRPr/>
              </a:pPr>
              <a:r>
                <a:rPr lang="en-US" sz="1400" b="1" kern="0">
                  <a:solidFill>
                    <a:srgbClr val="0078D7"/>
                  </a:solidFill>
                  <a:latin typeface="Segoe UI Semibold" charset="0"/>
                  <a:cs typeface="Segoe UI Semibold" charset="0"/>
                </a:rPr>
                <a:t>Boost your data science productivity</a:t>
              </a:r>
            </a:p>
          </p:txBody>
        </p:sp>
        <p:cxnSp>
          <p:nvCxnSpPr>
            <p:cNvPr id="31" name="Straight Connector 30">
              <a:extLst>
                <a:ext uri="{FF2B5EF4-FFF2-40B4-BE49-F238E27FC236}">
                  <a16:creationId xmlns:a16="http://schemas.microsoft.com/office/drawing/2014/main" id="{E6AA3606-949B-4AC4-922A-B52E6C26EC2D}"/>
                </a:ext>
              </a:extLst>
            </p:cNvPr>
            <p:cNvCxnSpPr/>
            <p:nvPr/>
          </p:nvCxnSpPr>
          <p:spPr>
            <a:xfrm>
              <a:off x="2844745" y="2033380"/>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aphic 6">
              <a:extLst>
                <a:ext uri="{FF2B5EF4-FFF2-40B4-BE49-F238E27FC236}">
                  <a16:creationId xmlns:a16="http://schemas.microsoft.com/office/drawing/2014/main" id="{130E1048-F7EE-4FC1-90AD-B6BE56991CC2}"/>
                </a:ext>
              </a:extLst>
            </p:cNvPr>
            <p:cNvGrpSpPr/>
            <p:nvPr/>
          </p:nvGrpSpPr>
          <p:grpSpPr>
            <a:xfrm>
              <a:off x="1672587" y="1993469"/>
              <a:ext cx="672845" cy="672845"/>
              <a:chOff x="165227" y="2054828"/>
              <a:chExt cx="2133600" cy="2133600"/>
            </a:xfrm>
          </p:grpSpPr>
          <p:sp>
            <p:nvSpPr>
              <p:cNvPr id="42" name="Freeform: Shape 41">
                <a:extLst>
                  <a:ext uri="{FF2B5EF4-FFF2-40B4-BE49-F238E27FC236}">
                    <a16:creationId xmlns:a16="http://schemas.microsoft.com/office/drawing/2014/main" id="{7111A606-CE67-44F3-A22F-524EAD80F3DD}"/>
                  </a:ext>
                </a:extLst>
              </p:cNvPr>
              <p:cNvSpPr/>
              <p:nvPr/>
            </p:nvSpPr>
            <p:spPr>
              <a:xfrm>
                <a:off x="158078" y="2047683"/>
                <a:ext cx="2143125" cy="2143125"/>
              </a:xfrm>
              <a:custGeom>
                <a:avLst/>
                <a:gdLst>
                  <a:gd name="connsiteX0" fmla="*/ 1080292 w 2143125"/>
                  <a:gd name="connsiteY0" fmla="*/ 7144 h 2143125"/>
                  <a:gd name="connsiteX1" fmla="*/ 2137577 w 2143125"/>
                  <a:gd name="connsiteY1" fmla="*/ 404012 h 2143125"/>
                  <a:gd name="connsiteX2" fmla="*/ 2137577 w 2143125"/>
                  <a:gd name="connsiteY2" fmla="*/ 1734342 h 2143125"/>
                  <a:gd name="connsiteX3" fmla="*/ 1089817 w 2143125"/>
                  <a:gd name="connsiteY3" fmla="*/ 2140745 h 2143125"/>
                  <a:gd name="connsiteX4" fmla="*/ 7144 w 2143125"/>
                  <a:gd name="connsiteY4" fmla="*/ 1734342 h 2143125"/>
                  <a:gd name="connsiteX5" fmla="*/ 7144 w 2143125"/>
                  <a:gd name="connsiteY5" fmla="*/ 404012 h 2143125"/>
                  <a:gd name="connsiteX6" fmla="*/ 1080292 w 2143125"/>
                  <a:gd name="connsiteY6" fmla="*/ 7144 h 2143125"/>
                  <a:gd name="connsiteX7" fmla="*/ 188119 w 2143125"/>
                  <a:gd name="connsiteY7" fmla="*/ 1622147 h 2143125"/>
                  <a:gd name="connsiteX8" fmla="*/ 1077130 w 2143125"/>
                  <a:gd name="connsiteY8" fmla="*/ 1953417 h 2143125"/>
                  <a:gd name="connsiteX9" fmla="*/ 1969308 w 2143125"/>
                  <a:gd name="connsiteY9" fmla="*/ 1610517 h 2143125"/>
                  <a:gd name="connsiteX10" fmla="*/ 1969308 w 2143125"/>
                  <a:gd name="connsiteY10" fmla="*/ 521018 h 2143125"/>
                  <a:gd name="connsiteX11" fmla="*/ 1078940 w 2143125"/>
                  <a:gd name="connsiteY11" fmla="*/ 188395 h 2143125"/>
                  <a:gd name="connsiteX12" fmla="*/ 188119 w 2143125"/>
                  <a:gd name="connsiteY12" fmla="*/ 531019 h 2143125"/>
                  <a:gd name="connsiteX13" fmla="*/ 188119 w 2143125"/>
                  <a:gd name="connsiteY13" fmla="*/ 1622147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3" name="Freeform: Shape 42">
                <a:extLst>
                  <a:ext uri="{FF2B5EF4-FFF2-40B4-BE49-F238E27FC236}">
                    <a16:creationId xmlns:a16="http://schemas.microsoft.com/office/drawing/2014/main" id="{0FE6A089-ECEE-4E5B-A372-72F68D5F6C14}"/>
                  </a:ext>
                </a:extLst>
              </p:cNvPr>
              <p:cNvSpPr/>
              <p:nvPr/>
            </p:nvSpPr>
            <p:spPr>
              <a:xfrm>
                <a:off x="761333" y="2535050"/>
                <a:ext cx="952500" cy="314325"/>
              </a:xfrm>
              <a:custGeom>
                <a:avLst/>
                <a:gdLst>
                  <a:gd name="connsiteX0" fmla="*/ 816766 w 952500"/>
                  <a:gd name="connsiteY0" fmla="*/ 308762 h 314325"/>
                  <a:gd name="connsiteX1" fmla="*/ 472275 w 952500"/>
                  <a:gd name="connsiteY1" fmla="*/ 156362 h 314325"/>
                  <a:gd name="connsiteX2" fmla="*/ 135731 w 952500"/>
                  <a:gd name="connsiteY2" fmla="*/ 307181 h 314325"/>
                  <a:gd name="connsiteX3" fmla="*/ 7144 w 952500"/>
                  <a:gd name="connsiteY3" fmla="*/ 227800 h 314325"/>
                  <a:gd name="connsiteX4" fmla="*/ 467513 w 952500"/>
                  <a:gd name="connsiteY4" fmla="*/ 7144 h 314325"/>
                  <a:gd name="connsiteX5" fmla="*/ 953288 w 952500"/>
                  <a:gd name="connsiteY5" fmla="*/ 22780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0" h="314325">
                    <a:moveTo>
                      <a:pt x="816766" y="308762"/>
                    </a:moveTo>
                    <a:lnTo>
                      <a:pt x="472275" y="156362"/>
                    </a:lnTo>
                    <a:lnTo>
                      <a:pt x="135731" y="307181"/>
                    </a:lnTo>
                    <a:lnTo>
                      <a:pt x="7144" y="227800"/>
                    </a:lnTo>
                    <a:lnTo>
                      <a:pt x="467513" y="7144"/>
                    </a:lnTo>
                    <a:lnTo>
                      <a:pt x="953288" y="22780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4" name="Freeform: Shape 43">
                <a:extLst>
                  <a:ext uri="{FF2B5EF4-FFF2-40B4-BE49-F238E27FC236}">
                    <a16:creationId xmlns:a16="http://schemas.microsoft.com/office/drawing/2014/main" id="{E5808C01-9EFA-41DF-9097-E4CA34746091}"/>
                  </a:ext>
                </a:extLst>
              </p:cNvPr>
              <p:cNvSpPr/>
              <p:nvPr/>
            </p:nvSpPr>
            <p:spPr>
              <a:xfrm>
                <a:off x="696248" y="2890647"/>
                <a:ext cx="466725" cy="771525"/>
              </a:xfrm>
              <a:custGeom>
                <a:avLst/>
                <a:gdLst>
                  <a:gd name="connsiteX0" fmla="*/ 464342 w 466725"/>
                  <a:gd name="connsiteY0" fmla="*/ 629441 h 771525"/>
                  <a:gd name="connsiteX1" fmla="*/ 461161 w 466725"/>
                  <a:gd name="connsiteY1" fmla="*/ 772316 h 771525"/>
                  <a:gd name="connsiteX2" fmla="*/ 7144 w 466725"/>
                  <a:gd name="connsiteY2" fmla="*/ 561975 h 771525"/>
                  <a:gd name="connsiteX3" fmla="*/ 7144 w 466725"/>
                  <a:gd name="connsiteY3" fmla="*/ 7144 h 771525"/>
                  <a:gd name="connsiteX4" fmla="*/ 137312 w 466725"/>
                  <a:gd name="connsiteY4" fmla="*/ 83344 h 771525"/>
                  <a:gd name="connsiteX5" fmla="*/ 137312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464342" y="629441"/>
                    </a:moveTo>
                    <a:lnTo>
                      <a:pt x="461161" y="772316"/>
                    </a:lnTo>
                    <a:lnTo>
                      <a:pt x="7144" y="561975"/>
                    </a:lnTo>
                    <a:lnTo>
                      <a:pt x="7144" y="7144"/>
                    </a:lnTo>
                    <a:lnTo>
                      <a:pt x="137312" y="83344"/>
                    </a:lnTo>
                    <a:lnTo>
                      <a:pt x="137312" y="47546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5" name="Freeform: Shape 44">
                <a:extLst>
                  <a:ext uri="{FF2B5EF4-FFF2-40B4-BE49-F238E27FC236}">
                    <a16:creationId xmlns:a16="http://schemas.microsoft.com/office/drawing/2014/main" id="{38FD17EC-EC63-4939-BFE7-9FAE03C403A1}"/>
                  </a:ext>
                </a:extLst>
              </p:cNvPr>
              <p:cNvSpPr/>
              <p:nvPr/>
            </p:nvSpPr>
            <p:spPr>
              <a:xfrm>
                <a:off x="1301083" y="2890647"/>
                <a:ext cx="466725" cy="771525"/>
              </a:xfrm>
              <a:custGeom>
                <a:avLst/>
                <a:gdLst>
                  <a:gd name="connsiteX0" fmla="*/ 7144 w 466725"/>
                  <a:gd name="connsiteY0" fmla="*/ 629441 h 771525"/>
                  <a:gd name="connsiteX1" fmla="*/ 10316 w 466725"/>
                  <a:gd name="connsiteY1" fmla="*/ 772316 h 771525"/>
                  <a:gd name="connsiteX2" fmla="*/ 464344 w 466725"/>
                  <a:gd name="connsiteY2" fmla="*/ 561975 h 771525"/>
                  <a:gd name="connsiteX3" fmla="*/ 464344 w 466725"/>
                  <a:gd name="connsiteY3" fmla="*/ 7144 h 771525"/>
                  <a:gd name="connsiteX4" fmla="*/ 334166 w 466725"/>
                  <a:gd name="connsiteY4" fmla="*/ 83344 h 771525"/>
                  <a:gd name="connsiteX5" fmla="*/ 334166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7144" y="629441"/>
                    </a:moveTo>
                    <a:lnTo>
                      <a:pt x="10316" y="772316"/>
                    </a:lnTo>
                    <a:lnTo>
                      <a:pt x="464344" y="561975"/>
                    </a:lnTo>
                    <a:lnTo>
                      <a:pt x="464344" y="7144"/>
                    </a:lnTo>
                    <a:lnTo>
                      <a:pt x="334166" y="83344"/>
                    </a:lnTo>
                    <a:lnTo>
                      <a:pt x="334166" y="475460"/>
                    </a:lnTo>
                    <a:close/>
                  </a:path>
                </a:pathLst>
              </a:custGeom>
              <a:solidFill>
                <a:srgbClr val="0075D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grpSp>
        <p:nvGrpSpPr>
          <p:cNvPr id="21" name="Group 20">
            <a:extLst>
              <a:ext uri="{FF2B5EF4-FFF2-40B4-BE49-F238E27FC236}">
                <a16:creationId xmlns:a16="http://schemas.microsoft.com/office/drawing/2014/main" id="{84EBBFA0-641F-4847-87DF-208A8F05CD5A}"/>
              </a:ext>
            </a:extLst>
          </p:cNvPr>
          <p:cNvGrpSpPr/>
          <p:nvPr/>
        </p:nvGrpSpPr>
        <p:grpSpPr>
          <a:xfrm>
            <a:off x="1461720" y="3502870"/>
            <a:ext cx="5251382" cy="737000"/>
            <a:chOff x="1461062" y="3524273"/>
            <a:chExt cx="5252127" cy="737104"/>
          </a:xfrm>
        </p:grpSpPr>
        <p:sp>
          <p:nvSpPr>
            <p:cNvPr id="12" name="Rectangle 11">
              <a:extLst>
                <a:ext uri="{FF2B5EF4-FFF2-40B4-BE49-F238E27FC236}">
                  <a16:creationId xmlns:a16="http://schemas.microsoft.com/office/drawing/2014/main" id="{54C3F0E5-8EFB-4AD7-8D7F-2A838942A046}"/>
                </a:ext>
              </a:extLst>
            </p:cNvPr>
            <p:cNvSpPr/>
            <p:nvPr/>
          </p:nvSpPr>
          <p:spPr>
            <a:xfrm>
              <a:off x="3124235" y="3752885"/>
              <a:ext cx="3588954" cy="215474"/>
            </a:xfrm>
            <a:prstGeom prst="rect">
              <a:avLst/>
            </a:prstGeom>
          </p:spPr>
          <p:txBody>
            <a:bodyPr wrap="square" lIns="0" tIns="0" rIns="0" bIns="0">
              <a:spAutoFit/>
            </a:bodyPr>
            <a:lstStyle/>
            <a:p>
              <a:pPr defTabSz="913874" fontAlgn="base">
                <a:spcBef>
                  <a:spcPct val="0"/>
                </a:spcBef>
                <a:spcAft>
                  <a:spcPts val="2400"/>
                </a:spcAft>
                <a:defRPr/>
              </a:pPr>
              <a:r>
                <a:rPr lang="en-US" sz="1400" b="1" kern="0">
                  <a:solidFill>
                    <a:srgbClr val="0078D7"/>
                  </a:solidFill>
                  <a:latin typeface="Segoe UI Semibold" charset="0"/>
                  <a:cs typeface="Segoe UI Semibold" charset="0"/>
                </a:rPr>
                <a:t>Increase your rate of experimentation</a:t>
              </a:r>
            </a:p>
          </p:txBody>
        </p:sp>
        <p:grpSp>
          <p:nvGrpSpPr>
            <p:cNvPr id="20" name="Group 19">
              <a:extLst>
                <a:ext uri="{FF2B5EF4-FFF2-40B4-BE49-F238E27FC236}">
                  <a16:creationId xmlns:a16="http://schemas.microsoft.com/office/drawing/2014/main" id="{69183BAC-79E4-4CB8-AC82-08A4E94B8F78}"/>
                </a:ext>
              </a:extLst>
            </p:cNvPr>
            <p:cNvGrpSpPr/>
            <p:nvPr/>
          </p:nvGrpSpPr>
          <p:grpSpPr>
            <a:xfrm>
              <a:off x="1461062" y="3524273"/>
              <a:ext cx="1383683" cy="737104"/>
              <a:chOff x="1461062" y="3524273"/>
              <a:chExt cx="1383683" cy="737104"/>
            </a:xfrm>
          </p:grpSpPr>
          <p:cxnSp>
            <p:nvCxnSpPr>
              <p:cNvPr id="140" name="Straight Connector 139">
                <a:extLst>
                  <a:ext uri="{FF2B5EF4-FFF2-40B4-BE49-F238E27FC236}">
                    <a16:creationId xmlns:a16="http://schemas.microsoft.com/office/drawing/2014/main" id="{3C0AEF2B-C342-44AC-9A7F-9A125AF2DB3E}"/>
                  </a:ext>
                </a:extLst>
              </p:cNvPr>
              <p:cNvCxnSpPr/>
              <p:nvPr/>
            </p:nvCxnSpPr>
            <p:spPr>
              <a:xfrm>
                <a:off x="2844745" y="3574484"/>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aphic 97">
                <a:extLst>
                  <a:ext uri="{FF2B5EF4-FFF2-40B4-BE49-F238E27FC236}">
                    <a16:creationId xmlns:a16="http://schemas.microsoft.com/office/drawing/2014/main" id="{46C8DCEC-48E4-41F6-8795-2DEF7ED677C4}"/>
                  </a:ext>
                </a:extLst>
              </p:cNvPr>
              <p:cNvGrpSpPr/>
              <p:nvPr/>
            </p:nvGrpSpPr>
            <p:grpSpPr>
              <a:xfrm>
                <a:off x="1461062" y="3524273"/>
                <a:ext cx="981471" cy="737104"/>
                <a:chOff x="619072" y="3029620"/>
                <a:chExt cx="2333625" cy="1752600"/>
              </a:xfrm>
            </p:grpSpPr>
            <p:sp>
              <p:nvSpPr>
                <p:cNvPr id="84" name="Freeform: Shape 83">
                  <a:extLst>
                    <a:ext uri="{FF2B5EF4-FFF2-40B4-BE49-F238E27FC236}">
                      <a16:creationId xmlns:a16="http://schemas.microsoft.com/office/drawing/2014/main" id="{971EC907-BDCD-40E7-914D-BE4DF7A64679}"/>
                    </a:ext>
                  </a:extLst>
                </p:cNvPr>
                <p:cNvSpPr/>
                <p:nvPr/>
              </p:nvSpPr>
              <p:spPr>
                <a:xfrm>
                  <a:off x="1739012" y="3849656"/>
                  <a:ext cx="752475" cy="228600"/>
                </a:xfrm>
                <a:custGeom>
                  <a:avLst/>
                  <a:gdLst>
                    <a:gd name="connsiteX0" fmla="*/ 545354 w 752475"/>
                    <a:gd name="connsiteY0" fmla="*/ 7144 h 228600"/>
                    <a:gd name="connsiteX1" fmla="*/ 237515 w 752475"/>
                    <a:gd name="connsiteY1" fmla="*/ 7144 h 228600"/>
                    <a:gd name="connsiteX2" fmla="*/ 7144 w 752475"/>
                    <a:gd name="connsiteY2" fmla="*/ 156467 h 228600"/>
                    <a:gd name="connsiteX3" fmla="*/ 7144 w 752475"/>
                    <a:gd name="connsiteY3" fmla="*/ 224857 h 228600"/>
                    <a:gd name="connsiteX4" fmla="*/ 747332 w 752475"/>
                    <a:gd name="connsiteY4" fmla="*/ 224857 h 228600"/>
                    <a:gd name="connsiteX5" fmla="*/ 747332 w 752475"/>
                    <a:gd name="connsiteY5" fmla="*/ 156477 h 228600"/>
                    <a:gd name="connsiteX6" fmla="*/ 545344 w 752475"/>
                    <a:gd name="connsiteY6" fmla="*/ 715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475" h="22860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5" name="Freeform: Shape 84">
                  <a:extLst>
                    <a:ext uri="{FF2B5EF4-FFF2-40B4-BE49-F238E27FC236}">
                      <a16:creationId xmlns:a16="http://schemas.microsoft.com/office/drawing/2014/main" id="{959FDA9B-7FA4-4707-AD20-E7D50158C0E2}"/>
                    </a:ext>
                  </a:extLst>
                </p:cNvPr>
                <p:cNvSpPr/>
                <p:nvPr/>
              </p:nvSpPr>
              <p:spPr>
                <a:xfrm>
                  <a:off x="1543081" y="3022476"/>
                  <a:ext cx="1143000" cy="838200"/>
                </a:xfrm>
                <a:custGeom>
                  <a:avLst/>
                  <a:gdLst>
                    <a:gd name="connsiteX0" fmla="*/ 1070802 w 1143000"/>
                    <a:gd name="connsiteY0" fmla="*/ 7144 h 838200"/>
                    <a:gd name="connsiteX1" fmla="*/ 68658 w 1143000"/>
                    <a:gd name="connsiteY1" fmla="*/ 7144 h 838200"/>
                    <a:gd name="connsiteX2" fmla="*/ 7146 w 1143000"/>
                    <a:gd name="connsiteY2" fmla="*/ 71599 h 838200"/>
                    <a:gd name="connsiteX3" fmla="*/ 7146 w 1143000"/>
                    <a:gd name="connsiteY3" fmla="*/ 770449 h 838200"/>
                    <a:gd name="connsiteX4" fmla="*/ 68658 w 1143000"/>
                    <a:gd name="connsiteY4" fmla="*/ 834361 h 838200"/>
                    <a:gd name="connsiteX5" fmla="*/ 1070802 w 1143000"/>
                    <a:gd name="connsiteY5" fmla="*/ 834361 h 838200"/>
                    <a:gd name="connsiteX6" fmla="*/ 1139201 w 1143000"/>
                    <a:gd name="connsiteY6" fmla="*/ 770449 h 838200"/>
                    <a:gd name="connsiteX7" fmla="*/ 1139201 w 1143000"/>
                    <a:gd name="connsiteY7" fmla="*/ 71599 h 838200"/>
                    <a:gd name="connsiteX8" fmla="*/ 1070802 w 1143000"/>
                    <a:gd name="connsiteY8" fmla="*/ 71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8382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6" name="Freeform: Shape 85">
                  <a:extLst>
                    <a:ext uri="{FF2B5EF4-FFF2-40B4-BE49-F238E27FC236}">
                      <a16:creationId xmlns:a16="http://schemas.microsoft.com/office/drawing/2014/main" id="{58AB6947-0C3F-40B1-80B8-DF3CB5E75CA7}"/>
                    </a:ext>
                  </a:extLst>
                </p:cNvPr>
                <p:cNvSpPr/>
                <p:nvPr/>
              </p:nvSpPr>
              <p:spPr>
                <a:xfrm>
                  <a:off x="1543052" y="3022543"/>
                  <a:ext cx="1076325" cy="838200"/>
                </a:xfrm>
                <a:custGeom>
                  <a:avLst/>
                  <a:gdLst>
                    <a:gd name="connsiteX0" fmla="*/ 1071507 w 1076325"/>
                    <a:gd name="connsiteY0" fmla="*/ 7144 h 838200"/>
                    <a:gd name="connsiteX1" fmla="*/ 1070802 w 1076325"/>
                    <a:gd name="connsiteY1" fmla="*/ 7144 h 838200"/>
                    <a:gd name="connsiteX2" fmla="*/ 68658 w 1076325"/>
                    <a:gd name="connsiteY2" fmla="*/ 7144 h 838200"/>
                    <a:gd name="connsiteX3" fmla="*/ 7145 w 1076325"/>
                    <a:gd name="connsiteY3" fmla="*/ 71561 h 838200"/>
                    <a:gd name="connsiteX4" fmla="*/ 7145 w 1076325"/>
                    <a:gd name="connsiteY4" fmla="*/ 770382 h 838200"/>
                    <a:gd name="connsiteX5" fmla="*/ 68658 w 1076325"/>
                    <a:gd name="connsiteY5" fmla="*/ 834323 h 838200"/>
                    <a:gd name="connsiteX6" fmla="*/ 92470 w 1076325"/>
                    <a:gd name="connsiteY6" fmla="*/ 834323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325" h="83820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7" name="Freeform: Shape 86">
                  <a:extLst>
                    <a:ext uri="{FF2B5EF4-FFF2-40B4-BE49-F238E27FC236}">
                      <a16:creationId xmlns:a16="http://schemas.microsoft.com/office/drawing/2014/main" id="{819280F9-775F-46ED-964D-01E623505377}"/>
                    </a:ext>
                  </a:extLst>
                </p:cNvPr>
                <p:cNvSpPr/>
                <p:nvPr/>
              </p:nvSpPr>
              <p:spPr>
                <a:xfrm>
                  <a:off x="1628865" y="3109601"/>
                  <a:ext cx="971550" cy="666750"/>
                </a:xfrm>
                <a:custGeom>
                  <a:avLst/>
                  <a:gdLst>
                    <a:gd name="connsiteX0" fmla="*/ 965044 w 971550"/>
                    <a:gd name="connsiteY0" fmla="*/ 7144 h 666750"/>
                    <a:gd name="connsiteX1" fmla="*/ 965044 w 971550"/>
                    <a:gd name="connsiteY1" fmla="*/ 660140 h 666750"/>
                    <a:gd name="connsiteX2" fmla="*/ 7144 w 971550"/>
                    <a:gd name="connsiteY2" fmla="*/ 660140 h 666750"/>
                    <a:gd name="connsiteX3" fmla="*/ 7144 w 971550"/>
                    <a:gd name="connsiteY3" fmla="*/ 7144 h 666750"/>
                    <a:gd name="connsiteX4" fmla="*/ 965044 w 971550"/>
                    <a:gd name="connsiteY4" fmla="*/ 714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666750">
                      <a:moveTo>
                        <a:pt x="965044" y="7144"/>
                      </a:moveTo>
                      <a:lnTo>
                        <a:pt x="965044" y="660140"/>
                      </a:lnTo>
                      <a:lnTo>
                        <a:pt x="7144" y="660140"/>
                      </a:lnTo>
                      <a:lnTo>
                        <a:pt x="7144" y="7144"/>
                      </a:lnTo>
                      <a:lnTo>
                        <a:pt x="965044" y="7144"/>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8" name="Freeform: Shape 87">
                  <a:extLst>
                    <a:ext uri="{FF2B5EF4-FFF2-40B4-BE49-F238E27FC236}">
                      <a16:creationId xmlns:a16="http://schemas.microsoft.com/office/drawing/2014/main" id="{FC0C33F5-9322-4779-8D11-539B381D2B8E}"/>
                    </a:ext>
                  </a:extLst>
                </p:cNvPr>
                <p:cNvSpPr/>
                <p:nvPr/>
              </p:nvSpPr>
              <p:spPr>
                <a:xfrm>
                  <a:off x="1628865" y="3108306"/>
                  <a:ext cx="885825" cy="666750"/>
                </a:xfrm>
                <a:custGeom>
                  <a:avLst/>
                  <a:gdLst>
                    <a:gd name="connsiteX0" fmla="*/ 7144 w 885825"/>
                    <a:gd name="connsiteY0" fmla="*/ 661435 h 666750"/>
                    <a:gd name="connsiteX1" fmla="*/ 8458 w 885825"/>
                    <a:gd name="connsiteY1" fmla="*/ 661435 h 666750"/>
                    <a:gd name="connsiteX2" fmla="*/ 8458 w 885825"/>
                    <a:gd name="connsiteY2" fmla="*/ 8458 h 666750"/>
                    <a:gd name="connsiteX3" fmla="*/ 884215 w 885825"/>
                    <a:gd name="connsiteY3" fmla="*/ 7144 h 666750"/>
                    <a:gd name="connsiteX4" fmla="*/ 884263 w 885825"/>
                    <a:gd name="connsiteY4" fmla="*/ 7144 h 666750"/>
                    <a:gd name="connsiteX5" fmla="*/ 7144 w 885825"/>
                    <a:gd name="connsiteY5" fmla="*/ 8458 h 666750"/>
                    <a:gd name="connsiteX6" fmla="*/ 7144 w 885825"/>
                    <a:gd name="connsiteY6" fmla="*/ 661435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675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89" name="Freeform: Shape 88">
                  <a:extLst>
                    <a:ext uri="{FF2B5EF4-FFF2-40B4-BE49-F238E27FC236}">
                      <a16:creationId xmlns:a16="http://schemas.microsoft.com/office/drawing/2014/main" id="{461CD7B4-E72C-48D4-AE84-D83736D56A1E}"/>
                    </a:ext>
                  </a:extLst>
                </p:cNvPr>
                <p:cNvSpPr/>
                <p:nvPr/>
              </p:nvSpPr>
              <p:spPr>
                <a:xfrm>
                  <a:off x="1739012" y="3998951"/>
                  <a:ext cx="752475" cy="76200"/>
                </a:xfrm>
                <a:custGeom>
                  <a:avLst/>
                  <a:gdLst>
                    <a:gd name="connsiteX0" fmla="*/ 7144 w 752475"/>
                    <a:gd name="connsiteY0" fmla="*/ 7144 h 76200"/>
                    <a:gd name="connsiteX1" fmla="*/ 747332 w 752475"/>
                    <a:gd name="connsiteY1" fmla="*/ 7144 h 76200"/>
                    <a:gd name="connsiteX2" fmla="*/ 747332 w 752475"/>
                    <a:gd name="connsiteY2" fmla="*/ 75543 h 76200"/>
                    <a:gd name="connsiteX3" fmla="*/ 7144 w 752475"/>
                    <a:gd name="connsiteY3" fmla="*/ 75543 h 76200"/>
                  </a:gdLst>
                  <a:ahLst/>
                  <a:cxnLst>
                    <a:cxn ang="0">
                      <a:pos x="connsiteX0" y="connsiteY0"/>
                    </a:cxn>
                    <a:cxn ang="0">
                      <a:pos x="connsiteX1" y="connsiteY1"/>
                    </a:cxn>
                    <a:cxn ang="0">
                      <a:pos x="connsiteX2" y="connsiteY2"/>
                    </a:cxn>
                    <a:cxn ang="0">
                      <a:pos x="connsiteX3" y="connsiteY3"/>
                    </a:cxn>
                  </a:cxnLst>
                  <a:rect l="l" t="t" r="r" b="b"/>
                  <a:pathLst>
                    <a:path w="752475" h="76200">
                      <a:moveTo>
                        <a:pt x="7144" y="7144"/>
                      </a:moveTo>
                      <a:lnTo>
                        <a:pt x="747332" y="7144"/>
                      </a:lnTo>
                      <a:lnTo>
                        <a:pt x="747332" y="75543"/>
                      </a:lnTo>
                      <a:lnTo>
                        <a:pt x="7144" y="75543"/>
                      </a:lnTo>
                      <a:close/>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0" name="Freeform: Shape 89">
                  <a:extLst>
                    <a:ext uri="{FF2B5EF4-FFF2-40B4-BE49-F238E27FC236}">
                      <a16:creationId xmlns:a16="http://schemas.microsoft.com/office/drawing/2014/main" id="{D523D95F-DB43-40BE-A026-65185B048180}"/>
                    </a:ext>
                  </a:extLst>
                </p:cNvPr>
                <p:cNvSpPr/>
                <p:nvPr/>
              </p:nvSpPr>
              <p:spPr>
                <a:xfrm>
                  <a:off x="2088675" y="3053833"/>
                  <a:ext cx="38100" cy="38100"/>
                </a:xfrm>
                <a:custGeom>
                  <a:avLst/>
                  <a:gdLst>
                    <a:gd name="connsiteX0" fmla="*/ 39281 w 38100"/>
                    <a:gd name="connsiteY0" fmla="*/ 23222 h 38100"/>
                    <a:gd name="connsiteX1" fmla="*/ 23203 w 38100"/>
                    <a:gd name="connsiteY1" fmla="*/ 39281 h 38100"/>
                    <a:gd name="connsiteX2" fmla="*/ 7144 w 38100"/>
                    <a:gd name="connsiteY2" fmla="*/ 23203 h 38100"/>
                    <a:gd name="connsiteX3" fmla="*/ 23203 w 38100"/>
                    <a:gd name="connsiteY3" fmla="*/ 7144 h 38100"/>
                    <a:gd name="connsiteX4" fmla="*/ 39281 w 38100"/>
                    <a:gd name="connsiteY4" fmla="*/ 2322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1" name="Freeform: Shape 90">
                  <a:extLst>
                    <a:ext uri="{FF2B5EF4-FFF2-40B4-BE49-F238E27FC236}">
                      <a16:creationId xmlns:a16="http://schemas.microsoft.com/office/drawing/2014/main" id="{53F800DF-20CE-434C-A77F-70237DC37D7C}"/>
                    </a:ext>
                  </a:extLst>
                </p:cNvPr>
                <p:cNvSpPr/>
                <p:nvPr/>
              </p:nvSpPr>
              <p:spPr>
                <a:xfrm>
                  <a:off x="1628865" y="3109601"/>
                  <a:ext cx="962025" cy="666750"/>
                </a:xfrm>
                <a:custGeom>
                  <a:avLst/>
                  <a:gdLst>
                    <a:gd name="connsiteX0" fmla="*/ 7144 w 962025"/>
                    <a:gd name="connsiteY0" fmla="*/ 7144 h 666750"/>
                    <a:gd name="connsiteX1" fmla="*/ 963159 w 962025"/>
                    <a:gd name="connsiteY1" fmla="*/ 7144 h 666750"/>
                    <a:gd name="connsiteX2" fmla="*/ 963159 w 962025"/>
                    <a:gd name="connsiteY2" fmla="*/ 660140 h 666750"/>
                    <a:gd name="connsiteX3" fmla="*/ 7144 w 962025"/>
                    <a:gd name="connsiteY3" fmla="*/ 660140 h 666750"/>
                  </a:gdLst>
                  <a:ahLst/>
                  <a:cxnLst>
                    <a:cxn ang="0">
                      <a:pos x="connsiteX0" y="connsiteY0"/>
                    </a:cxn>
                    <a:cxn ang="0">
                      <a:pos x="connsiteX1" y="connsiteY1"/>
                    </a:cxn>
                    <a:cxn ang="0">
                      <a:pos x="connsiteX2" y="connsiteY2"/>
                    </a:cxn>
                    <a:cxn ang="0">
                      <a:pos x="connsiteX3" y="connsiteY3"/>
                    </a:cxn>
                  </a:cxnLst>
                  <a:rect l="l" t="t" r="r" b="b"/>
                  <a:pathLst>
                    <a:path w="962025" h="666750">
                      <a:moveTo>
                        <a:pt x="7144" y="7144"/>
                      </a:moveTo>
                      <a:lnTo>
                        <a:pt x="963159" y="7144"/>
                      </a:lnTo>
                      <a:lnTo>
                        <a:pt x="963159" y="660140"/>
                      </a:lnTo>
                      <a:lnTo>
                        <a:pt x="7144" y="660140"/>
                      </a:lnTo>
                      <a:close/>
                    </a:path>
                  </a:pathLst>
                </a:custGeom>
                <a:solidFill>
                  <a:srgbClr val="1B348E"/>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2" name="Freeform: Shape 91">
                  <a:extLst>
                    <a:ext uri="{FF2B5EF4-FFF2-40B4-BE49-F238E27FC236}">
                      <a16:creationId xmlns:a16="http://schemas.microsoft.com/office/drawing/2014/main" id="{78095D1B-DF8D-430D-B790-269CBD97046C}"/>
                    </a:ext>
                  </a:extLst>
                </p:cNvPr>
                <p:cNvSpPr/>
                <p:nvPr/>
              </p:nvSpPr>
              <p:spPr>
                <a:xfrm>
                  <a:off x="1708532" y="3207547"/>
                  <a:ext cx="247650" cy="400050"/>
                </a:xfrm>
                <a:custGeom>
                  <a:avLst/>
                  <a:gdLst>
                    <a:gd name="connsiteX0" fmla="*/ 7144 w 247650"/>
                    <a:gd name="connsiteY0" fmla="*/ 7144 h 400050"/>
                    <a:gd name="connsiteX1" fmla="*/ 246145 w 247650"/>
                    <a:gd name="connsiteY1" fmla="*/ 7144 h 400050"/>
                    <a:gd name="connsiteX2" fmla="*/ 246145 w 247650"/>
                    <a:gd name="connsiteY2" fmla="*/ 398945 h 400050"/>
                    <a:gd name="connsiteX3" fmla="*/ 7144 w 247650"/>
                    <a:gd name="connsiteY3" fmla="*/ 398945 h 400050"/>
                  </a:gdLst>
                  <a:ahLst/>
                  <a:cxnLst>
                    <a:cxn ang="0">
                      <a:pos x="connsiteX0" y="connsiteY0"/>
                    </a:cxn>
                    <a:cxn ang="0">
                      <a:pos x="connsiteX1" y="connsiteY1"/>
                    </a:cxn>
                    <a:cxn ang="0">
                      <a:pos x="connsiteX2" y="connsiteY2"/>
                    </a:cxn>
                    <a:cxn ang="0">
                      <a:pos x="connsiteX3" y="connsiteY3"/>
                    </a:cxn>
                  </a:cxnLst>
                  <a:rect l="l" t="t" r="r" b="b"/>
                  <a:pathLst>
                    <a:path w="247650" h="400050">
                      <a:moveTo>
                        <a:pt x="7144" y="7144"/>
                      </a:moveTo>
                      <a:lnTo>
                        <a:pt x="246145" y="7144"/>
                      </a:lnTo>
                      <a:lnTo>
                        <a:pt x="246145" y="398945"/>
                      </a:lnTo>
                      <a:lnTo>
                        <a:pt x="7144" y="398945"/>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3" name="Freeform: Shape 92">
                  <a:extLst>
                    <a:ext uri="{FF2B5EF4-FFF2-40B4-BE49-F238E27FC236}">
                      <a16:creationId xmlns:a16="http://schemas.microsoft.com/office/drawing/2014/main" id="{6E4F0518-9A3D-430A-9158-EC685E5EB05D}"/>
                    </a:ext>
                  </a:extLst>
                </p:cNvPr>
                <p:cNvSpPr/>
                <p:nvPr/>
              </p:nvSpPr>
              <p:spPr>
                <a:xfrm>
                  <a:off x="1987367" y="3207547"/>
                  <a:ext cx="447675" cy="209550"/>
                </a:xfrm>
                <a:custGeom>
                  <a:avLst/>
                  <a:gdLst>
                    <a:gd name="connsiteX0" fmla="*/ 7144 w 447675"/>
                    <a:gd name="connsiteY0" fmla="*/ 7144 h 209550"/>
                    <a:gd name="connsiteX1" fmla="*/ 445313 w 447675"/>
                    <a:gd name="connsiteY1" fmla="*/ 7144 h 209550"/>
                    <a:gd name="connsiteX2" fmla="*/ 445313 w 447675"/>
                    <a:gd name="connsiteY2" fmla="*/ 203044 h 209550"/>
                    <a:gd name="connsiteX3" fmla="*/ 7144 w 447675"/>
                    <a:gd name="connsiteY3" fmla="*/ 203044 h 209550"/>
                  </a:gdLst>
                  <a:ahLst/>
                  <a:cxnLst>
                    <a:cxn ang="0">
                      <a:pos x="connsiteX0" y="connsiteY0"/>
                    </a:cxn>
                    <a:cxn ang="0">
                      <a:pos x="connsiteX1" y="connsiteY1"/>
                    </a:cxn>
                    <a:cxn ang="0">
                      <a:pos x="connsiteX2" y="connsiteY2"/>
                    </a:cxn>
                    <a:cxn ang="0">
                      <a:pos x="connsiteX3" y="connsiteY3"/>
                    </a:cxn>
                  </a:cxnLst>
                  <a:rect l="l" t="t" r="r" b="b"/>
                  <a:pathLst>
                    <a:path w="447675" h="209550">
                      <a:moveTo>
                        <a:pt x="7144" y="7144"/>
                      </a:moveTo>
                      <a:lnTo>
                        <a:pt x="445313" y="7144"/>
                      </a:lnTo>
                      <a:lnTo>
                        <a:pt x="445313" y="203044"/>
                      </a:lnTo>
                      <a:lnTo>
                        <a:pt x="7144" y="2030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4" name="Freeform: Shape 93">
                  <a:extLst>
                    <a:ext uri="{FF2B5EF4-FFF2-40B4-BE49-F238E27FC236}">
                      <a16:creationId xmlns:a16="http://schemas.microsoft.com/office/drawing/2014/main" id="{DB0F39B7-1CC7-4AE4-8558-69B54FE1BB78}"/>
                    </a:ext>
                  </a:extLst>
                </p:cNvPr>
                <p:cNvSpPr/>
                <p:nvPr/>
              </p:nvSpPr>
              <p:spPr>
                <a:xfrm>
                  <a:off x="1987367" y="3436099"/>
                  <a:ext cx="209550" cy="171450"/>
                </a:xfrm>
                <a:custGeom>
                  <a:avLst/>
                  <a:gdLst>
                    <a:gd name="connsiteX0" fmla="*/ 7144 w 209550"/>
                    <a:gd name="connsiteY0" fmla="*/ 7144 h 171450"/>
                    <a:gd name="connsiteX1" fmla="*/ 206312 w 209550"/>
                    <a:gd name="connsiteY1" fmla="*/ 7144 h 171450"/>
                    <a:gd name="connsiteX2" fmla="*/ 206312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2" y="7144"/>
                      </a:lnTo>
                      <a:lnTo>
                        <a:pt x="206312" y="170393"/>
                      </a:lnTo>
                      <a:lnTo>
                        <a:pt x="7144" y="170393"/>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7" name="Freeform: Shape 96">
                  <a:extLst>
                    <a:ext uri="{FF2B5EF4-FFF2-40B4-BE49-F238E27FC236}">
                      <a16:creationId xmlns:a16="http://schemas.microsoft.com/office/drawing/2014/main" id="{CFCAFCA1-76B1-4C9B-9711-343AE79A80CA}"/>
                    </a:ext>
                  </a:extLst>
                </p:cNvPr>
                <p:cNvSpPr/>
                <p:nvPr/>
              </p:nvSpPr>
              <p:spPr>
                <a:xfrm>
                  <a:off x="2226368" y="3436099"/>
                  <a:ext cx="209550" cy="171450"/>
                </a:xfrm>
                <a:custGeom>
                  <a:avLst/>
                  <a:gdLst>
                    <a:gd name="connsiteX0" fmla="*/ 7144 w 209550"/>
                    <a:gd name="connsiteY0" fmla="*/ 7144 h 171450"/>
                    <a:gd name="connsiteX1" fmla="*/ 206311 w 209550"/>
                    <a:gd name="connsiteY1" fmla="*/ 7144 h 171450"/>
                    <a:gd name="connsiteX2" fmla="*/ 206311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1" y="7144"/>
                      </a:lnTo>
                      <a:lnTo>
                        <a:pt x="206311" y="170393"/>
                      </a:lnTo>
                      <a:lnTo>
                        <a:pt x="7144" y="170393"/>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8" name="Freeform: Shape 97">
                  <a:extLst>
                    <a:ext uri="{FF2B5EF4-FFF2-40B4-BE49-F238E27FC236}">
                      <a16:creationId xmlns:a16="http://schemas.microsoft.com/office/drawing/2014/main" id="{BCA46B70-B633-4BF2-84E7-55AB1A61FA0E}"/>
                    </a:ext>
                  </a:extLst>
                </p:cNvPr>
                <p:cNvSpPr/>
                <p:nvPr/>
              </p:nvSpPr>
              <p:spPr>
                <a:xfrm>
                  <a:off x="914452" y="4562793"/>
                  <a:ext cx="533400" cy="161925"/>
                </a:xfrm>
                <a:custGeom>
                  <a:avLst/>
                  <a:gdLst>
                    <a:gd name="connsiteX0" fmla="*/ 387477 w 533400"/>
                    <a:gd name="connsiteY0" fmla="*/ 7144 h 161925"/>
                    <a:gd name="connsiteX1" fmla="*/ 169945 w 533400"/>
                    <a:gd name="connsiteY1" fmla="*/ 7144 h 161925"/>
                    <a:gd name="connsiteX2" fmla="*/ 7144 w 533400"/>
                    <a:gd name="connsiteY2" fmla="*/ 112662 h 161925"/>
                    <a:gd name="connsiteX3" fmla="*/ 7144 w 533400"/>
                    <a:gd name="connsiteY3" fmla="*/ 160982 h 161925"/>
                    <a:gd name="connsiteX4" fmla="*/ 530219 w 533400"/>
                    <a:gd name="connsiteY4" fmla="*/ 160982 h 161925"/>
                    <a:gd name="connsiteX5" fmla="*/ 530219 w 533400"/>
                    <a:gd name="connsiteY5" fmla="*/ 112662 h 161925"/>
                    <a:gd name="connsiteX6" fmla="*/ 387487 w 533400"/>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61925">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99" name="Freeform: Shape 98">
                  <a:extLst>
                    <a:ext uri="{FF2B5EF4-FFF2-40B4-BE49-F238E27FC236}">
                      <a16:creationId xmlns:a16="http://schemas.microsoft.com/office/drawing/2014/main" id="{73F048E0-0DE4-48F6-A73D-B8F24A4F618A}"/>
                    </a:ext>
                  </a:extLst>
                </p:cNvPr>
                <p:cNvSpPr/>
                <p:nvPr/>
              </p:nvSpPr>
              <p:spPr>
                <a:xfrm>
                  <a:off x="775986" y="3978253"/>
                  <a:ext cx="809625" cy="590550"/>
                </a:xfrm>
                <a:custGeom>
                  <a:avLst/>
                  <a:gdLst>
                    <a:gd name="connsiteX0" fmla="*/ 758810 w 809625"/>
                    <a:gd name="connsiteY0" fmla="*/ 7144 h 590550"/>
                    <a:gd name="connsiteX1" fmla="*/ 50617 w 809625"/>
                    <a:gd name="connsiteY1" fmla="*/ 7144 h 590550"/>
                    <a:gd name="connsiteX2" fmla="*/ 7145 w 809625"/>
                    <a:gd name="connsiteY2" fmla="*/ 52692 h 590550"/>
                    <a:gd name="connsiteX3" fmla="*/ 7145 w 809625"/>
                    <a:gd name="connsiteY3" fmla="*/ 546545 h 590550"/>
                    <a:gd name="connsiteX4" fmla="*/ 50617 w 809625"/>
                    <a:gd name="connsiteY4" fmla="*/ 591712 h 590550"/>
                    <a:gd name="connsiteX5" fmla="*/ 758801 w 809625"/>
                    <a:gd name="connsiteY5" fmla="*/ 591712 h 590550"/>
                    <a:gd name="connsiteX6" fmla="*/ 807140 w 809625"/>
                    <a:gd name="connsiteY6" fmla="*/ 546545 h 590550"/>
                    <a:gd name="connsiteX7" fmla="*/ 807140 w 809625"/>
                    <a:gd name="connsiteY7" fmla="*/ 52692 h 590550"/>
                    <a:gd name="connsiteX8" fmla="*/ 758801 w 809625"/>
                    <a:gd name="connsiteY8"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59055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02" name="Freeform: Shape 101">
                  <a:extLst>
                    <a:ext uri="{FF2B5EF4-FFF2-40B4-BE49-F238E27FC236}">
                      <a16:creationId xmlns:a16="http://schemas.microsoft.com/office/drawing/2014/main" id="{51311F6B-DD90-44EA-A203-0AFCCBF2A6C5}"/>
                    </a:ext>
                  </a:extLst>
                </p:cNvPr>
                <p:cNvSpPr/>
                <p:nvPr/>
              </p:nvSpPr>
              <p:spPr>
                <a:xfrm>
                  <a:off x="775976" y="3978300"/>
                  <a:ext cx="762000" cy="590550"/>
                </a:xfrm>
                <a:custGeom>
                  <a:avLst/>
                  <a:gdLst>
                    <a:gd name="connsiteX0" fmla="*/ 759315 w 762000"/>
                    <a:gd name="connsiteY0" fmla="*/ 7144 h 590550"/>
                    <a:gd name="connsiteX1" fmla="*/ 758820 w 762000"/>
                    <a:gd name="connsiteY1" fmla="*/ 7144 h 590550"/>
                    <a:gd name="connsiteX2" fmla="*/ 50617 w 762000"/>
                    <a:gd name="connsiteY2" fmla="*/ 7144 h 590550"/>
                    <a:gd name="connsiteX3" fmla="*/ 7145 w 762000"/>
                    <a:gd name="connsiteY3" fmla="*/ 52692 h 590550"/>
                    <a:gd name="connsiteX4" fmla="*/ 7145 w 762000"/>
                    <a:gd name="connsiteY4" fmla="*/ 546526 h 590550"/>
                    <a:gd name="connsiteX5" fmla="*/ 50617 w 762000"/>
                    <a:gd name="connsiteY5" fmla="*/ 591712 h 590550"/>
                    <a:gd name="connsiteX6" fmla="*/ 67467 w 762000"/>
                    <a:gd name="connsiteY6" fmla="*/ 5917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59055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03" name="Freeform: Shape 102">
                  <a:extLst>
                    <a:ext uri="{FF2B5EF4-FFF2-40B4-BE49-F238E27FC236}">
                      <a16:creationId xmlns:a16="http://schemas.microsoft.com/office/drawing/2014/main" id="{A85C2B73-D2A1-456B-8E51-9211D204A417}"/>
                    </a:ext>
                  </a:extLst>
                </p:cNvPr>
                <p:cNvSpPr/>
                <p:nvPr/>
              </p:nvSpPr>
              <p:spPr>
                <a:xfrm>
                  <a:off x="836613" y="4039822"/>
                  <a:ext cx="685800" cy="466725"/>
                </a:xfrm>
                <a:custGeom>
                  <a:avLst/>
                  <a:gdLst>
                    <a:gd name="connsiteX0" fmla="*/ 684066 w 685800"/>
                    <a:gd name="connsiteY0" fmla="*/ 7144 h 466725"/>
                    <a:gd name="connsiteX1" fmla="*/ 684066 w 685800"/>
                    <a:gd name="connsiteY1" fmla="*/ 468592 h 466725"/>
                    <a:gd name="connsiteX2" fmla="*/ 7144 w 685800"/>
                    <a:gd name="connsiteY2" fmla="*/ 468592 h 466725"/>
                    <a:gd name="connsiteX3" fmla="*/ 7144 w 685800"/>
                    <a:gd name="connsiteY3" fmla="*/ 7144 h 466725"/>
                    <a:gd name="connsiteX4" fmla="*/ 684066 w 685800"/>
                    <a:gd name="connsiteY4" fmla="*/ 71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466725">
                      <a:moveTo>
                        <a:pt x="684066" y="7144"/>
                      </a:moveTo>
                      <a:lnTo>
                        <a:pt x="684066" y="468592"/>
                      </a:lnTo>
                      <a:lnTo>
                        <a:pt x="7144" y="468592"/>
                      </a:lnTo>
                      <a:lnTo>
                        <a:pt x="7144" y="7144"/>
                      </a:lnTo>
                      <a:lnTo>
                        <a:pt x="684066" y="7144"/>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2" name="Freeform: Shape 111">
                  <a:extLst>
                    <a:ext uri="{FF2B5EF4-FFF2-40B4-BE49-F238E27FC236}">
                      <a16:creationId xmlns:a16="http://schemas.microsoft.com/office/drawing/2014/main" id="{F1DF301C-E3C7-4F92-BAE2-10D9758EB88A}"/>
                    </a:ext>
                  </a:extLst>
                </p:cNvPr>
                <p:cNvSpPr/>
                <p:nvPr/>
              </p:nvSpPr>
              <p:spPr>
                <a:xfrm>
                  <a:off x="836613" y="4038908"/>
                  <a:ext cx="628650" cy="476250"/>
                </a:xfrm>
                <a:custGeom>
                  <a:avLst/>
                  <a:gdLst>
                    <a:gd name="connsiteX0" fmla="*/ 7144 w 628650"/>
                    <a:gd name="connsiteY0" fmla="*/ 469506 h 476250"/>
                    <a:gd name="connsiteX1" fmla="*/ 8077 w 628650"/>
                    <a:gd name="connsiteY1" fmla="*/ 469506 h 476250"/>
                    <a:gd name="connsiteX2" fmla="*/ 8077 w 628650"/>
                    <a:gd name="connsiteY2" fmla="*/ 8068 h 476250"/>
                    <a:gd name="connsiteX3" fmla="*/ 626945 w 628650"/>
                    <a:gd name="connsiteY3" fmla="*/ 7144 h 476250"/>
                    <a:gd name="connsiteX4" fmla="*/ 626983 w 628650"/>
                    <a:gd name="connsiteY4" fmla="*/ 7144 h 476250"/>
                    <a:gd name="connsiteX5" fmla="*/ 7144 w 628650"/>
                    <a:gd name="connsiteY5" fmla="*/ 8068 h 476250"/>
                    <a:gd name="connsiteX6" fmla="*/ 7144 w 628650"/>
                    <a:gd name="connsiteY6" fmla="*/ 46950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 h="4762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3" name="Freeform: Shape 112">
                  <a:extLst>
                    <a:ext uri="{FF2B5EF4-FFF2-40B4-BE49-F238E27FC236}">
                      <a16:creationId xmlns:a16="http://schemas.microsoft.com/office/drawing/2014/main" id="{947CBE55-F6BA-4B0A-A9C6-FAD09DE96A45}"/>
                    </a:ext>
                  </a:extLst>
                </p:cNvPr>
                <p:cNvSpPr/>
                <p:nvPr/>
              </p:nvSpPr>
              <p:spPr>
                <a:xfrm>
                  <a:off x="914452" y="4668291"/>
                  <a:ext cx="533400" cy="57150"/>
                </a:xfrm>
                <a:custGeom>
                  <a:avLst/>
                  <a:gdLst>
                    <a:gd name="connsiteX0" fmla="*/ 7144 w 533400"/>
                    <a:gd name="connsiteY0" fmla="*/ 7144 h 57150"/>
                    <a:gd name="connsiteX1" fmla="*/ 530209 w 533400"/>
                    <a:gd name="connsiteY1" fmla="*/ 7144 h 57150"/>
                    <a:gd name="connsiteX2" fmla="*/ 530209 w 533400"/>
                    <a:gd name="connsiteY2" fmla="*/ 55483 h 57150"/>
                    <a:gd name="connsiteX3" fmla="*/ 7144 w 533400"/>
                    <a:gd name="connsiteY3" fmla="*/ 55483 h 57150"/>
                  </a:gdLst>
                  <a:ahLst/>
                  <a:cxnLst>
                    <a:cxn ang="0">
                      <a:pos x="connsiteX0" y="connsiteY0"/>
                    </a:cxn>
                    <a:cxn ang="0">
                      <a:pos x="connsiteX1" y="connsiteY1"/>
                    </a:cxn>
                    <a:cxn ang="0">
                      <a:pos x="connsiteX2" y="connsiteY2"/>
                    </a:cxn>
                    <a:cxn ang="0">
                      <a:pos x="connsiteX3" y="connsiteY3"/>
                    </a:cxn>
                  </a:cxnLst>
                  <a:rect l="l" t="t" r="r" b="b"/>
                  <a:pathLst>
                    <a:path w="533400" h="57150">
                      <a:moveTo>
                        <a:pt x="7144" y="7144"/>
                      </a:moveTo>
                      <a:lnTo>
                        <a:pt x="530209" y="7144"/>
                      </a:lnTo>
                      <a:lnTo>
                        <a:pt x="530209" y="55483"/>
                      </a:lnTo>
                      <a:lnTo>
                        <a:pt x="7144" y="55483"/>
                      </a:lnTo>
                      <a:close/>
                    </a:path>
                  </a:pathLst>
                </a:custGeom>
                <a:solidFill>
                  <a:srgbClr val="A0A1A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4" name="Freeform: Shape 113">
                  <a:extLst>
                    <a:ext uri="{FF2B5EF4-FFF2-40B4-BE49-F238E27FC236}">
                      <a16:creationId xmlns:a16="http://schemas.microsoft.com/office/drawing/2014/main" id="{770B407D-A2EB-4BD3-B009-9627B2C61977}"/>
                    </a:ext>
                  </a:extLst>
                </p:cNvPr>
                <p:cNvSpPr/>
                <p:nvPr/>
              </p:nvSpPr>
              <p:spPr>
                <a:xfrm>
                  <a:off x="1161549" y="4000408"/>
                  <a:ext cx="28575" cy="28575"/>
                </a:xfrm>
                <a:custGeom>
                  <a:avLst/>
                  <a:gdLst>
                    <a:gd name="connsiteX0" fmla="*/ 29851 w 28575"/>
                    <a:gd name="connsiteY0" fmla="*/ 18507 h 28575"/>
                    <a:gd name="connsiteX1" fmla="*/ 18488 w 28575"/>
                    <a:gd name="connsiteY1" fmla="*/ 29851 h 28575"/>
                    <a:gd name="connsiteX2" fmla="*/ 7144 w 28575"/>
                    <a:gd name="connsiteY2" fmla="*/ 18488 h 28575"/>
                    <a:gd name="connsiteX3" fmla="*/ 18488 w 28575"/>
                    <a:gd name="connsiteY3" fmla="*/ 7144 h 28575"/>
                    <a:gd name="connsiteX4" fmla="*/ 29851 w 28575"/>
                    <a:gd name="connsiteY4" fmla="*/ 1850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5" name="Freeform: Shape 114">
                  <a:extLst>
                    <a:ext uri="{FF2B5EF4-FFF2-40B4-BE49-F238E27FC236}">
                      <a16:creationId xmlns:a16="http://schemas.microsoft.com/office/drawing/2014/main" id="{53F3A886-709B-40BF-89F2-C69393EF3CA9}"/>
                    </a:ext>
                  </a:extLst>
                </p:cNvPr>
                <p:cNvSpPr/>
                <p:nvPr/>
              </p:nvSpPr>
              <p:spPr>
                <a:xfrm>
                  <a:off x="1896499" y="3791225"/>
                  <a:ext cx="1057275" cy="438150"/>
                </a:xfrm>
                <a:custGeom>
                  <a:avLst/>
                  <a:gdLst>
                    <a:gd name="connsiteX0" fmla="*/ 987751 w 1057275"/>
                    <a:gd name="connsiteY0" fmla="*/ 291860 h 438150"/>
                    <a:gd name="connsiteX1" fmla="*/ 985236 w 1057275"/>
                    <a:gd name="connsiteY1" fmla="*/ 292089 h 438150"/>
                    <a:gd name="connsiteX2" fmla="*/ 885233 w 1057275"/>
                    <a:gd name="connsiteY2" fmla="*/ 114147 h 438150"/>
                    <a:gd name="connsiteX3" fmla="*/ 748483 w 1057275"/>
                    <a:gd name="connsiteY3" fmla="*/ 146956 h 438150"/>
                    <a:gd name="connsiteX4" fmla="*/ 515959 w 1057275"/>
                    <a:gd name="connsiteY4" fmla="*/ 13825 h 438150"/>
                    <a:gd name="connsiteX5" fmla="*/ 377008 w 1057275"/>
                    <a:gd name="connsiteY5" fmla="*/ 179103 h 438150"/>
                    <a:gd name="connsiteX6" fmla="*/ 372245 w 1057275"/>
                    <a:gd name="connsiteY6" fmla="*/ 178341 h 438150"/>
                    <a:gd name="connsiteX7" fmla="*/ 168611 w 1057275"/>
                    <a:gd name="connsiteY7" fmla="*/ 186409 h 438150"/>
                    <a:gd name="connsiteX8" fmla="*/ 137826 w 1057275"/>
                    <a:gd name="connsiteY8" fmla="*/ 238406 h 438150"/>
                    <a:gd name="connsiteX9" fmla="*/ 105650 w 1057275"/>
                    <a:gd name="connsiteY9" fmla="*/ 232919 h 438150"/>
                    <a:gd name="connsiteX10" fmla="*/ 7171 w 1057275"/>
                    <a:gd name="connsiteY10" fmla="*/ 327398 h 438150"/>
                    <a:gd name="connsiteX11" fmla="*/ 7152 w 1057275"/>
                    <a:gd name="connsiteY11" fmla="*/ 329074 h 438150"/>
                    <a:gd name="connsiteX12" fmla="*/ 104536 w 1057275"/>
                    <a:gd name="connsiteY12" fmla="*/ 429830 h 438150"/>
                    <a:gd name="connsiteX13" fmla="*/ 336289 w 1057275"/>
                    <a:gd name="connsiteY13" fmla="*/ 429830 h 438150"/>
                    <a:gd name="connsiteX14" fmla="*/ 355148 w 1057275"/>
                    <a:gd name="connsiteY14" fmla="*/ 429830 h 438150"/>
                    <a:gd name="connsiteX15" fmla="*/ 987751 w 1057275"/>
                    <a:gd name="connsiteY15" fmla="*/ 429830 h 438150"/>
                    <a:gd name="connsiteX16" fmla="*/ 1056741 w 1057275"/>
                    <a:gd name="connsiteY16" fmla="*/ 360840 h 438150"/>
                    <a:gd name="connsiteX17" fmla="*/ 987751 w 1057275"/>
                    <a:gd name="connsiteY17" fmla="*/ 29185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7275" h="43815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6" name="Freeform: Shape 115">
                  <a:extLst>
                    <a:ext uri="{FF2B5EF4-FFF2-40B4-BE49-F238E27FC236}">
                      <a16:creationId xmlns:a16="http://schemas.microsoft.com/office/drawing/2014/main" id="{D81D3DCF-C8BA-41FF-A86B-91019D2473A2}"/>
                    </a:ext>
                  </a:extLst>
                </p:cNvPr>
                <p:cNvSpPr/>
                <p:nvPr/>
              </p:nvSpPr>
              <p:spPr>
                <a:xfrm>
                  <a:off x="611928" y="4716021"/>
                  <a:ext cx="1743075" cy="66675"/>
                </a:xfrm>
                <a:custGeom>
                  <a:avLst/>
                  <a:gdLst>
                    <a:gd name="connsiteX0" fmla="*/ 7144 w 1743075"/>
                    <a:gd name="connsiteY0" fmla="*/ 7144 h 66675"/>
                    <a:gd name="connsiteX1" fmla="*/ 1739894 w 1743075"/>
                    <a:gd name="connsiteY1" fmla="*/ 7144 h 66675"/>
                    <a:gd name="connsiteX2" fmla="*/ 1739894 w 1743075"/>
                    <a:gd name="connsiteY2" fmla="*/ 67885 h 66675"/>
                    <a:gd name="connsiteX3" fmla="*/ 7144 w 1743075"/>
                    <a:gd name="connsiteY3" fmla="*/ 67885 h 66675"/>
                  </a:gdLst>
                  <a:ahLst/>
                  <a:cxnLst>
                    <a:cxn ang="0">
                      <a:pos x="connsiteX0" y="connsiteY0"/>
                    </a:cxn>
                    <a:cxn ang="0">
                      <a:pos x="connsiteX1" y="connsiteY1"/>
                    </a:cxn>
                    <a:cxn ang="0">
                      <a:pos x="connsiteX2" y="connsiteY2"/>
                    </a:cxn>
                    <a:cxn ang="0">
                      <a:pos x="connsiteX3" y="connsiteY3"/>
                    </a:cxn>
                  </a:cxnLst>
                  <a:rect l="l" t="t" r="r" b="b"/>
                  <a:pathLst>
                    <a:path w="1743075" h="66675">
                      <a:moveTo>
                        <a:pt x="7144" y="7144"/>
                      </a:moveTo>
                      <a:lnTo>
                        <a:pt x="1739894" y="7144"/>
                      </a:lnTo>
                      <a:lnTo>
                        <a:pt x="1739894" y="67885"/>
                      </a:lnTo>
                      <a:lnTo>
                        <a:pt x="7144" y="67885"/>
                      </a:lnTo>
                      <a:close/>
                    </a:path>
                  </a:pathLst>
                </a:custGeom>
                <a:solidFill>
                  <a:srgbClr val="6A6A6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7" name="Freeform: Shape 116">
                  <a:extLst>
                    <a:ext uri="{FF2B5EF4-FFF2-40B4-BE49-F238E27FC236}">
                      <a16:creationId xmlns:a16="http://schemas.microsoft.com/office/drawing/2014/main" id="{0DDC47A7-52F6-4D24-8432-AC659A67AB03}"/>
                    </a:ext>
                  </a:extLst>
                </p:cNvPr>
                <p:cNvSpPr/>
                <p:nvPr/>
              </p:nvSpPr>
              <p:spPr>
                <a:xfrm>
                  <a:off x="1751899" y="4567850"/>
                  <a:ext cx="200025" cy="161925"/>
                </a:xfrm>
                <a:custGeom>
                  <a:avLst/>
                  <a:gdLst>
                    <a:gd name="connsiteX0" fmla="*/ 194520 w 200025"/>
                    <a:gd name="connsiteY0" fmla="*/ 23689 h 161925"/>
                    <a:gd name="connsiteX1" fmla="*/ 158191 w 200025"/>
                    <a:gd name="connsiteY1" fmla="*/ 23689 h 161925"/>
                    <a:gd name="connsiteX2" fmla="*/ 161049 w 200025"/>
                    <a:gd name="connsiteY2" fmla="*/ 7144 h 161925"/>
                    <a:gd name="connsiteX3" fmla="*/ 7144 w 200025"/>
                    <a:gd name="connsiteY3" fmla="*/ 7144 h 161925"/>
                    <a:gd name="connsiteX4" fmla="*/ 37871 w 200025"/>
                    <a:gd name="connsiteY4" fmla="*/ 155315 h 161925"/>
                    <a:gd name="connsiteX5" fmla="*/ 135617 w 200025"/>
                    <a:gd name="connsiteY5" fmla="*/ 155315 h 161925"/>
                    <a:gd name="connsiteX6" fmla="*/ 138474 w 200025"/>
                    <a:gd name="connsiteY6" fmla="*/ 138398 h 161925"/>
                    <a:gd name="connsiteX7" fmla="*/ 194482 w 200025"/>
                    <a:gd name="connsiteY7" fmla="*/ 138398 h 161925"/>
                    <a:gd name="connsiteX8" fmla="*/ 171717 w 200025"/>
                    <a:gd name="connsiteY8" fmla="*/ 115595 h 161925"/>
                    <a:gd name="connsiteX9" fmla="*/ 142427 w 200025"/>
                    <a:gd name="connsiteY9" fmla="*/ 115595 h 161925"/>
                    <a:gd name="connsiteX10" fmla="*/ 154286 w 200025"/>
                    <a:gd name="connsiteY10" fmla="*/ 46482 h 161925"/>
                    <a:gd name="connsiteX11" fmla="*/ 171726 w 200025"/>
                    <a:gd name="connsiteY11" fmla="*/ 46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619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8" name="Freeform: Shape 117">
                  <a:extLst>
                    <a:ext uri="{FF2B5EF4-FFF2-40B4-BE49-F238E27FC236}">
                      <a16:creationId xmlns:a16="http://schemas.microsoft.com/office/drawing/2014/main" id="{3581A756-2A1D-4B7A-BA9A-BD9ACCA320FE}"/>
                    </a:ext>
                  </a:extLst>
                </p:cNvPr>
                <p:cNvSpPr/>
                <p:nvPr/>
              </p:nvSpPr>
              <p:spPr>
                <a:xfrm>
                  <a:off x="1283479" y="4269051"/>
                  <a:ext cx="171450" cy="180975"/>
                </a:xfrm>
                <a:custGeom>
                  <a:avLst/>
                  <a:gdLst>
                    <a:gd name="connsiteX0" fmla="*/ 164706 w 171450"/>
                    <a:gd name="connsiteY0" fmla="*/ 7144 h 180975"/>
                    <a:gd name="connsiteX1" fmla="*/ 7144 w 171450"/>
                    <a:gd name="connsiteY1" fmla="*/ 176670 h 180975"/>
                  </a:gdLst>
                  <a:ahLst/>
                  <a:cxnLst>
                    <a:cxn ang="0">
                      <a:pos x="connsiteX0" y="connsiteY0"/>
                    </a:cxn>
                    <a:cxn ang="0">
                      <a:pos x="connsiteX1" y="connsiteY1"/>
                    </a:cxn>
                  </a:cxnLst>
                  <a:rect l="l" t="t" r="r" b="b"/>
                  <a:pathLst>
                    <a:path w="171450" h="180975">
                      <a:moveTo>
                        <a:pt x="164706" y="7144"/>
                      </a:moveTo>
                      <a:lnTo>
                        <a:pt x="7144" y="176670"/>
                      </a:lnTo>
                    </a:path>
                  </a:pathLst>
                </a:custGeom>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19" name="Freeform: Shape 118">
                  <a:extLst>
                    <a:ext uri="{FF2B5EF4-FFF2-40B4-BE49-F238E27FC236}">
                      <a16:creationId xmlns:a16="http://schemas.microsoft.com/office/drawing/2014/main" id="{481B1AD4-BB51-4F47-B1CB-69BCC06F01F7}"/>
                    </a:ext>
                  </a:extLst>
                </p:cNvPr>
                <p:cNvSpPr/>
                <p:nvPr/>
              </p:nvSpPr>
              <p:spPr>
                <a:xfrm>
                  <a:off x="1067233" y="3108887"/>
                  <a:ext cx="571500" cy="1304925"/>
                </a:xfrm>
                <a:custGeom>
                  <a:avLst/>
                  <a:gdLst>
                    <a:gd name="connsiteX0" fmla="*/ 568776 w 571500"/>
                    <a:gd name="connsiteY0" fmla="*/ 660854 h 1304925"/>
                    <a:gd name="connsiteX1" fmla="*/ 7144 w 571500"/>
                    <a:gd name="connsiteY1" fmla="*/ 1305058 h 1304925"/>
                    <a:gd name="connsiteX2" fmla="*/ 7144 w 571500"/>
                    <a:gd name="connsiteY2" fmla="*/ 937165 h 1304925"/>
                    <a:gd name="connsiteX3" fmla="*/ 568785 w 571500"/>
                    <a:gd name="connsiteY3" fmla="*/ 7144 h 1304925"/>
                    <a:gd name="connsiteX4" fmla="*/ 568776 w 571500"/>
                    <a:gd name="connsiteY4" fmla="*/ 660854 h 130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1304925">
                      <a:moveTo>
                        <a:pt x="568776" y="660854"/>
                      </a:moveTo>
                      <a:lnTo>
                        <a:pt x="7144" y="1305058"/>
                      </a:lnTo>
                      <a:lnTo>
                        <a:pt x="7144" y="937165"/>
                      </a:lnTo>
                      <a:lnTo>
                        <a:pt x="568785" y="7144"/>
                      </a:lnTo>
                      <a:lnTo>
                        <a:pt x="568776" y="660854"/>
                      </a:lnTo>
                      <a:close/>
                    </a:path>
                  </a:pathLst>
                </a:custGeom>
                <a:solidFill>
                  <a:srgbClr val="0072C6">
                    <a:alpha val="4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0" name="Freeform: Shape 119">
                  <a:extLst>
                    <a:ext uri="{FF2B5EF4-FFF2-40B4-BE49-F238E27FC236}">
                      <a16:creationId xmlns:a16="http://schemas.microsoft.com/office/drawing/2014/main" id="{C8F81A3B-1357-4A9A-BE10-D476C71C0762}"/>
                    </a:ext>
                  </a:extLst>
                </p:cNvPr>
                <p:cNvSpPr/>
                <p:nvPr/>
              </p:nvSpPr>
              <p:spPr>
                <a:xfrm>
                  <a:off x="1513536" y="3109601"/>
                  <a:ext cx="1085850" cy="1247775"/>
                </a:xfrm>
                <a:custGeom>
                  <a:avLst/>
                  <a:gdLst>
                    <a:gd name="connsiteX0" fmla="*/ 7144 w 1085850"/>
                    <a:gd name="connsiteY0" fmla="*/ 1241012 h 1247775"/>
                    <a:gd name="connsiteX1" fmla="*/ 1080373 w 1085850"/>
                    <a:gd name="connsiteY1" fmla="*/ 660140 h 1247775"/>
                    <a:gd name="connsiteX2" fmla="*/ 1080373 w 1085850"/>
                    <a:gd name="connsiteY2" fmla="*/ 7144 h 1247775"/>
                    <a:gd name="connsiteX3" fmla="*/ 7144 w 1085850"/>
                    <a:gd name="connsiteY3" fmla="*/ 937365 h 1247775"/>
                    <a:gd name="connsiteX4" fmla="*/ 7144 w 1085850"/>
                    <a:gd name="connsiteY4" fmla="*/ 1241012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0" h="1247775">
                      <a:moveTo>
                        <a:pt x="7144" y="1241012"/>
                      </a:moveTo>
                      <a:lnTo>
                        <a:pt x="1080373" y="660140"/>
                      </a:lnTo>
                      <a:lnTo>
                        <a:pt x="1080373" y="7144"/>
                      </a:lnTo>
                      <a:lnTo>
                        <a:pt x="7144" y="937365"/>
                      </a:lnTo>
                      <a:lnTo>
                        <a:pt x="7144" y="1241012"/>
                      </a:lnTo>
                      <a:close/>
                    </a:path>
                  </a:pathLst>
                </a:custGeom>
                <a:solidFill>
                  <a:srgbClr val="0072C6">
                    <a:alpha val="4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1" name="Freeform: Shape 120">
                  <a:extLst>
                    <a:ext uri="{FF2B5EF4-FFF2-40B4-BE49-F238E27FC236}">
                      <a16:creationId xmlns:a16="http://schemas.microsoft.com/office/drawing/2014/main" id="{91EF670B-04CB-471A-8739-CF4ED6F3EF84}"/>
                    </a:ext>
                  </a:extLst>
                </p:cNvPr>
                <p:cNvSpPr/>
                <p:nvPr/>
              </p:nvSpPr>
              <p:spPr>
                <a:xfrm>
                  <a:off x="759956" y="3220831"/>
                  <a:ext cx="828675" cy="514350"/>
                </a:xfrm>
                <a:custGeom>
                  <a:avLst/>
                  <a:gdLst>
                    <a:gd name="connsiteX0" fmla="*/ 728872 w 828675"/>
                    <a:gd name="connsiteY0" fmla="*/ 499971 h 514350"/>
                    <a:gd name="connsiteX1" fmla="*/ 820979 w 828675"/>
                    <a:gd name="connsiteY1" fmla="*/ 368680 h 514350"/>
                    <a:gd name="connsiteX2" fmla="*/ 709279 w 828675"/>
                    <a:gd name="connsiteY2" fmla="*/ 274867 h 514350"/>
                    <a:gd name="connsiteX3" fmla="*/ 708146 w 828675"/>
                    <a:gd name="connsiteY3" fmla="*/ 274867 h 514350"/>
                    <a:gd name="connsiteX4" fmla="*/ 709098 w 828675"/>
                    <a:gd name="connsiteY4" fmla="*/ 253007 h 514350"/>
                    <a:gd name="connsiteX5" fmla="*/ 463243 w 828675"/>
                    <a:gd name="connsiteY5" fmla="*/ 7144 h 514350"/>
                    <a:gd name="connsiteX6" fmla="*/ 230134 w 828675"/>
                    <a:gd name="connsiteY6" fmla="*/ 174845 h 514350"/>
                    <a:gd name="connsiteX7" fmla="*/ 175203 w 828675"/>
                    <a:gd name="connsiteY7" fmla="*/ 165501 h 514350"/>
                    <a:gd name="connsiteX8" fmla="*/ 7144 w 828675"/>
                    <a:gd name="connsiteY8" fmla="*/ 337017 h 514350"/>
                    <a:gd name="connsiteX9" fmla="*/ 175203 w 828675"/>
                    <a:gd name="connsiteY9" fmla="*/ 508572 h 514350"/>
                    <a:gd name="connsiteX10" fmla="*/ 175431 w 828675"/>
                    <a:gd name="connsiteY10" fmla="*/ 508572 h 514350"/>
                    <a:gd name="connsiteX11" fmla="*/ 728872 w 828675"/>
                    <a:gd name="connsiteY11" fmla="*/ 49997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5" h="51435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3" name="Freeform: Shape 122">
                  <a:extLst>
                    <a:ext uri="{FF2B5EF4-FFF2-40B4-BE49-F238E27FC236}">
                      <a16:creationId xmlns:a16="http://schemas.microsoft.com/office/drawing/2014/main" id="{B28A8D31-E98C-4B0C-80AD-8B93FFEBEFF7}"/>
                    </a:ext>
                  </a:extLst>
                </p:cNvPr>
                <p:cNvSpPr/>
                <p:nvPr/>
              </p:nvSpPr>
              <p:spPr>
                <a:xfrm>
                  <a:off x="1067233" y="4038908"/>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1B348E"/>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4" name="Freeform: Shape 123">
                  <a:extLst>
                    <a:ext uri="{FF2B5EF4-FFF2-40B4-BE49-F238E27FC236}">
                      <a16:creationId xmlns:a16="http://schemas.microsoft.com/office/drawing/2014/main" id="{CC0F0B99-C56D-4C08-BFD5-D217D2ED584B}"/>
                    </a:ext>
                  </a:extLst>
                </p:cNvPr>
                <p:cNvSpPr/>
                <p:nvPr/>
              </p:nvSpPr>
              <p:spPr>
                <a:xfrm>
                  <a:off x="1104428" y="4084590"/>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5" name="Freeform: Shape 124">
                  <a:extLst>
                    <a:ext uri="{FF2B5EF4-FFF2-40B4-BE49-F238E27FC236}">
                      <a16:creationId xmlns:a16="http://schemas.microsoft.com/office/drawing/2014/main" id="{4F15EB48-DB87-4862-929D-636A97455584}"/>
                    </a:ext>
                  </a:extLst>
                </p:cNvPr>
                <p:cNvSpPr/>
                <p:nvPr/>
              </p:nvSpPr>
              <p:spPr>
                <a:xfrm>
                  <a:off x="1234597" y="4084590"/>
                  <a:ext cx="209550" cy="104775"/>
                </a:xfrm>
                <a:custGeom>
                  <a:avLst/>
                  <a:gdLst>
                    <a:gd name="connsiteX0" fmla="*/ 7144 w 209550"/>
                    <a:gd name="connsiteY0" fmla="*/ 7144 h 104775"/>
                    <a:gd name="connsiteX1" fmla="*/ 211703 w 209550"/>
                    <a:gd name="connsiteY1" fmla="*/ 7144 h 104775"/>
                    <a:gd name="connsiteX2" fmla="*/ 211703 w 209550"/>
                    <a:gd name="connsiteY2" fmla="*/ 98517 h 104775"/>
                    <a:gd name="connsiteX3" fmla="*/ 7144 w 209550"/>
                    <a:gd name="connsiteY3" fmla="*/ 98517 h 104775"/>
                  </a:gdLst>
                  <a:ahLst/>
                  <a:cxnLst>
                    <a:cxn ang="0">
                      <a:pos x="connsiteX0" y="connsiteY0"/>
                    </a:cxn>
                    <a:cxn ang="0">
                      <a:pos x="connsiteX1" y="connsiteY1"/>
                    </a:cxn>
                    <a:cxn ang="0">
                      <a:pos x="connsiteX2" y="connsiteY2"/>
                    </a:cxn>
                    <a:cxn ang="0">
                      <a:pos x="connsiteX3" y="connsiteY3"/>
                    </a:cxn>
                  </a:cxnLst>
                  <a:rect l="l" t="t" r="r" b="b"/>
                  <a:pathLst>
                    <a:path w="209550" h="104775">
                      <a:moveTo>
                        <a:pt x="7144" y="7144"/>
                      </a:moveTo>
                      <a:lnTo>
                        <a:pt x="211703" y="7144"/>
                      </a:lnTo>
                      <a:lnTo>
                        <a:pt x="211703" y="98517"/>
                      </a:lnTo>
                      <a:lnTo>
                        <a:pt x="7144" y="9851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6" name="Freeform: Shape 125">
                  <a:extLst>
                    <a:ext uri="{FF2B5EF4-FFF2-40B4-BE49-F238E27FC236}">
                      <a16:creationId xmlns:a16="http://schemas.microsoft.com/office/drawing/2014/main" id="{19C9D373-AAEF-4BC4-8256-A28094FD5B88}"/>
                    </a:ext>
                  </a:extLst>
                </p:cNvPr>
                <p:cNvSpPr/>
                <p:nvPr/>
              </p:nvSpPr>
              <p:spPr>
                <a:xfrm>
                  <a:off x="1234597"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7" name="Freeform: Shape 126">
                  <a:extLst>
                    <a:ext uri="{FF2B5EF4-FFF2-40B4-BE49-F238E27FC236}">
                      <a16:creationId xmlns:a16="http://schemas.microsoft.com/office/drawing/2014/main" id="{4605E245-F8E4-4D34-A259-3653753AB4BF}"/>
                    </a:ext>
                  </a:extLst>
                </p:cNvPr>
                <p:cNvSpPr/>
                <p:nvPr/>
              </p:nvSpPr>
              <p:spPr>
                <a:xfrm>
                  <a:off x="1346172"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28" name="Freeform: Shape 127">
                  <a:extLst>
                    <a:ext uri="{FF2B5EF4-FFF2-40B4-BE49-F238E27FC236}">
                      <a16:creationId xmlns:a16="http://schemas.microsoft.com/office/drawing/2014/main" id="{01C49E70-DCAA-4FA3-BFFD-FAA6EC148917}"/>
                    </a:ext>
                  </a:extLst>
                </p:cNvPr>
                <p:cNvSpPr/>
                <p:nvPr/>
              </p:nvSpPr>
              <p:spPr>
                <a:xfrm>
                  <a:off x="960658" y="4117804"/>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495DA5"/>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33" name="Freeform: Shape 132">
                  <a:extLst>
                    <a:ext uri="{FF2B5EF4-FFF2-40B4-BE49-F238E27FC236}">
                      <a16:creationId xmlns:a16="http://schemas.microsoft.com/office/drawing/2014/main" id="{F7EA5AD0-C561-4582-8B04-CD4DACE30521}"/>
                    </a:ext>
                  </a:extLst>
                </p:cNvPr>
                <p:cNvSpPr/>
                <p:nvPr/>
              </p:nvSpPr>
              <p:spPr>
                <a:xfrm>
                  <a:off x="997853" y="4163495"/>
                  <a:ext cx="342900" cy="190500"/>
                </a:xfrm>
                <a:custGeom>
                  <a:avLst/>
                  <a:gdLst>
                    <a:gd name="connsiteX0" fmla="*/ 341871 w 342900"/>
                    <a:gd name="connsiteY0" fmla="*/ 7144 h 190500"/>
                    <a:gd name="connsiteX1" fmla="*/ 7144 w 342900"/>
                    <a:gd name="connsiteY1" fmla="*/ 7144 h 190500"/>
                    <a:gd name="connsiteX2" fmla="*/ 7144 w 342900"/>
                    <a:gd name="connsiteY2" fmla="*/ 189881 h 190500"/>
                    <a:gd name="connsiteX3" fmla="*/ 144580 w 342900"/>
                    <a:gd name="connsiteY3" fmla="*/ 189881 h 190500"/>
                    <a:gd name="connsiteX4" fmla="*/ 144580 w 342900"/>
                    <a:gd name="connsiteY4" fmla="*/ 98508 h 190500"/>
                    <a:gd name="connsiteX5" fmla="*/ 341871 w 342900"/>
                    <a:gd name="connsiteY5" fmla="*/ 98508 h 190500"/>
                    <a:gd name="connsiteX6" fmla="*/ 341871 w 34290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905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1" name="Freeform: Shape 140">
                  <a:extLst>
                    <a:ext uri="{FF2B5EF4-FFF2-40B4-BE49-F238E27FC236}">
                      <a16:creationId xmlns:a16="http://schemas.microsoft.com/office/drawing/2014/main" id="{F93CC698-4773-4EF8-9623-5E5575CDB554}"/>
                    </a:ext>
                  </a:extLst>
                </p:cNvPr>
                <p:cNvSpPr/>
                <p:nvPr/>
              </p:nvSpPr>
              <p:spPr>
                <a:xfrm>
                  <a:off x="1128021"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2" name="Freeform: Shape 141">
                  <a:extLst>
                    <a:ext uri="{FF2B5EF4-FFF2-40B4-BE49-F238E27FC236}">
                      <a16:creationId xmlns:a16="http://schemas.microsoft.com/office/drawing/2014/main" id="{833D282D-1BE4-4E1F-945A-878EEECBE35E}"/>
                    </a:ext>
                  </a:extLst>
                </p:cNvPr>
                <p:cNvSpPr/>
                <p:nvPr/>
              </p:nvSpPr>
              <p:spPr>
                <a:xfrm>
                  <a:off x="1239597"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3" name="Freeform: Shape 142">
                  <a:extLst>
                    <a:ext uri="{FF2B5EF4-FFF2-40B4-BE49-F238E27FC236}">
                      <a16:creationId xmlns:a16="http://schemas.microsoft.com/office/drawing/2014/main" id="{B80BF7C4-8A09-4888-AE85-7364BBAFD81F}"/>
                    </a:ext>
                  </a:extLst>
                </p:cNvPr>
                <p:cNvSpPr/>
                <p:nvPr/>
              </p:nvSpPr>
              <p:spPr>
                <a:xfrm>
                  <a:off x="836613" y="4196709"/>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7685BB"/>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4" name="Freeform: Shape 143">
                  <a:extLst>
                    <a:ext uri="{FF2B5EF4-FFF2-40B4-BE49-F238E27FC236}">
                      <a16:creationId xmlns:a16="http://schemas.microsoft.com/office/drawing/2014/main" id="{FA462D71-2A3E-44EF-BCC8-21AB15C064ED}"/>
                    </a:ext>
                  </a:extLst>
                </p:cNvPr>
                <p:cNvSpPr/>
                <p:nvPr/>
              </p:nvSpPr>
              <p:spPr>
                <a:xfrm>
                  <a:off x="873809" y="4242391"/>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5" name="Freeform: Shape 144">
                  <a:extLst>
                    <a:ext uri="{FF2B5EF4-FFF2-40B4-BE49-F238E27FC236}">
                      <a16:creationId xmlns:a16="http://schemas.microsoft.com/office/drawing/2014/main" id="{79728B54-768E-4026-97F0-F0562D04843C}"/>
                    </a:ext>
                  </a:extLst>
                </p:cNvPr>
                <p:cNvSpPr/>
                <p:nvPr/>
              </p:nvSpPr>
              <p:spPr>
                <a:xfrm>
                  <a:off x="1003977" y="434899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6" name="Freeform: Shape 145">
                  <a:extLst>
                    <a:ext uri="{FF2B5EF4-FFF2-40B4-BE49-F238E27FC236}">
                      <a16:creationId xmlns:a16="http://schemas.microsoft.com/office/drawing/2014/main" id="{47D5962D-DEF9-4D93-BCB9-0B9FD6DC003F}"/>
                    </a:ext>
                  </a:extLst>
                </p:cNvPr>
                <p:cNvSpPr/>
                <p:nvPr/>
              </p:nvSpPr>
              <p:spPr>
                <a:xfrm>
                  <a:off x="1003977" y="4242391"/>
                  <a:ext cx="209550" cy="190500"/>
                </a:xfrm>
                <a:custGeom>
                  <a:avLst/>
                  <a:gdLst>
                    <a:gd name="connsiteX0" fmla="*/ 7144 w 209550"/>
                    <a:gd name="connsiteY0" fmla="*/ 7144 h 190500"/>
                    <a:gd name="connsiteX1" fmla="*/ 7144 w 209550"/>
                    <a:gd name="connsiteY1" fmla="*/ 98517 h 190500"/>
                    <a:gd name="connsiteX2" fmla="*/ 118720 w 209550"/>
                    <a:gd name="connsiteY2" fmla="*/ 98517 h 190500"/>
                    <a:gd name="connsiteX3" fmla="*/ 118720 w 209550"/>
                    <a:gd name="connsiteY3" fmla="*/ 189881 h 190500"/>
                    <a:gd name="connsiteX4" fmla="*/ 211703 w 209550"/>
                    <a:gd name="connsiteY4" fmla="*/ 189881 h 190500"/>
                    <a:gd name="connsiteX5" fmla="*/ 211703 w 209550"/>
                    <a:gd name="connsiteY5" fmla="*/ 7144 h 190500"/>
                    <a:gd name="connsiteX6" fmla="*/ 7144 w 20955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19050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7" name="Freeform: Shape 146">
                  <a:extLst>
                    <a:ext uri="{FF2B5EF4-FFF2-40B4-BE49-F238E27FC236}">
                      <a16:creationId xmlns:a16="http://schemas.microsoft.com/office/drawing/2014/main" id="{6CFC2A13-8B3C-4E1F-B068-70CDF12F0BAE}"/>
                    </a:ext>
                  </a:extLst>
                </p:cNvPr>
                <p:cNvSpPr/>
                <p:nvPr/>
              </p:nvSpPr>
              <p:spPr>
                <a:xfrm>
                  <a:off x="1231072" y="4220778"/>
                  <a:ext cx="238125" cy="238125"/>
                </a:xfrm>
                <a:custGeom>
                  <a:avLst/>
                  <a:gdLst>
                    <a:gd name="connsiteX0" fmla="*/ 233724 w 238125"/>
                    <a:gd name="connsiteY0" fmla="*/ 120129 h 238125"/>
                    <a:gd name="connsiteX1" fmla="*/ 120434 w 238125"/>
                    <a:gd name="connsiteY1" fmla="*/ 233115 h 238125"/>
                    <a:gd name="connsiteX2" fmla="*/ 7144 w 238125"/>
                    <a:gd name="connsiteY2" fmla="*/ 120129 h 238125"/>
                    <a:gd name="connsiteX3" fmla="*/ 120434 w 238125"/>
                    <a:gd name="connsiteY3" fmla="*/ 7144 h 238125"/>
                    <a:gd name="connsiteX4" fmla="*/ 233724 w 238125"/>
                    <a:gd name="connsiteY4" fmla="*/ 120129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8" name="Freeform: Shape 147">
                  <a:extLst>
                    <a:ext uri="{FF2B5EF4-FFF2-40B4-BE49-F238E27FC236}">
                      <a16:creationId xmlns:a16="http://schemas.microsoft.com/office/drawing/2014/main" id="{EEA8514B-AB6D-4607-ABEE-EDC3E6C4C08C}"/>
                    </a:ext>
                  </a:extLst>
                </p:cNvPr>
                <p:cNvSpPr/>
                <p:nvPr/>
              </p:nvSpPr>
              <p:spPr>
                <a:xfrm>
                  <a:off x="1272327" y="4271832"/>
                  <a:ext cx="57150" cy="123825"/>
                </a:xfrm>
                <a:custGeom>
                  <a:avLst/>
                  <a:gdLst>
                    <a:gd name="connsiteX0" fmla="*/ 30526 w 57150"/>
                    <a:gd name="connsiteY0" fmla="*/ 123977 h 123825"/>
                    <a:gd name="connsiteX1" fmla="*/ 26599 w 57150"/>
                    <a:gd name="connsiteY1" fmla="*/ 20812 h 123825"/>
                    <a:gd name="connsiteX2" fmla="*/ 43765 w 57150"/>
                    <a:gd name="connsiteY2" fmla="*/ 7144 h 123825"/>
                    <a:gd name="connsiteX3" fmla="*/ 52947 w 57150"/>
                    <a:gd name="connsiteY3" fmla="*/ 22955 h 123825"/>
                    <a:gd name="connsiteX4" fmla="*/ 25468 w 57150"/>
                    <a:gd name="connsiteY4" fmla="*/ 70447 h 123825"/>
                    <a:gd name="connsiteX5" fmla="*/ 43013 w 57150"/>
                    <a:gd name="connsiteY5" fmla="*/ 11059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23825">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49" name="Freeform: Shape 148">
                  <a:extLst>
                    <a:ext uri="{FF2B5EF4-FFF2-40B4-BE49-F238E27FC236}">
                      <a16:creationId xmlns:a16="http://schemas.microsoft.com/office/drawing/2014/main" id="{8B4E97EF-006D-492F-A42F-7948D0A00CD6}"/>
                    </a:ext>
                  </a:extLst>
                </p:cNvPr>
                <p:cNvSpPr/>
                <p:nvPr/>
              </p:nvSpPr>
              <p:spPr>
                <a:xfrm>
                  <a:off x="1277688" y="4263184"/>
                  <a:ext cx="76200" cy="66675"/>
                </a:xfrm>
                <a:custGeom>
                  <a:avLst/>
                  <a:gdLst>
                    <a:gd name="connsiteX0" fmla="*/ 77219 w 76200"/>
                    <a:gd name="connsiteY0" fmla="*/ 7144 h 66675"/>
                    <a:gd name="connsiteX1" fmla="*/ 60731 w 76200"/>
                    <a:gd name="connsiteY1" fmla="*/ 38005 h 66675"/>
                    <a:gd name="connsiteX2" fmla="*/ 44234 w 76200"/>
                    <a:gd name="connsiteY2" fmla="*/ 68866 h 66675"/>
                    <a:gd name="connsiteX3" fmla="*/ 25689 w 76200"/>
                    <a:gd name="connsiteY3" fmla="*/ 39195 h 66675"/>
                    <a:gd name="connsiteX4" fmla="*/ 7144 w 76200"/>
                    <a:gd name="connsiteY4" fmla="*/ 9516 h 66675"/>
                    <a:gd name="connsiteX5" fmla="*/ 42177 w 76200"/>
                    <a:gd name="connsiteY5" fmla="*/ 8334 h 66675"/>
                    <a:gd name="connsiteX6" fmla="*/ 77219 w 76200"/>
                    <a:gd name="connsiteY6"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50" name="Freeform: Shape 149">
                  <a:extLst>
                    <a:ext uri="{FF2B5EF4-FFF2-40B4-BE49-F238E27FC236}">
                      <a16:creationId xmlns:a16="http://schemas.microsoft.com/office/drawing/2014/main" id="{A1F1A636-D376-43F2-B936-49E0291A31F1}"/>
                    </a:ext>
                  </a:extLst>
                </p:cNvPr>
                <p:cNvSpPr/>
                <p:nvPr/>
              </p:nvSpPr>
              <p:spPr>
                <a:xfrm>
                  <a:off x="1370595" y="4278824"/>
                  <a:ext cx="57150" cy="123825"/>
                </a:xfrm>
                <a:custGeom>
                  <a:avLst/>
                  <a:gdLst>
                    <a:gd name="connsiteX0" fmla="*/ 16326 w 57150"/>
                    <a:gd name="connsiteY0" fmla="*/ 124016 h 123825"/>
                    <a:gd name="connsiteX1" fmla="*/ 7144 w 57150"/>
                    <a:gd name="connsiteY1" fmla="*/ 108204 h 123825"/>
                    <a:gd name="connsiteX2" fmla="*/ 27337 w 57150"/>
                    <a:gd name="connsiteY2" fmla="*/ 33452 h 123825"/>
                    <a:gd name="connsiteX3" fmla="*/ 17078 w 57150"/>
                    <a:gd name="connsiteY3" fmla="*/ 20574 h 123825"/>
                    <a:gd name="connsiteX4" fmla="*/ 29527 w 57150"/>
                    <a:gd name="connsiteY4" fmla="*/ 7144 h 123825"/>
                    <a:gd name="connsiteX5" fmla="*/ 33483 w 57150"/>
                    <a:gd name="connsiteY5" fmla="*/ 110290 h 123825"/>
                    <a:gd name="connsiteX6" fmla="*/ 16288 w 57150"/>
                    <a:gd name="connsiteY6" fmla="*/ 12398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23825">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151" name="Freeform: Shape 150">
                  <a:extLst>
                    <a:ext uri="{FF2B5EF4-FFF2-40B4-BE49-F238E27FC236}">
                      <a16:creationId xmlns:a16="http://schemas.microsoft.com/office/drawing/2014/main" id="{D1166570-B827-46CC-BA08-D6A9824A4356}"/>
                    </a:ext>
                  </a:extLst>
                </p:cNvPr>
                <p:cNvSpPr/>
                <p:nvPr/>
              </p:nvSpPr>
              <p:spPr>
                <a:xfrm>
                  <a:off x="1340972" y="4342622"/>
                  <a:ext cx="76200" cy="66675"/>
                </a:xfrm>
                <a:custGeom>
                  <a:avLst/>
                  <a:gdLst>
                    <a:gd name="connsiteX0" fmla="*/ 7144 w 76200"/>
                    <a:gd name="connsiteY0" fmla="*/ 68856 h 66675"/>
                    <a:gd name="connsiteX1" fmla="*/ 23632 w 76200"/>
                    <a:gd name="connsiteY1" fmla="*/ 38005 h 66675"/>
                    <a:gd name="connsiteX2" fmla="*/ 40119 w 76200"/>
                    <a:gd name="connsiteY2" fmla="*/ 7144 h 66675"/>
                    <a:gd name="connsiteX3" fmla="*/ 58674 w 76200"/>
                    <a:gd name="connsiteY3" fmla="*/ 36814 h 66675"/>
                    <a:gd name="connsiteX4" fmla="*/ 77219 w 76200"/>
                    <a:gd name="connsiteY4" fmla="*/ 66484 h 66675"/>
                    <a:gd name="connsiteX5" fmla="*/ 42177 w 76200"/>
                    <a:gd name="connsiteY5" fmla="*/ 67675 h 66675"/>
                    <a:gd name="connsiteX6" fmla="*/ 7144 w 76200"/>
                    <a:gd name="connsiteY6" fmla="*/ 6885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grpSp>
      <p:grpSp>
        <p:nvGrpSpPr>
          <p:cNvPr id="217" name="Group 216">
            <a:extLst>
              <a:ext uri="{FF2B5EF4-FFF2-40B4-BE49-F238E27FC236}">
                <a16:creationId xmlns:a16="http://schemas.microsoft.com/office/drawing/2014/main" id="{1AFBAF36-7E6B-46ED-B8F7-D94FD1938135}"/>
              </a:ext>
            </a:extLst>
          </p:cNvPr>
          <p:cNvGrpSpPr/>
          <p:nvPr/>
        </p:nvGrpSpPr>
        <p:grpSpPr>
          <a:xfrm>
            <a:off x="10061301" y="2210295"/>
            <a:ext cx="2132877" cy="3341383"/>
            <a:chOff x="10061863" y="2210121"/>
            <a:chExt cx="2133180" cy="3341857"/>
          </a:xfrm>
        </p:grpSpPr>
        <p:sp>
          <p:nvSpPr>
            <p:cNvPr id="22" name="Freeform: Shape 21">
              <a:extLst>
                <a:ext uri="{FF2B5EF4-FFF2-40B4-BE49-F238E27FC236}">
                  <a16:creationId xmlns:a16="http://schemas.microsoft.com/office/drawing/2014/main" id="{4DD08719-89F4-4D24-9D8E-21947D517BE3}"/>
                </a:ext>
              </a:extLst>
            </p:cNvPr>
            <p:cNvSpPr/>
            <p:nvPr/>
          </p:nvSpPr>
          <p:spPr>
            <a:xfrm>
              <a:off x="11385337" y="3549079"/>
              <a:ext cx="295275" cy="95250"/>
            </a:xfrm>
            <a:custGeom>
              <a:avLst/>
              <a:gdLst>
                <a:gd name="connsiteX0" fmla="*/ 7144 w 295275"/>
                <a:gd name="connsiteY0" fmla="*/ 91916 h 95250"/>
                <a:gd name="connsiteX1" fmla="*/ 292894 w 295275"/>
                <a:gd name="connsiteY1" fmla="*/ 91916 h 95250"/>
                <a:gd name="connsiteX2" fmla="*/ 205264 w 295275"/>
                <a:gd name="connsiteY2" fmla="*/ 7144 h 95250"/>
                <a:gd name="connsiteX3" fmla="*/ 80486 w 2952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95275" h="95250">
                  <a:moveTo>
                    <a:pt x="7144" y="91916"/>
                  </a:moveTo>
                  <a:lnTo>
                    <a:pt x="292894" y="91916"/>
                  </a:lnTo>
                  <a:lnTo>
                    <a:pt x="205264" y="7144"/>
                  </a:lnTo>
                  <a:lnTo>
                    <a:pt x="80486" y="7144"/>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 name="Freeform: Shape 22">
              <a:extLst>
                <a:ext uri="{FF2B5EF4-FFF2-40B4-BE49-F238E27FC236}">
                  <a16:creationId xmlns:a16="http://schemas.microsoft.com/office/drawing/2014/main" id="{778A2542-E575-4AB1-B3AC-80344667E46E}"/>
                </a:ext>
              </a:extLst>
            </p:cNvPr>
            <p:cNvSpPr/>
            <p:nvPr/>
          </p:nvSpPr>
          <p:spPr>
            <a:xfrm>
              <a:off x="11363429" y="3419539"/>
              <a:ext cx="219075" cy="228600"/>
            </a:xfrm>
            <a:custGeom>
              <a:avLst/>
              <a:gdLst>
                <a:gd name="connsiteX0" fmla="*/ 29051 w 219075"/>
                <a:gd name="connsiteY0" fmla="*/ 221456 h 228600"/>
                <a:gd name="connsiteX1" fmla="*/ 7144 w 219075"/>
                <a:gd name="connsiteY1" fmla="*/ 136684 h 228600"/>
                <a:gd name="connsiteX2" fmla="*/ 128111 w 219075"/>
                <a:gd name="connsiteY2" fmla="*/ 7144 h 228600"/>
                <a:gd name="connsiteX3" fmla="*/ 212884 w 2190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19075" h="228600">
                  <a:moveTo>
                    <a:pt x="29051" y="221456"/>
                  </a:moveTo>
                  <a:lnTo>
                    <a:pt x="7144" y="136684"/>
                  </a:lnTo>
                  <a:lnTo>
                    <a:pt x="128111" y="7144"/>
                  </a:lnTo>
                  <a:lnTo>
                    <a:pt x="212884" y="714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 name="Freeform: Shape 23">
              <a:extLst>
                <a:ext uri="{FF2B5EF4-FFF2-40B4-BE49-F238E27FC236}">
                  <a16:creationId xmlns:a16="http://schemas.microsoft.com/office/drawing/2014/main" id="{65C929AE-2C19-4846-A141-4D57764E4FA4}"/>
                </a:ext>
              </a:extLst>
            </p:cNvPr>
            <p:cNvSpPr/>
            <p:nvPr/>
          </p:nvSpPr>
          <p:spPr>
            <a:xfrm>
              <a:off x="11483444" y="3287141"/>
              <a:ext cx="95250" cy="142875"/>
            </a:xfrm>
            <a:custGeom>
              <a:avLst/>
              <a:gdLst>
                <a:gd name="connsiteX0" fmla="*/ 7144 w 95250"/>
                <a:gd name="connsiteY0" fmla="*/ 7144 h 142875"/>
                <a:gd name="connsiteX1" fmla="*/ 92869 w 95250"/>
                <a:gd name="connsiteY1" fmla="*/ 7144 h 142875"/>
                <a:gd name="connsiteX2" fmla="*/ 92869 w 95250"/>
                <a:gd name="connsiteY2" fmla="*/ 139541 h 142875"/>
                <a:gd name="connsiteX3" fmla="*/ 8096 w 95250"/>
                <a:gd name="connsiteY3" fmla="*/ 139541 h 142875"/>
              </a:gdLst>
              <a:ahLst/>
              <a:cxnLst>
                <a:cxn ang="0">
                  <a:pos x="connsiteX0" y="connsiteY0"/>
                </a:cxn>
                <a:cxn ang="0">
                  <a:pos x="connsiteX1" y="connsiteY1"/>
                </a:cxn>
                <a:cxn ang="0">
                  <a:pos x="connsiteX2" y="connsiteY2"/>
                </a:cxn>
                <a:cxn ang="0">
                  <a:pos x="connsiteX3" y="connsiteY3"/>
                </a:cxn>
              </a:cxnLst>
              <a:rect l="l" t="t" r="r" b="b"/>
              <a:pathLst>
                <a:path w="95250" h="142875">
                  <a:moveTo>
                    <a:pt x="7144" y="7144"/>
                  </a:moveTo>
                  <a:lnTo>
                    <a:pt x="92869" y="7144"/>
                  </a:lnTo>
                  <a:lnTo>
                    <a:pt x="92869" y="139541"/>
                  </a:lnTo>
                  <a:lnTo>
                    <a:pt x="8096" y="139541"/>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5" name="Freeform: Shape 24">
              <a:extLst>
                <a:ext uri="{FF2B5EF4-FFF2-40B4-BE49-F238E27FC236}">
                  <a16:creationId xmlns:a16="http://schemas.microsoft.com/office/drawing/2014/main" id="{3212D0D7-A74B-490F-B690-1C10AA6A433D}"/>
                </a:ext>
              </a:extLst>
            </p:cNvPr>
            <p:cNvSpPr/>
            <p:nvPr/>
          </p:nvSpPr>
          <p:spPr>
            <a:xfrm>
              <a:off x="11537737" y="3441446"/>
              <a:ext cx="161925" cy="200025"/>
            </a:xfrm>
            <a:custGeom>
              <a:avLst/>
              <a:gdLst>
                <a:gd name="connsiteX0" fmla="*/ 7144 w 161925"/>
                <a:gd name="connsiteY0" fmla="*/ 70009 h 200025"/>
                <a:gd name="connsiteX1" fmla="*/ 61436 w 161925"/>
                <a:gd name="connsiteY1" fmla="*/ 7144 h 200025"/>
                <a:gd name="connsiteX2" fmla="*/ 159544 w 161925"/>
                <a:gd name="connsiteY2" fmla="*/ 116681 h 200025"/>
                <a:gd name="connsiteX3" fmla="*/ 140494 w 161925"/>
                <a:gd name="connsiteY3" fmla="*/ 199549 h 200025"/>
              </a:gdLst>
              <a:ahLst/>
              <a:cxnLst>
                <a:cxn ang="0">
                  <a:pos x="connsiteX0" y="connsiteY0"/>
                </a:cxn>
                <a:cxn ang="0">
                  <a:pos x="connsiteX1" y="connsiteY1"/>
                </a:cxn>
                <a:cxn ang="0">
                  <a:pos x="connsiteX2" y="connsiteY2"/>
                </a:cxn>
                <a:cxn ang="0">
                  <a:pos x="connsiteX3" y="connsiteY3"/>
                </a:cxn>
              </a:cxnLst>
              <a:rect l="l" t="t" r="r" b="b"/>
              <a:pathLst>
                <a:path w="161925" h="200025">
                  <a:moveTo>
                    <a:pt x="7144" y="70009"/>
                  </a:moveTo>
                  <a:lnTo>
                    <a:pt x="61436" y="7144"/>
                  </a:lnTo>
                  <a:lnTo>
                    <a:pt x="159544" y="116681"/>
                  </a:lnTo>
                  <a:lnTo>
                    <a:pt x="140494" y="199549"/>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7" name="Freeform: Shape 26">
              <a:extLst>
                <a:ext uri="{FF2B5EF4-FFF2-40B4-BE49-F238E27FC236}">
                  <a16:creationId xmlns:a16="http://schemas.microsoft.com/office/drawing/2014/main" id="{85217603-27DE-4781-9D6C-FD0A318635E5}"/>
                </a:ext>
              </a:extLst>
            </p:cNvPr>
            <p:cNvSpPr/>
            <p:nvPr/>
          </p:nvSpPr>
          <p:spPr>
            <a:xfrm>
              <a:off x="11055303" y="4542350"/>
              <a:ext cx="415171" cy="133926"/>
            </a:xfrm>
            <a:custGeom>
              <a:avLst/>
              <a:gdLst>
                <a:gd name="connsiteX0" fmla="*/ 10044 w 415171"/>
                <a:gd name="connsiteY0" fmla="*/ 129239 h 133926"/>
                <a:gd name="connsiteX1" fmla="*/ 411823 w 415171"/>
                <a:gd name="connsiteY1" fmla="*/ 129239 h 133926"/>
                <a:gd name="connsiteX2" fmla="*/ 288611 w 415171"/>
                <a:gd name="connsiteY2" fmla="*/ 10044 h 133926"/>
                <a:gd name="connsiteX3" fmla="*/ 113168 w 415171"/>
                <a:gd name="connsiteY3" fmla="*/ 10044 h 133926"/>
              </a:gdLst>
              <a:ahLst/>
              <a:cxnLst>
                <a:cxn ang="0">
                  <a:pos x="connsiteX0" y="connsiteY0"/>
                </a:cxn>
                <a:cxn ang="0">
                  <a:pos x="connsiteX1" y="connsiteY1"/>
                </a:cxn>
                <a:cxn ang="0">
                  <a:pos x="connsiteX2" y="connsiteY2"/>
                </a:cxn>
                <a:cxn ang="0">
                  <a:pos x="connsiteX3" y="connsiteY3"/>
                </a:cxn>
              </a:cxnLst>
              <a:rect l="l" t="t" r="r" b="b"/>
              <a:pathLst>
                <a:path w="415171" h="133926">
                  <a:moveTo>
                    <a:pt x="10044" y="129239"/>
                  </a:moveTo>
                  <a:lnTo>
                    <a:pt x="411823" y="129239"/>
                  </a:lnTo>
                  <a:lnTo>
                    <a:pt x="288611" y="10044"/>
                  </a:lnTo>
                  <a:lnTo>
                    <a:pt x="113168" y="10044"/>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8" name="Freeform: Shape 27">
              <a:extLst>
                <a:ext uri="{FF2B5EF4-FFF2-40B4-BE49-F238E27FC236}">
                  <a16:creationId xmlns:a16="http://schemas.microsoft.com/office/drawing/2014/main" id="{3302EADB-1F34-4295-9541-F24081D3DA26}"/>
                </a:ext>
              </a:extLst>
            </p:cNvPr>
            <p:cNvSpPr/>
            <p:nvPr/>
          </p:nvSpPr>
          <p:spPr>
            <a:xfrm>
              <a:off x="11024500" y="4360211"/>
              <a:ext cx="308030" cy="321423"/>
            </a:xfrm>
            <a:custGeom>
              <a:avLst/>
              <a:gdLst>
                <a:gd name="connsiteX0" fmla="*/ 40847 w 308030"/>
                <a:gd name="connsiteY0" fmla="*/ 311378 h 321422"/>
                <a:gd name="connsiteX1" fmla="*/ 10044 w 308030"/>
                <a:gd name="connsiteY1" fmla="*/ 192184 h 321422"/>
                <a:gd name="connsiteX2" fmla="*/ 180131 w 308030"/>
                <a:gd name="connsiteY2" fmla="*/ 10044 h 321422"/>
                <a:gd name="connsiteX3" fmla="*/ 299325 w 308030"/>
                <a:gd name="connsiteY3" fmla="*/ 10044 h 321422"/>
              </a:gdLst>
              <a:ahLst/>
              <a:cxnLst>
                <a:cxn ang="0">
                  <a:pos x="connsiteX0" y="connsiteY0"/>
                </a:cxn>
                <a:cxn ang="0">
                  <a:pos x="connsiteX1" y="connsiteY1"/>
                </a:cxn>
                <a:cxn ang="0">
                  <a:pos x="connsiteX2" y="connsiteY2"/>
                </a:cxn>
                <a:cxn ang="0">
                  <a:pos x="connsiteX3" y="connsiteY3"/>
                </a:cxn>
              </a:cxnLst>
              <a:rect l="l" t="t" r="r" b="b"/>
              <a:pathLst>
                <a:path w="308030" h="321422">
                  <a:moveTo>
                    <a:pt x="40847" y="311378"/>
                  </a:moveTo>
                  <a:lnTo>
                    <a:pt x="10044" y="192184"/>
                  </a:lnTo>
                  <a:lnTo>
                    <a:pt x="180131" y="10044"/>
                  </a:lnTo>
                  <a:lnTo>
                    <a:pt x="299325" y="1004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9" name="Freeform: Shape 28">
              <a:extLst>
                <a:ext uri="{FF2B5EF4-FFF2-40B4-BE49-F238E27FC236}">
                  <a16:creationId xmlns:a16="http://schemas.microsoft.com/office/drawing/2014/main" id="{020C05DB-4CB8-4C96-ADA4-00C7AD539FB1}"/>
                </a:ext>
              </a:extLst>
            </p:cNvPr>
            <p:cNvSpPr/>
            <p:nvPr/>
          </p:nvSpPr>
          <p:spPr>
            <a:xfrm>
              <a:off x="11193247" y="4174054"/>
              <a:ext cx="133926" cy="200889"/>
            </a:xfrm>
            <a:custGeom>
              <a:avLst/>
              <a:gdLst>
                <a:gd name="connsiteX0" fmla="*/ 10044 w 133926"/>
                <a:gd name="connsiteY0" fmla="*/ 10044 h 200889"/>
                <a:gd name="connsiteX1" fmla="*/ 130578 w 133926"/>
                <a:gd name="connsiteY1" fmla="*/ 10044 h 200889"/>
                <a:gd name="connsiteX2" fmla="*/ 130578 w 133926"/>
                <a:gd name="connsiteY2" fmla="*/ 196202 h 200889"/>
                <a:gd name="connsiteX3" fmla="*/ 11384 w 133926"/>
                <a:gd name="connsiteY3" fmla="*/ 196202 h 200889"/>
              </a:gdLst>
              <a:ahLst/>
              <a:cxnLst>
                <a:cxn ang="0">
                  <a:pos x="connsiteX0" y="connsiteY0"/>
                </a:cxn>
                <a:cxn ang="0">
                  <a:pos x="connsiteX1" y="connsiteY1"/>
                </a:cxn>
                <a:cxn ang="0">
                  <a:pos x="connsiteX2" y="connsiteY2"/>
                </a:cxn>
                <a:cxn ang="0">
                  <a:pos x="connsiteX3" y="connsiteY3"/>
                </a:cxn>
              </a:cxnLst>
              <a:rect l="l" t="t" r="r" b="b"/>
              <a:pathLst>
                <a:path w="133926" h="200889">
                  <a:moveTo>
                    <a:pt x="10044" y="10044"/>
                  </a:moveTo>
                  <a:lnTo>
                    <a:pt x="130578" y="10044"/>
                  </a:lnTo>
                  <a:lnTo>
                    <a:pt x="130578" y="196202"/>
                  </a:lnTo>
                  <a:lnTo>
                    <a:pt x="11384" y="196202"/>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0" name="Freeform: Shape 29">
              <a:extLst>
                <a:ext uri="{FF2B5EF4-FFF2-40B4-BE49-F238E27FC236}">
                  <a16:creationId xmlns:a16="http://schemas.microsoft.com/office/drawing/2014/main" id="{3F27D918-5CDC-43F5-B438-69BCBD5203BF}"/>
                </a:ext>
              </a:extLst>
            </p:cNvPr>
            <p:cNvSpPr/>
            <p:nvPr/>
          </p:nvSpPr>
          <p:spPr>
            <a:xfrm>
              <a:off x="11269584" y="4391014"/>
              <a:ext cx="227675" cy="281245"/>
            </a:xfrm>
            <a:custGeom>
              <a:avLst/>
              <a:gdLst>
                <a:gd name="connsiteX0" fmla="*/ 10044 w 227674"/>
                <a:gd name="connsiteY0" fmla="*/ 98436 h 281244"/>
                <a:gd name="connsiteX1" fmla="*/ 86382 w 227674"/>
                <a:gd name="connsiteY1" fmla="*/ 10044 h 281244"/>
                <a:gd name="connsiteX2" fmla="*/ 224326 w 227674"/>
                <a:gd name="connsiteY2" fmla="*/ 164059 h 281244"/>
                <a:gd name="connsiteX3" fmla="*/ 197541 w 227674"/>
                <a:gd name="connsiteY3" fmla="*/ 280575 h 281244"/>
              </a:gdLst>
              <a:ahLst/>
              <a:cxnLst>
                <a:cxn ang="0">
                  <a:pos x="connsiteX0" y="connsiteY0"/>
                </a:cxn>
                <a:cxn ang="0">
                  <a:pos x="connsiteX1" y="connsiteY1"/>
                </a:cxn>
                <a:cxn ang="0">
                  <a:pos x="connsiteX2" y="connsiteY2"/>
                </a:cxn>
                <a:cxn ang="0">
                  <a:pos x="connsiteX3" y="connsiteY3"/>
                </a:cxn>
              </a:cxnLst>
              <a:rect l="l" t="t" r="r" b="b"/>
              <a:pathLst>
                <a:path w="227674" h="281244">
                  <a:moveTo>
                    <a:pt x="10044" y="98436"/>
                  </a:moveTo>
                  <a:lnTo>
                    <a:pt x="86382" y="10044"/>
                  </a:lnTo>
                  <a:lnTo>
                    <a:pt x="224326" y="164059"/>
                  </a:lnTo>
                  <a:lnTo>
                    <a:pt x="197541" y="280575"/>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3"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4"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5"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6"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0" name="Freeform: Shape 209">
              <a:extLst>
                <a:ext uri="{FF2B5EF4-FFF2-40B4-BE49-F238E27FC236}">
                  <a16:creationId xmlns:a16="http://schemas.microsoft.com/office/drawing/2014/main" id="{E64F0650-94FE-4414-B0CA-58258F35DD2F}"/>
                </a:ext>
              </a:extLst>
            </p:cNvPr>
            <p:cNvSpPr/>
            <p:nvPr/>
          </p:nvSpPr>
          <p:spPr>
            <a:xfrm>
              <a:off x="11515354" y="5260941"/>
              <a:ext cx="676646" cy="268418"/>
            </a:xfrm>
            <a:custGeom>
              <a:avLst/>
              <a:gdLst>
                <a:gd name="connsiteX0" fmla="*/ 232227 w 676646"/>
                <a:gd name="connsiteY0" fmla="*/ 0 h 268418"/>
                <a:gd name="connsiteX1" fmla="*/ 627313 w 676646"/>
                <a:gd name="connsiteY1" fmla="*/ 0 h 268418"/>
                <a:gd name="connsiteX2" fmla="*/ 676646 w 676646"/>
                <a:gd name="connsiteY2" fmla="*/ 47725 h 268418"/>
                <a:gd name="connsiteX3" fmla="*/ 676646 w 676646"/>
                <a:gd name="connsiteY3" fmla="*/ 268418 h 268418"/>
                <a:gd name="connsiteX4" fmla="*/ 0 w 676646"/>
                <a:gd name="connsiteY4" fmla="*/ 268418 h 26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46" h="268418">
                  <a:moveTo>
                    <a:pt x="232227" y="0"/>
                  </a:moveTo>
                  <a:lnTo>
                    <a:pt x="627313" y="0"/>
                  </a:lnTo>
                  <a:lnTo>
                    <a:pt x="676646" y="47725"/>
                  </a:lnTo>
                  <a:lnTo>
                    <a:pt x="676646" y="268418"/>
                  </a:lnTo>
                  <a:lnTo>
                    <a:pt x="0" y="268418"/>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39" name="Freeform: Shape 38">
              <a:extLst>
                <a:ext uri="{FF2B5EF4-FFF2-40B4-BE49-F238E27FC236}">
                  <a16:creationId xmlns:a16="http://schemas.microsoft.com/office/drawing/2014/main" id="{C7DA3B30-7A1C-4B62-B62E-F1F6CAD78B0D}"/>
                </a:ext>
              </a:extLst>
            </p:cNvPr>
            <p:cNvSpPr/>
            <p:nvPr/>
          </p:nvSpPr>
          <p:spPr>
            <a:xfrm>
              <a:off x="11423369" y="4828157"/>
              <a:ext cx="693662" cy="723821"/>
            </a:xfrm>
            <a:custGeom>
              <a:avLst/>
              <a:gdLst>
                <a:gd name="connsiteX0" fmla="*/ 91986 w 693662"/>
                <a:gd name="connsiteY0" fmla="*/ 701202 h 723821"/>
                <a:gd name="connsiteX1" fmla="*/ 22619 w 693662"/>
                <a:gd name="connsiteY1" fmla="*/ 432785 h 723821"/>
                <a:gd name="connsiteX2" fmla="*/ 405642 w 693662"/>
                <a:gd name="connsiteY2" fmla="*/ 22619 h 723821"/>
                <a:gd name="connsiteX3" fmla="*/ 674059 w 693662"/>
                <a:gd name="connsiteY3" fmla="*/ 22619 h 723821"/>
              </a:gdLst>
              <a:ahLst/>
              <a:cxnLst>
                <a:cxn ang="0">
                  <a:pos x="connsiteX0" y="connsiteY0"/>
                </a:cxn>
                <a:cxn ang="0">
                  <a:pos x="connsiteX1" y="connsiteY1"/>
                </a:cxn>
                <a:cxn ang="0">
                  <a:pos x="connsiteX2" y="connsiteY2"/>
                </a:cxn>
                <a:cxn ang="0">
                  <a:pos x="connsiteX3" y="connsiteY3"/>
                </a:cxn>
              </a:cxnLst>
              <a:rect l="l" t="t" r="r" b="b"/>
              <a:pathLst>
                <a:path w="693662" h="723821">
                  <a:moveTo>
                    <a:pt x="91986" y="701202"/>
                  </a:moveTo>
                  <a:lnTo>
                    <a:pt x="22619" y="432785"/>
                  </a:lnTo>
                  <a:lnTo>
                    <a:pt x="405642" y="22619"/>
                  </a:lnTo>
                  <a:lnTo>
                    <a:pt x="674059" y="22619"/>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40" name="Freeform: Shape 39">
              <a:extLst>
                <a:ext uri="{FF2B5EF4-FFF2-40B4-BE49-F238E27FC236}">
                  <a16:creationId xmlns:a16="http://schemas.microsoft.com/office/drawing/2014/main" id="{DFDD76FB-91E8-4A6E-9561-9D669C127E23}"/>
                </a:ext>
              </a:extLst>
            </p:cNvPr>
            <p:cNvSpPr/>
            <p:nvPr/>
          </p:nvSpPr>
          <p:spPr>
            <a:xfrm>
              <a:off x="11803375" y="4408944"/>
              <a:ext cx="301592" cy="452388"/>
            </a:xfrm>
            <a:custGeom>
              <a:avLst/>
              <a:gdLst>
                <a:gd name="connsiteX0" fmla="*/ 22619 w 301592"/>
                <a:gd name="connsiteY0" fmla="*/ 22619 h 452388"/>
                <a:gd name="connsiteX1" fmla="*/ 294053 w 301592"/>
                <a:gd name="connsiteY1" fmla="*/ 22619 h 452388"/>
                <a:gd name="connsiteX2" fmla="*/ 294053 w 301592"/>
                <a:gd name="connsiteY2" fmla="*/ 441833 h 452388"/>
                <a:gd name="connsiteX3" fmla="*/ 25635 w 301592"/>
                <a:gd name="connsiteY3" fmla="*/ 441833 h 452388"/>
              </a:gdLst>
              <a:ahLst/>
              <a:cxnLst>
                <a:cxn ang="0">
                  <a:pos x="connsiteX0" y="connsiteY0"/>
                </a:cxn>
                <a:cxn ang="0">
                  <a:pos x="connsiteX1" y="connsiteY1"/>
                </a:cxn>
                <a:cxn ang="0">
                  <a:pos x="connsiteX2" y="connsiteY2"/>
                </a:cxn>
                <a:cxn ang="0">
                  <a:pos x="connsiteX3" y="connsiteY3"/>
                </a:cxn>
              </a:cxnLst>
              <a:rect l="l" t="t" r="r" b="b"/>
              <a:pathLst>
                <a:path w="301592" h="452388">
                  <a:moveTo>
                    <a:pt x="22619" y="22619"/>
                  </a:moveTo>
                  <a:lnTo>
                    <a:pt x="294053" y="22619"/>
                  </a:lnTo>
                  <a:lnTo>
                    <a:pt x="294053" y="441833"/>
                  </a:lnTo>
                  <a:lnTo>
                    <a:pt x="25635" y="441833"/>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3" name="Freeform: Shape 202">
              <a:extLst>
                <a:ext uri="{FF2B5EF4-FFF2-40B4-BE49-F238E27FC236}">
                  <a16:creationId xmlns:a16="http://schemas.microsoft.com/office/drawing/2014/main" id="{C5A55F67-B0BB-4DF9-A636-96EF9F266F62}"/>
                </a:ext>
              </a:extLst>
            </p:cNvPr>
            <p:cNvSpPr/>
            <p:nvPr/>
          </p:nvSpPr>
          <p:spPr>
            <a:xfrm>
              <a:off x="11997902" y="4920143"/>
              <a:ext cx="187704" cy="381393"/>
            </a:xfrm>
            <a:custGeom>
              <a:avLst/>
              <a:gdLst>
                <a:gd name="connsiteX0" fmla="*/ 171908 w 187704"/>
                <a:gd name="connsiteY0" fmla="*/ 0 h 381393"/>
                <a:gd name="connsiteX1" fmla="*/ 187704 w 187704"/>
                <a:gd name="connsiteY1" fmla="*/ 17637 h 381393"/>
                <a:gd name="connsiteX2" fmla="*/ 187704 w 187704"/>
                <a:gd name="connsiteY2" fmla="*/ 381393 h 381393"/>
                <a:gd name="connsiteX3" fmla="*/ 0 w 187704"/>
                <a:gd name="connsiteY3" fmla="*/ 199052 h 381393"/>
              </a:gdLst>
              <a:ahLst/>
              <a:cxnLst>
                <a:cxn ang="0">
                  <a:pos x="connsiteX0" y="connsiteY0"/>
                </a:cxn>
                <a:cxn ang="0">
                  <a:pos x="connsiteX1" y="connsiteY1"/>
                </a:cxn>
                <a:cxn ang="0">
                  <a:pos x="connsiteX2" y="connsiteY2"/>
                </a:cxn>
                <a:cxn ang="0">
                  <a:pos x="connsiteX3" y="connsiteY3"/>
                </a:cxn>
              </a:cxnLst>
              <a:rect l="l" t="t" r="r" b="b"/>
              <a:pathLst>
                <a:path w="187704" h="381393">
                  <a:moveTo>
                    <a:pt x="171908" y="0"/>
                  </a:moveTo>
                  <a:lnTo>
                    <a:pt x="187704" y="17637"/>
                  </a:lnTo>
                  <a:lnTo>
                    <a:pt x="187704" y="381393"/>
                  </a:lnTo>
                  <a:lnTo>
                    <a:pt x="0" y="199052"/>
                  </a:lnTo>
                  <a:close/>
                </a:path>
              </a:pathLst>
            </a:custGeom>
            <a:solidFill>
              <a:schemeClr val="bg1">
                <a:lumMod val="85000"/>
                <a:alpha val="1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2" name="Freeform: Shape 211">
              <a:extLst>
                <a:ext uri="{FF2B5EF4-FFF2-40B4-BE49-F238E27FC236}">
                  <a16:creationId xmlns:a16="http://schemas.microsoft.com/office/drawing/2014/main" id="{34162349-E3B4-4E5D-BE6D-6BCEDF2FB031}"/>
                </a:ext>
              </a:extLst>
            </p:cNvPr>
            <p:cNvSpPr/>
            <p:nvPr/>
          </p:nvSpPr>
          <p:spPr>
            <a:xfrm>
              <a:off x="11808642" y="2971190"/>
              <a:ext cx="386401" cy="246311"/>
            </a:xfrm>
            <a:custGeom>
              <a:avLst/>
              <a:gdLst>
                <a:gd name="connsiteX0" fmla="*/ 213100 w 386401"/>
                <a:gd name="connsiteY0" fmla="*/ 0 h 246311"/>
                <a:gd name="connsiteX1" fmla="*/ 386401 w 386401"/>
                <a:gd name="connsiteY1" fmla="*/ 0 h 246311"/>
                <a:gd name="connsiteX2" fmla="*/ 386401 w 386401"/>
                <a:gd name="connsiteY2" fmla="*/ 246311 h 246311"/>
                <a:gd name="connsiteX3" fmla="*/ 0 w 386401"/>
                <a:gd name="connsiteY3" fmla="*/ 246311 h 246311"/>
              </a:gdLst>
              <a:ahLst/>
              <a:cxnLst>
                <a:cxn ang="0">
                  <a:pos x="connsiteX0" y="connsiteY0"/>
                </a:cxn>
                <a:cxn ang="0">
                  <a:pos x="connsiteX1" y="connsiteY1"/>
                </a:cxn>
                <a:cxn ang="0">
                  <a:pos x="connsiteX2" y="connsiteY2"/>
                </a:cxn>
                <a:cxn ang="0">
                  <a:pos x="connsiteX3" y="connsiteY3"/>
                </a:cxn>
              </a:cxnLst>
              <a:rect l="l" t="t" r="r" b="b"/>
              <a:pathLst>
                <a:path w="386401" h="246311">
                  <a:moveTo>
                    <a:pt x="213100" y="0"/>
                  </a:moveTo>
                  <a:lnTo>
                    <a:pt x="386401" y="0"/>
                  </a:lnTo>
                  <a:lnTo>
                    <a:pt x="386401" y="246311"/>
                  </a:lnTo>
                  <a:lnTo>
                    <a:pt x="0" y="246311"/>
                  </a:lnTo>
                  <a:close/>
                </a:path>
              </a:pathLst>
            </a:custGeom>
            <a:solidFill>
              <a:schemeClr val="bg1">
                <a:lumMod val="75000"/>
                <a:alpha val="28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6" name="Freeform: Shape 215">
              <a:extLst>
                <a:ext uri="{FF2B5EF4-FFF2-40B4-BE49-F238E27FC236}">
                  <a16:creationId xmlns:a16="http://schemas.microsoft.com/office/drawing/2014/main" id="{F08DA448-F2F9-47E6-8182-BE259B6E7736}"/>
                </a:ext>
              </a:extLst>
            </p:cNvPr>
            <p:cNvSpPr/>
            <p:nvPr/>
          </p:nvSpPr>
          <p:spPr>
            <a:xfrm>
              <a:off x="11744989" y="2594807"/>
              <a:ext cx="450054" cy="622694"/>
            </a:xfrm>
            <a:custGeom>
              <a:avLst/>
              <a:gdLst>
                <a:gd name="connsiteX0" fmla="*/ 351476 w 450054"/>
                <a:gd name="connsiteY0" fmla="*/ 0 h 622694"/>
                <a:gd name="connsiteX1" fmla="*/ 450054 w 450054"/>
                <a:gd name="connsiteY1" fmla="*/ 0 h 622694"/>
                <a:gd name="connsiteX2" fmla="*/ 450054 w 450054"/>
                <a:gd name="connsiteY2" fmla="*/ 172227 h 622694"/>
                <a:gd name="connsiteX3" fmla="*/ 63654 w 450054"/>
                <a:gd name="connsiteY3" fmla="*/ 622694 h 622694"/>
                <a:gd name="connsiteX4" fmla="*/ 0 w 450054"/>
                <a:gd name="connsiteY4" fmla="*/ 376384 h 6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054" h="622694">
                  <a:moveTo>
                    <a:pt x="351476" y="0"/>
                  </a:moveTo>
                  <a:lnTo>
                    <a:pt x="450054" y="0"/>
                  </a:lnTo>
                  <a:lnTo>
                    <a:pt x="450054" y="172227"/>
                  </a:lnTo>
                  <a:lnTo>
                    <a:pt x="63654" y="622694"/>
                  </a:lnTo>
                  <a:lnTo>
                    <a:pt x="0" y="376384"/>
                  </a:lnTo>
                  <a:close/>
                </a:path>
              </a:pathLst>
            </a:custGeom>
            <a:solidFill>
              <a:schemeClr val="bg1">
                <a:lumMod val="85000"/>
                <a:alpha val="21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4" name="Freeform: Shape 213">
              <a:extLst>
                <a:ext uri="{FF2B5EF4-FFF2-40B4-BE49-F238E27FC236}">
                  <a16:creationId xmlns:a16="http://schemas.microsoft.com/office/drawing/2014/main" id="{8C3C8EB4-D84A-4117-862A-A212216D5EFC}"/>
                </a:ext>
              </a:extLst>
            </p:cNvPr>
            <p:cNvSpPr/>
            <p:nvPr/>
          </p:nvSpPr>
          <p:spPr>
            <a:xfrm>
              <a:off x="12093697" y="2210121"/>
              <a:ext cx="101346" cy="384687"/>
            </a:xfrm>
            <a:custGeom>
              <a:avLst/>
              <a:gdLst>
                <a:gd name="connsiteX0" fmla="*/ 0 w 101346"/>
                <a:gd name="connsiteY0" fmla="*/ 0 h 384687"/>
                <a:gd name="connsiteX1" fmla="*/ 101346 w 101346"/>
                <a:gd name="connsiteY1" fmla="*/ 0 h 384687"/>
                <a:gd name="connsiteX2" fmla="*/ 101346 w 101346"/>
                <a:gd name="connsiteY2" fmla="*/ 384687 h 384687"/>
                <a:gd name="connsiteX3" fmla="*/ 2768 w 101346"/>
                <a:gd name="connsiteY3" fmla="*/ 384687 h 384687"/>
              </a:gdLst>
              <a:ahLst/>
              <a:cxnLst>
                <a:cxn ang="0">
                  <a:pos x="connsiteX0" y="connsiteY0"/>
                </a:cxn>
                <a:cxn ang="0">
                  <a:pos x="connsiteX1" y="connsiteY1"/>
                </a:cxn>
                <a:cxn ang="0">
                  <a:pos x="connsiteX2" y="connsiteY2"/>
                </a:cxn>
                <a:cxn ang="0">
                  <a:pos x="connsiteX3" y="connsiteY3"/>
                </a:cxn>
              </a:cxnLst>
              <a:rect l="l" t="t" r="r" b="b"/>
              <a:pathLst>
                <a:path w="101346" h="384687">
                  <a:moveTo>
                    <a:pt x="0" y="0"/>
                  </a:moveTo>
                  <a:lnTo>
                    <a:pt x="101346" y="0"/>
                  </a:lnTo>
                  <a:lnTo>
                    <a:pt x="101346" y="384687"/>
                  </a:lnTo>
                  <a:lnTo>
                    <a:pt x="2768" y="384687"/>
                  </a:lnTo>
                  <a:close/>
                </a:path>
              </a:pathLst>
            </a:custGeom>
            <a:solidFill>
              <a:schemeClr val="bg1">
                <a:lumMod val="95000"/>
                <a:alpha val="74000"/>
              </a:scheme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nvGrpSpPr>
          <p:cNvPr id="32" name="Group 31">
            <a:extLst>
              <a:ext uri="{FF2B5EF4-FFF2-40B4-BE49-F238E27FC236}">
                <a16:creationId xmlns:a16="http://schemas.microsoft.com/office/drawing/2014/main" id="{54BC9290-B149-4DAA-BF8A-A0445641BEFA}"/>
              </a:ext>
            </a:extLst>
          </p:cNvPr>
          <p:cNvGrpSpPr/>
          <p:nvPr/>
        </p:nvGrpSpPr>
        <p:grpSpPr>
          <a:xfrm>
            <a:off x="1369132" y="5083002"/>
            <a:ext cx="5585819" cy="635284"/>
            <a:chOff x="1368462" y="5083237"/>
            <a:chExt cx="5586611" cy="635374"/>
          </a:xfrm>
        </p:grpSpPr>
        <p:sp>
          <p:nvSpPr>
            <p:cNvPr id="13" name="Rectangle 12">
              <a:extLst>
                <a:ext uri="{FF2B5EF4-FFF2-40B4-BE49-F238E27FC236}">
                  <a16:creationId xmlns:a16="http://schemas.microsoft.com/office/drawing/2014/main" id="{98D83CD9-B7FC-4CE5-9248-FD1F384CF6E8}"/>
                </a:ext>
              </a:extLst>
            </p:cNvPr>
            <p:cNvSpPr/>
            <p:nvPr/>
          </p:nvSpPr>
          <p:spPr>
            <a:xfrm>
              <a:off x="3124234" y="5276129"/>
              <a:ext cx="3830839" cy="215475"/>
            </a:xfrm>
            <a:prstGeom prst="rect">
              <a:avLst/>
            </a:prstGeom>
          </p:spPr>
          <p:txBody>
            <a:bodyPr wrap="square" lIns="0" tIns="0" rIns="0" bIns="0">
              <a:spAutoFit/>
            </a:bodyPr>
            <a:lstStyle/>
            <a:p>
              <a:pPr defTabSz="913874">
                <a:spcAft>
                  <a:spcPts val="2400"/>
                </a:spcAft>
                <a:defRPr/>
              </a:pPr>
              <a:r>
                <a:rPr lang="en-US" sz="1400" b="1" kern="0">
                  <a:solidFill>
                    <a:srgbClr val="0078D7"/>
                  </a:solidFill>
                  <a:latin typeface="Segoe UI Semibold" charset="0"/>
                  <a:cs typeface="Segoe UI Semibold" charset="0"/>
                </a:rPr>
                <a:t>Deploy and manage your models everywhere</a:t>
              </a:r>
            </a:p>
          </p:txBody>
        </p:sp>
        <p:cxnSp>
          <p:nvCxnSpPr>
            <p:cNvPr id="139" name="Straight Connector 138">
              <a:extLst>
                <a:ext uri="{FF2B5EF4-FFF2-40B4-BE49-F238E27FC236}">
                  <a16:creationId xmlns:a16="http://schemas.microsoft.com/office/drawing/2014/main" id="{C8DEAE4F-9D4B-4EEE-8144-4C026D9BF91C}"/>
                </a:ext>
              </a:extLst>
            </p:cNvPr>
            <p:cNvCxnSpPr/>
            <p:nvPr/>
          </p:nvCxnSpPr>
          <p:spPr>
            <a:xfrm>
              <a:off x="2844745" y="5115588"/>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872BC4A0-8319-401E-984B-0A99AFA22F02}"/>
                </a:ext>
              </a:extLst>
            </p:cNvPr>
            <p:cNvGrpSpPr/>
            <p:nvPr/>
          </p:nvGrpSpPr>
          <p:grpSpPr>
            <a:xfrm>
              <a:off x="1368462" y="5083237"/>
              <a:ext cx="1279589" cy="549204"/>
              <a:chOff x="1349791" y="3168457"/>
              <a:chExt cx="5679659" cy="2437728"/>
            </a:xfrm>
          </p:grpSpPr>
          <p:sp>
            <p:nvSpPr>
              <p:cNvPr id="205" name="Freeform: Shape 204">
                <a:extLst>
                  <a:ext uri="{FF2B5EF4-FFF2-40B4-BE49-F238E27FC236}">
                    <a16:creationId xmlns:a16="http://schemas.microsoft.com/office/drawing/2014/main" id="{384AE23C-D2BA-475C-8743-9A1558EF4334}"/>
                  </a:ext>
                </a:extLst>
              </p:cNvPr>
              <p:cNvSpPr/>
              <p:nvPr/>
            </p:nvSpPr>
            <p:spPr>
              <a:xfrm>
                <a:off x="4411612" y="4538106"/>
                <a:ext cx="2617838" cy="1068079"/>
              </a:xfrm>
              <a:custGeom>
                <a:avLst/>
                <a:gdLst>
                  <a:gd name="connsiteX0" fmla="*/ 1108234 w 1190625"/>
                  <a:gd name="connsiteY0" fmla="*/ 325991 h 485775"/>
                  <a:gd name="connsiteX1" fmla="*/ 1105376 w 1190625"/>
                  <a:gd name="connsiteY1" fmla="*/ 325991 h 485775"/>
                  <a:gd name="connsiteX2" fmla="*/ 992981 w 1190625"/>
                  <a:gd name="connsiteY2" fmla="*/ 126918 h 485775"/>
                  <a:gd name="connsiteX3" fmla="*/ 839629 w 1190625"/>
                  <a:gd name="connsiteY3" fmla="*/ 164066 h 485775"/>
                  <a:gd name="connsiteX4" fmla="*/ 578644 w 1190625"/>
                  <a:gd name="connsiteY4" fmla="*/ 14523 h 485775"/>
                  <a:gd name="connsiteX5" fmla="*/ 422434 w 1190625"/>
                  <a:gd name="connsiteY5" fmla="*/ 200261 h 485775"/>
                  <a:gd name="connsiteX6" fmla="*/ 416719 w 1190625"/>
                  <a:gd name="connsiteY6" fmla="*/ 199308 h 485775"/>
                  <a:gd name="connsiteX7" fmla="*/ 188119 w 1190625"/>
                  <a:gd name="connsiteY7" fmla="*/ 207881 h 485775"/>
                  <a:gd name="connsiteX8" fmla="*/ 153829 w 1190625"/>
                  <a:gd name="connsiteY8" fmla="*/ 265983 h 485775"/>
                  <a:gd name="connsiteX9" fmla="*/ 117634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8234 w 1190625"/>
                  <a:gd name="connsiteY18" fmla="*/ 325991 h 485775"/>
                  <a:gd name="connsiteX19" fmla="*/ 1108234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6" name="Freeform: Shape 205">
                <a:extLst>
                  <a:ext uri="{FF2B5EF4-FFF2-40B4-BE49-F238E27FC236}">
                    <a16:creationId xmlns:a16="http://schemas.microsoft.com/office/drawing/2014/main" id="{AB456F5E-3E0F-4FC7-8C85-61053740555C}"/>
                  </a:ext>
                </a:extLst>
              </p:cNvPr>
              <p:cNvSpPr/>
              <p:nvPr/>
            </p:nvSpPr>
            <p:spPr>
              <a:xfrm>
                <a:off x="2008442" y="3914466"/>
                <a:ext cx="4251364" cy="1256563"/>
              </a:xfrm>
              <a:custGeom>
                <a:avLst/>
                <a:gdLst>
                  <a:gd name="connsiteX0" fmla="*/ 42863 w 1933575"/>
                  <a:gd name="connsiteY0" fmla="*/ 165766 h 571500"/>
                  <a:gd name="connsiteX1" fmla="*/ 1016317 w 1933575"/>
                  <a:gd name="connsiteY1" fmla="*/ 102901 h 571500"/>
                  <a:gd name="connsiteX2" fmla="*/ 1894523 w 1933575"/>
                  <a:gd name="connsiteY2" fmla="*/ 528668 h 571500"/>
                </a:gdLst>
                <a:ahLst/>
                <a:cxnLst>
                  <a:cxn ang="0">
                    <a:pos x="connsiteX0" y="connsiteY0"/>
                  </a:cxn>
                  <a:cxn ang="0">
                    <a:pos x="connsiteX1" y="connsiteY1"/>
                  </a:cxn>
                  <a:cxn ang="0">
                    <a:pos x="connsiteX2" y="connsiteY2"/>
                  </a:cxn>
                </a:cxnLst>
                <a:rect l="l" t="t" r="r" b="b"/>
                <a:pathLst>
                  <a:path w="1933575" h="571500">
                    <a:moveTo>
                      <a:pt x="42863" y="165766"/>
                    </a:moveTo>
                    <a:cubicBezTo>
                      <a:pt x="69532" y="30511"/>
                      <a:pt x="505778" y="2888"/>
                      <a:pt x="1016317" y="102901"/>
                    </a:cubicBezTo>
                    <a:cubicBezTo>
                      <a:pt x="1526858" y="202913"/>
                      <a:pt x="1921192" y="393413"/>
                      <a:pt x="1894523" y="528668"/>
                    </a:cubicBezTo>
                  </a:path>
                </a:pathLst>
              </a:custGeom>
              <a:noFill/>
              <a:ln w="57150" cap="flat">
                <a:solidFill>
                  <a:schemeClr val="accent1"/>
                </a:solidFill>
                <a:prstDash val="solid"/>
                <a:miter/>
              </a:ln>
            </p:spPr>
            <p:txBody>
              <a:bodyPr rtlCol="0" anchor="ctr"/>
              <a:lstStyle/>
              <a:p>
                <a:pPr defTabSz="914225">
                  <a:defRPr/>
                </a:pPr>
                <a:endParaRPr lang="en-IN" sz="1800">
                  <a:solidFill>
                    <a:srgbClr val="505050"/>
                  </a:solidFill>
                  <a:latin typeface="Segoe UI Semilight"/>
                </a:endParaRPr>
              </a:p>
            </p:txBody>
          </p:sp>
          <p:sp>
            <p:nvSpPr>
              <p:cNvPr id="207" name="Freeform: Shape 206">
                <a:extLst>
                  <a:ext uri="{FF2B5EF4-FFF2-40B4-BE49-F238E27FC236}">
                    <a16:creationId xmlns:a16="http://schemas.microsoft.com/office/drawing/2014/main" id="{17D699B2-40AC-4E64-9681-0954147679B6}"/>
                  </a:ext>
                </a:extLst>
              </p:cNvPr>
              <p:cNvSpPr/>
              <p:nvPr/>
            </p:nvSpPr>
            <p:spPr>
              <a:xfrm>
                <a:off x="1349791" y="3168457"/>
                <a:ext cx="2617838" cy="1068079"/>
              </a:xfrm>
              <a:custGeom>
                <a:avLst/>
                <a:gdLst>
                  <a:gd name="connsiteX0" fmla="*/ 1106329 w 1190625"/>
                  <a:gd name="connsiteY0" fmla="*/ 325991 h 485775"/>
                  <a:gd name="connsiteX1" fmla="*/ 1103471 w 1190625"/>
                  <a:gd name="connsiteY1" fmla="*/ 325991 h 485775"/>
                  <a:gd name="connsiteX2" fmla="*/ 991076 w 1190625"/>
                  <a:gd name="connsiteY2" fmla="*/ 126918 h 485775"/>
                  <a:gd name="connsiteX3" fmla="*/ 837724 w 1190625"/>
                  <a:gd name="connsiteY3" fmla="*/ 164066 h 485775"/>
                  <a:gd name="connsiteX4" fmla="*/ 577691 w 1190625"/>
                  <a:gd name="connsiteY4" fmla="*/ 14523 h 485775"/>
                  <a:gd name="connsiteX5" fmla="*/ 421481 w 1190625"/>
                  <a:gd name="connsiteY5" fmla="*/ 200261 h 485775"/>
                  <a:gd name="connsiteX6" fmla="*/ 415766 w 1190625"/>
                  <a:gd name="connsiteY6" fmla="*/ 199308 h 485775"/>
                  <a:gd name="connsiteX7" fmla="*/ 187166 w 1190625"/>
                  <a:gd name="connsiteY7" fmla="*/ 207881 h 485775"/>
                  <a:gd name="connsiteX8" fmla="*/ 152876 w 1190625"/>
                  <a:gd name="connsiteY8" fmla="*/ 265983 h 485775"/>
                  <a:gd name="connsiteX9" fmla="*/ 116681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6329 w 1190625"/>
                  <a:gd name="connsiteY18" fmla="*/ 325991 h 485775"/>
                  <a:gd name="connsiteX19" fmla="*/ 1106329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8" name="Freeform: Shape 207">
                <a:extLst>
                  <a:ext uri="{FF2B5EF4-FFF2-40B4-BE49-F238E27FC236}">
                    <a16:creationId xmlns:a16="http://schemas.microsoft.com/office/drawing/2014/main" id="{142059EC-5DB9-4607-AADF-DCB6BCDC15F0}"/>
                  </a:ext>
                </a:extLst>
              </p:cNvPr>
              <p:cNvSpPr/>
              <p:nvPr/>
            </p:nvSpPr>
            <p:spPr>
              <a:xfrm>
                <a:off x="3697468"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09" name="Freeform: Shape 208">
                <a:extLst>
                  <a:ext uri="{FF2B5EF4-FFF2-40B4-BE49-F238E27FC236}">
                    <a16:creationId xmlns:a16="http://schemas.microsoft.com/office/drawing/2014/main" id="{3144498B-C6D2-4608-8D18-379319CF5E30}"/>
                  </a:ext>
                </a:extLst>
              </p:cNvPr>
              <p:cNvSpPr/>
              <p:nvPr/>
            </p:nvSpPr>
            <p:spPr>
              <a:xfrm>
                <a:off x="3356099"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1" name="Freeform: Shape 210">
                <a:extLst>
                  <a:ext uri="{FF2B5EF4-FFF2-40B4-BE49-F238E27FC236}">
                    <a16:creationId xmlns:a16="http://schemas.microsoft.com/office/drawing/2014/main" id="{B3A984C1-F389-484D-8C0B-A4D40C8F69B6}"/>
                  </a:ext>
                </a:extLst>
              </p:cNvPr>
              <p:cNvSpPr/>
              <p:nvPr/>
            </p:nvSpPr>
            <p:spPr>
              <a:xfrm>
                <a:off x="4579152"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3" name="Freeform: Shape 212">
                <a:extLst>
                  <a:ext uri="{FF2B5EF4-FFF2-40B4-BE49-F238E27FC236}">
                    <a16:creationId xmlns:a16="http://schemas.microsoft.com/office/drawing/2014/main" id="{659302B0-FEA8-4A20-83A5-35EF316E03C8}"/>
                  </a:ext>
                </a:extLst>
              </p:cNvPr>
              <p:cNvSpPr/>
              <p:nvPr/>
            </p:nvSpPr>
            <p:spPr>
              <a:xfrm>
                <a:off x="4239880"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5" name="Freeform: Shape 214">
                <a:extLst>
                  <a:ext uri="{FF2B5EF4-FFF2-40B4-BE49-F238E27FC236}">
                    <a16:creationId xmlns:a16="http://schemas.microsoft.com/office/drawing/2014/main" id="{60DD0ED7-48EE-44C8-90DD-946937BBEF17}"/>
                  </a:ext>
                </a:extLst>
              </p:cNvPr>
              <p:cNvSpPr/>
              <p:nvPr/>
            </p:nvSpPr>
            <p:spPr>
              <a:xfrm>
                <a:off x="3697468"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8" name="Freeform: Shape 217">
                <a:extLst>
                  <a:ext uri="{FF2B5EF4-FFF2-40B4-BE49-F238E27FC236}">
                    <a16:creationId xmlns:a16="http://schemas.microsoft.com/office/drawing/2014/main" id="{807B34CE-391D-4CCB-BFE4-71CC54E5E20D}"/>
                  </a:ext>
                </a:extLst>
              </p:cNvPr>
              <p:cNvSpPr/>
              <p:nvPr/>
            </p:nvSpPr>
            <p:spPr>
              <a:xfrm>
                <a:off x="3356099" y="4964810"/>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19" name="Freeform: Shape 218">
                <a:extLst>
                  <a:ext uri="{FF2B5EF4-FFF2-40B4-BE49-F238E27FC236}">
                    <a16:creationId xmlns:a16="http://schemas.microsoft.com/office/drawing/2014/main" id="{136BB401-F1D0-4873-8C08-B8DA672ABDEE}"/>
                  </a:ext>
                </a:extLst>
              </p:cNvPr>
              <p:cNvSpPr/>
              <p:nvPr/>
            </p:nvSpPr>
            <p:spPr>
              <a:xfrm>
                <a:off x="4579152"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0" name="Freeform: Shape 219">
                <a:extLst>
                  <a:ext uri="{FF2B5EF4-FFF2-40B4-BE49-F238E27FC236}">
                    <a16:creationId xmlns:a16="http://schemas.microsoft.com/office/drawing/2014/main" id="{79EB0524-2660-4408-8E15-AF28D594AB0F}"/>
                  </a:ext>
                </a:extLst>
              </p:cNvPr>
              <p:cNvSpPr/>
              <p:nvPr/>
            </p:nvSpPr>
            <p:spPr>
              <a:xfrm>
                <a:off x="4239880" y="4964801"/>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1" name="Freeform: Shape 220">
                <a:extLst>
                  <a:ext uri="{FF2B5EF4-FFF2-40B4-BE49-F238E27FC236}">
                    <a16:creationId xmlns:a16="http://schemas.microsoft.com/office/drawing/2014/main" id="{1B1770C7-52AC-45D8-B19D-E876ED22BEF1}"/>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2" name="Freeform: Shape 221">
                <a:extLst>
                  <a:ext uri="{FF2B5EF4-FFF2-40B4-BE49-F238E27FC236}">
                    <a16:creationId xmlns:a16="http://schemas.microsoft.com/office/drawing/2014/main" id="{E7073A9C-8FC9-4582-8054-C2D66C4DBE60}"/>
                  </a:ext>
                </a:extLst>
              </p:cNvPr>
              <p:cNvSpPr/>
              <p:nvPr/>
            </p:nvSpPr>
            <p:spPr>
              <a:xfrm>
                <a:off x="3825216"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3" name="Freeform: Shape 222">
                <a:extLst>
                  <a:ext uri="{FF2B5EF4-FFF2-40B4-BE49-F238E27FC236}">
                    <a16:creationId xmlns:a16="http://schemas.microsoft.com/office/drawing/2014/main" id="{473A8346-4ED0-4F7D-A8DF-7751A200147C}"/>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4" name="Freeform: Shape 223">
                <a:extLst>
                  <a:ext uri="{FF2B5EF4-FFF2-40B4-BE49-F238E27FC236}">
                    <a16:creationId xmlns:a16="http://schemas.microsoft.com/office/drawing/2014/main" id="{9EA22E87-5B72-4177-AF75-2ECF7F224B4A}"/>
                  </a:ext>
                </a:extLst>
              </p:cNvPr>
              <p:cNvSpPr/>
              <p:nvPr/>
            </p:nvSpPr>
            <p:spPr>
              <a:xfrm>
                <a:off x="2947718"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5" name="Freeform: Shape 224">
                <a:extLst>
                  <a:ext uri="{FF2B5EF4-FFF2-40B4-BE49-F238E27FC236}">
                    <a16:creationId xmlns:a16="http://schemas.microsoft.com/office/drawing/2014/main" id="{B899B82C-A8EE-4A4F-809A-4A1A50FFA3F3}"/>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rgbClr val="804998"/>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6" name="Freeform: Shape 225">
                <a:extLst>
                  <a:ext uri="{FF2B5EF4-FFF2-40B4-BE49-F238E27FC236}">
                    <a16:creationId xmlns:a16="http://schemas.microsoft.com/office/drawing/2014/main" id="{A2C4EA52-940E-47B8-AA46-793428A4ED7D}"/>
                  </a:ext>
                </a:extLst>
              </p:cNvPr>
              <p:cNvSpPr/>
              <p:nvPr/>
            </p:nvSpPr>
            <p:spPr>
              <a:xfrm>
                <a:off x="3697468"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7" name="Freeform: Shape 226">
                <a:extLst>
                  <a:ext uri="{FF2B5EF4-FFF2-40B4-BE49-F238E27FC236}">
                    <a16:creationId xmlns:a16="http://schemas.microsoft.com/office/drawing/2014/main" id="{7345A46C-F582-478E-A240-3160F224782C}"/>
                  </a:ext>
                </a:extLst>
              </p:cNvPr>
              <p:cNvSpPr/>
              <p:nvPr/>
            </p:nvSpPr>
            <p:spPr>
              <a:xfrm>
                <a:off x="4579152"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8" name="Freeform: Shape 227">
                <a:extLst>
                  <a:ext uri="{FF2B5EF4-FFF2-40B4-BE49-F238E27FC236}">
                    <a16:creationId xmlns:a16="http://schemas.microsoft.com/office/drawing/2014/main" id="{FF986498-5289-4CD5-96E7-24F6D6B719F6}"/>
                  </a:ext>
                </a:extLst>
              </p:cNvPr>
              <p:cNvSpPr/>
              <p:nvPr/>
            </p:nvSpPr>
            <p:spPr>
              <a:xfrm>
                <a:off x="3697468"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29" name="Freeform: Shape 228">
                <a:extLst>
                  <a:ext uri="{FF2B5EF4-FFF2-40B4-BE49-F238E27FC236}">
                    <a16:creationId xmlns:a16="http://schemas.microsoft.com/office/drawing/2014/main" id="{9A69DB00-7581-4554-A921-712D36201867}"/>
                  </a:ext>
                </a:extLst>
              </p:cNvPr>
              <p:cNvSpPr/>
              <p:nvPr/>
            </p:nvSpPr>
            <p:spPr>
              <a:xfrm>
                <a:off x="4579152"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0" name="Freeform: Shape 229">
                <a:extLst>
                  <a:ext uri="{FF2B5EF4-FFF2-40B4-BE49-F238E27FC236}">
                    <a16:creationId xmlns:a16="http://schemas.microsoft.com/office/drawing/2014/main" id="{06E10264-B24B-4809-B5F1-53421A11968F}"/>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1" name="Freeform: Shape 230">
                <a:extLst>
                  <a:ext uri="{FF2B5EF4-FFF2-40B4-BE49-F238E27FC236}">
                    <a16:creationId xmlns:a16="http://schemas.microsoft.com/office/drawing/2014/main" id="{16659F10-7564-4B29-8BAE-B19C1511FECD}"/>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2" name="Freeform: Shape 231">
                <a:extLst>
                  <a:ext uri="{FF2B5EF4-FFF2-40B4-BE49-F238E27FC236}">
                    <a16:creationId xmlns:a16="http://schemas.microsoft.com/office/drawing/2014/main" id="{178C601C-0F55-4ED1-9474-82BD1364B740}"/>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3" name="Freeform: Shape 232">
                <a:extLst>
                  <a:ext uri="{FF2B5EF4-FFF2-40B4-BE49-F238E27FC236}">
                    <a16:creationId xmlns:a16="http://schemas.microsoft.com/office/drawing/2014/main" id="{BB7F4CF2-2037-4C5F-8B68-499CE10687A1}"/>
                  </a:ext>
                </a:extLst>
              </p:cNvPr>
              <p:cNvSpPr/>
              <p:nvPr/>
            </p:nvSpPr>
            <p:spPr>
              <a:xfrm>
                <a:off x="4692243"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4" name="Freeform: Shape 233">
                <a:extLst>
                  <a:ext uri="{FF2B5EF4-FFF2-40B4-BE49-F238E27FC236}">
                    <a16:creationId xmlns:a16="http://schemas.microsoft.com/office/drawing/2014/main" id="{EF3E1B17-4732-47E9-AB38-0288DE5A965F}"/>
                  </a:ext>
                </a:extLst>
              </p:cNvPr>
              <p:cNvSpPr/>
              <p:nvPr/>
            </p:nvSpPr>
            <p:spPr>
              <a:xfrm>
                <a:off x="2005632" y="4184679"/>
                <a:ext cx="4251364" cy="1256561"/>
              </a:xfrm>
              <a:custGeom>
                <a:avLst/>
                <a:gdLst>
                  <a:gd name="connsiteX0" fmla="*/ 1895800 w 1933575"/>
                  <a:gd name="connsiteY0" fmla="*/ 405765 h 571500"/>
                  <a:gd name="connsiteX1" fmla="*/ 922345 w 1933575"/>
                  <a:gd name="connsiteY1" fmla="*/ 468630 h 571500"/>
                  <a:gd name="connsiteX2" fmla="*/ 44139 w 1933575"/>
                  <a:gd name="connsiteY2" fmla="*/ 42863 h 571500"/>
                </a:gdLst>
                <a:ahLst/>
                <a:cxnLst>
                  <a:cxn ang="0">
                    <a:pos x="connsiteX0" y="connsiteY0"/>
                  </a:cxn>
                  <a:cxn ang="0">
                    <a:pos x="connsiteX1" y="connsiteY1"/>
                  </a:cxn>
                  <a:cxn ang="0">
                    <a:pos x="connsiteX2" y="connsiteY2"/>
                  </a:cxn>
                </a:cxnLst>
                <a:rect l="l" t="t" r="r" b="b"/>
                <a:pathLst>
                  <a:path w="1933575" h="571500">
                    <a:moveTo>
                      <a:pt x="1895800" y="405765"/>
                    </a:moveTo>
                    <a:cubicBezTo>
                      <a:pt x="1869130" y="541020"/>
                      <a:pt x="1432885" y="568643"/>
                      <a:pt x="922345" y="468630"/>
                    </a:cubicBezTo>
                    <a:cubicBezTo>
                      <a:pt x="411805" y="368618"/>
                      <a:pt x="17469" y="178118"/>
                      <a:pt x="44139" y="42863"/>
                    </a:cubicBezTo>
                  </a:path>
                </a:pathLst>
              </a:custGeom>
              <a:noFill/>
              <a:ln w="57150" cap="flat">
                <a:solidFill>
                  <a:schemeClr val="accent1"/>
                </a:solidFill>
                <a:prstDash val="solid"/>
                <a:miter/>
              </a:ln>
            </p:spPr>
            <p:txBody>
              <a:bodyPr rtlCol="0" anchor="ctr"/>
              <a:lstStyle/>
              <a:p>
                <a:pPr defTabSz="914225">
                  <a:defRPr/>
                </a:pPr>
                <a:endParaRPr lang="en-IN" sz="1800">
                  <a:solidFill>
                    <a:srgbClr val="505050"/>
                  </a:solidFill>
                  <a:latin typeface="Segoe UI Semilight"/>
                </a:endParaRPr>
              </a:p>
            </p:txBody>
          </p:sp>
          <p:sp>
            <p:nvSpPr>
              <p:cNvPr id="235" name="Freeform: Shape 234">
                <a:extLst>
                  <a:ext uri="{FF2B5EF4-FFF2-40B4-BE49-F238E27FC236}">
                    <a16:creationId xmlns:a16="http://schemas.microsoft.com/office/drawing/2014/main" id="{7DEB6BE4-0563-481B-8F9E-20B220582801}"/>
                  </a:ext>
                </a:extLst>
              </p:cNvPr>
              <p:cNvSpPr/>
              <p:nvPr/>
            </p:nvSpPr>
            <p:spPr>
              <a:xfrm>
                <a:off x="5092248" y="5176315"/>
                <a:ext cx="523566" cy="272253"/>
              </a:xfrm>
              <a:custGeom>
                <a:avLst/>
                <a:gdLst>
                  <a:gd name="connsiteX0" fmla="*/ 136684 w 238125"/>
                  <a:gd name="connsiteY0" fmla="*/ 122396 h 123825"/>
                  <a:gd name="connsiteX1" fmla="*/ 7144 w 238125"/>
                  <a:gd name="connsiteY1" fmla="*/ 39529 h 123825"/>
                  <a:gd name="connsiteX2" fmla="*/ 123349 w 238125"/>
                  <a:gd name="connsiteY2" fmla="*/ 21431 h 123825"/>
                  <a:gd name="connsiteX3" fmla="*/ 226219 w 238125"/>
                  <a:gd name="connsiteY3" fmla="*/ 7144 h 123825"/>
                  <a:gd name="connsiteX4" fmla="*/ 239554 w 238125"/>
                  <a:gd name="connsiteY4" fmla="*/ 10810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23825">
                    <a:moveTo>
                      <a:pt x="136684" y="122396"/>
                    </a:moveTo>
                    <a:lnTo>
                      <a:pt x="7144" y="39529"/>
                    </a:lnTo>
                    <a:lnTo>
                      <a:pt x="123349" y="21431"/>
                    </a:lnTo>
                    <a:lnTo>
                      <a:pt x="226219" y="7144"/>
                    </a:lnTo>
                    <a:lnTo>
                      <a:pt x="239554" y="108109"/>
                    </a:lnTo>
                    <a:close/>
                  </a:path>
                </a:pathLst>
              </a:custGeom>
              <a:solidFill>
                <a:srgbClr val="D83B01">
                  <a:alpha val="6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6" name="Freeform: Shape 235">
                <a:extLst>
                  <a:ext uri="{FF2B5EF4-FFF2-40B4-BE49-F238E27FC236}">
                    <a16:creationId xmlns:a16="http://schemas.microsoft.com/office/drawing/2014/main" id="{98388732-64AC-4E5B-84F2-0E268E359366}"/>
                  </a:ext>
                </a:extLst>
              </p:cNvPr>
              <p:cNvSpPr/>
              <p:nvPr/>
            </p:nvSpPr>
            <p:spPr>
              <a:xfrm>
                <a:off x="5119472" y="5176315"/>
                <a:ext cx="502626" cy="293198"/>
              </a:xfrm>
              <a:custGeom>
                <a:avLst/>
                <a:gdLst>
                  <a:gd name="connsiteX0" fmla="*/ 79534 w 228600"/>
                  <a:gd name="connsiteY0" fmla="*/ 25241 h 133350"/>
                  <a:gd name="connsiteX1" fmla="*/ 7144 w 228600"/>
                  <a:gd name="connsiteY1" fmla="*/ 134779 h 133350"/>
                  <a:gd name="connsiteX2" fmla="*/ 124301 w 228600"/>
                  <a:gd name="connsiteY2" fmla="*/ 122396 h 133350"/>
                  <a:gd name="connsiteX3" fmla="*/ 227171 w 228600"/>
                  <a:gd name="connsiteY3" fmla="*/ 108109 h 133350"/>
                  <a:gd name="connsiteX4" fmla="*/ 213836 w 228600"/>
                  <a:gd name="connsiteY4" fmla="*/ 714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33350">
                    <a:moveTo>
                      <a:pt x="79534" y="25241"/>
                    </a:moveTo>
                    <a:lnTo>
                      <a:pt x="7144" y="134779"/>
                    </a:lnTo>
                    <a:lnTo>
                      <a:pt x="124301" y="122396"/>
                    </a:lnTo>
                    <a:lnTo>
                      <a:pt x="227171" y="108109"/>
                    </a:lnTo>
                    <a:lnTo>
                      <a:pt x="213836" y="7144"/>
                    </a:lnTo>
                    <a:close/>
                  </a:path>
                </a:pathLst>
              </a:custGeom>
              <a:solidFill>
                <a:srgbClr val="DD5900">
                  <a:alpha val="7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7" name="Freeform: Shape 236">
                <a:extLst>
                  <a:ext uri="{FF2B5EF4-FFF2-40B4-BE49-F238E27FC236}">
                    <a16:creationId xmlns:a16="http://schemas.microsoft.com/office/drawing/2014/main" id="{B04F06CE-52FA-4136-ACC9-AA18135B25BC}"/>
                  </a:ext>
                </a:extLst>
              </p:cNvPr>
              <p:cNvSpPr/>
              <p:nvPr/>
            </p:nvSpPr>
            <p:spPr>
              <a:xfrm>
                <a:off x="5027329" y="5176315"/>
                <a:ext cx="607339" cy="272253"/>
              </a:xfrm>
              <a:custGeom>
                <a:avLst/>
                <a:gdLst>
                  <a:gd name="connsiteX0" fmla="*/ 121444 w 276225"/>
                  <a:gd name="connsiteY0" fmla="*/ 25241 h 123825"/>
                  <a:gd name="connsiteX1" fmla="*/ 7144 w 276225"/>
                  <a:gd name="connsiteY1" fmla="*/ 95726 h 123825"/>
                  <a:gd name="connsiteX2" fmla="*/ 166211 w 276225"/>
                  <a:gd name="connsiteY2" fmla="*/ 122396 h 123825"/>
                  <a:gd name="connsiteX3" fmla="*/ 269081 w 276225"/>
                  <a:gd name="connsiteY3" fmla="*/ 108109 h 123825"/>
                  <a:gd name="connsiteX4" fmla="*/ 255746 w 276225"/>
                  <a:gd name="connsiteY4" fmla="*/ 714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23825">
                    <a:moveTo>
                      <a:pt x="121444" y="25241"/>
                    </a:moveTo>
                    <a:lnTo>
                      <a:pt x="7144" y="95726"/>
                    </a:lnTo>
                    <a:lnTo>
                      <a:pt x="166211" y="122396"/>
                    </a:lnTo>
                    <a:lnTo>
                      <a:pt x="269081" y="108109"/>
                    </a:lnTo>
                    <a:lnTo>
                      <a:pt x="255746" y="7144"/>
                    </a:lnTo>
                    <a:close/>
                  </a:path>
                </a:pathLst>
              </a:custGeom>
              <a:solidFill>
                <a:srgbClr val="EAE42D">
                  <a:alpha val="70000"/>
                </a:srgbClr>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8" name="Freeform: Shape 237">
                <a:extLst>
                  <a:ext uri="{FF2B5EF4-FFF2-40B4-BE49-F238E27FC236}">
                    <a16:creationId xmlns:a16="http://schemas.microsoft.com/office/drawing/2014/main" id="{FA981314-88FA-4760-BDAB-6908508DD63B}"/>
                  </a:ext>
                </a:extLst>
              </p:cNvPr>
              <p:cNvSpPr/>
              <p:nvPr/>
            </p:nvSpPr>
            <p:spPr>
              <a:xfrm>
                <a:off x="5278642" y="5111370"/>
                <a:ext cx="314141" cy="125656"/>
              </a:xfrm>
              <a:custGeom>
                <a:avLst/>
                <a:gdLst>
                  <a:gd name="connsiteX0" fmla="*/ 7144 w 142875"/>
                  <a:gd name="connsiteY0" fmla="*/ 54769 h 57150"/>
                  <a:gd name="connsiteX1" fmla="*/ 21431 w 142875"/>
                  <a:gd name="connsiteY1" fmla="*/ 7144 h 57150"/>
                  <a:gd name="connsiteX2" fmla="*/ 141446 w 142875"/>
                  <a:gd name="connsiteY2" fmla="*/ 36671 h 57150"/>
                </a:gdLst>
                <a:ahLst/>
                <a:cxnLst>
                  <a:cxn ang="0">
                    <a:pos x="connsiteX0" y="connsiteY0"/>
                  </a:cxn>
                  <a:cxn ang="0">
                    <a:pos x="connsiteX1" y="connsiteY1"/>
                  </a:cxn>
                  <a:cxn ang="0">
                    <a:pos x="connsiteX2" y="connsiteY2"/>
                  </a:cxn>
                </a:cxnLst>
                <a:rect l="l" t="t" r="r" b="b"/>
                <a:pathLst>
                  <a:path w="142875" h="57150">
                    <a:moveTo>
                      <a:pt x="7144" y="54769"/>
                    </a:moveTo>
                    <a:lnTo>
                      <a:pt x="21431" y="7144"/>
                    </a:lnTo>
                    <a:lnTo>
                      <a:pt x="141446" y="36671"/>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39" name="Freeform: Shape 238">
                <a:extLst>
                  <a:ext uri="{FF2B5EF4-FFF2-40B4-BE49-F238E27FC236}">
                    <a16:creationId xmlns:a16="http://schemas.microsoft.com/office/drawing/2014/main" id="{46852A02-A5DA-431F-9976-867444E2320C}"/>
                  </a:ext>
                </a:extLst>
              </p:cNvPr>
              <p:cNvSpPr/>
              <p:nvPr/>
            </p:nvSpPr>
            <p:spPr>
              <a:xfrm>
                <a:off x="5307962" y="5398277"/>
                <a:ext cx="314141" cy="146597"/>
              </a:xfrm>
              <a:custGeom>
                <a:avLst/>
                <a:gdLst>
                  <a:gd name="connsiteX0" fmla="*/ 7144 w 142875"/>
                  <a:gd name="connsiteY0" fmla="*/ 25241 h 66675"/>
                  <a:gd name="connsiteX1" fmla="*/ 32861 w 142875"/>
                  <a:gd name="connsiteY1" fmla="*/ 68104 h 66675"/>
                  <a:gd name="connsiteX2" fmla="*/ 141446 w 142875"/>
                  <a:gd name="connsiteY2" fmla="*/ 7144 h 66675"/>
                </a:gdLst>
                <a:ahLst/>
                <a:cxnLst>
                  <a:cxn ang="0">
                    <a:pos x="connsiteX0" y="connsiteY0"/>
                  </a:cxn>
                  <a:cxn ang="0">
                    <a:pos x="connsiteX1" y="connsiteY1"/>
                  </a:cxn>
                  <a:cxn ang="0">
                    <a:pos x="connsiteX2" y="connsiteY2"/>
                  </a:cxn>
                </a:cxnLst>
                <a:rect l="l" t="t" r="r" b="b"/>
                <a:pathLst>
                  <a:path w="142875" h="66675">
                    <a:moveTo>
                      <a:pt x="7144" y="25241"/>
                    </a:moveTo>
                    <a:lnTo>
                      <a:pt x="32861" y="68104"/>
                    </a:lnTo>
                    <a:lnTo>
                      <a:pt x="141446"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0" name="Freeform: Shape 239">
                <a:extLst>
                  <a:ext uri="{FF2B5EF4-FFF2-40B4-BE49-F238E27FC236}">
                    <a16:creationId xmlns:a16="http://schemas.microsoft.com/office/drawing/2014/main" id="{527215B1-C524-47B4-A413-DA4B88F9510E}"/>
                  </a:ext>
                </a:extLst>
              </p:cNvPr>
              <p:cNvSpPr/>
              <p:nvPr/>
            </p:nvSpPr>
            <p:spPr>
              <a:xfrm>
                <a:off x="5343565" y="5153246"/>
                <a:ext cx="502628" cy="188484"/>
              </a:xfrm>
              <a:custGeom>
                <a:avLst/>
                <a:gdLst>
                  <a:gd name="connsiteX0" fmla="*/ 14764 w 228600"/>
                  <a:gd name="connsiteY0" fmla="*/ 80486 h 85725"/>
                  <a:gd name="connsiteX1" fmla="*/ 7144 w 228600"/>
                  <a:gd name="connsiteY1" fmla="*/ 21431 h 85725"/>
                  <a:gd name="connsiteX2" fmla="*/ 215741 w 228600"/>
                  <a:gd name="connsiteY2" fmla="*/ 7144 h 85725"/>
                  <a:gd name="connsiteX3" fmla="*/ 222409 w 228600"/>
                  <a:gd name="connsiteY3" fmla="*/ 53816 h 85725"/>
                </a:gdLst>
                <a:ahLst/>
                <a:cxnLst>
                  <a:cxn ang="0">
                    <a:pos x="connsiteX0" y="connsiteY0"/>
                  </a:cxn>
                  <a:cxn ang="0">
                    <a:pos x="connsiteX1" y="connsiteY1"/>
                  </a:cxn>
                  <a:cxn ang="0">
                    <a:pos x="connsiteX2" y="connsiteY2"/>
                  </a:cxn>
                  <a:cxn ang="0">
                    <a:pos x="connsiteX3" y="connsiteY3"/>
                  </a:cxn>
                </a:cxnLst>
                <a:rect l="l" t="t" r="r" b="b"/>
                <a:pathLst>
                  <a:path w="228600" h="85725">
                    <a:moveTo>
                      <a:pt x="14764" y="80486"/>
                    </a:moveTo>
                    <a:lnTo>
                      <a:pt x="7144" y="21431"/>
                    </a:lnTo>
                    <a:lnTo>
                      <a:pt x="215741" y="7144"/>
                    </a:lnTo>
                    <a:lnTo>
                      <a:pt x="222409" y="53816"/>
                    </a:lnTo>
                    <a:close/>
                  </a:path>
                </a:pathLst>
              </a:custGeom>
              <a:solidFill>
                <a:srgbClr val="354D7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1" name="Freeform: Shape 240">
                <a:extLst>
                  <a:ext uri="{FF2B5EF4-FFF2-40B4-BE49-F238E27FC236}">
                    <a16:creationId xmlns:a16="http://schemas.microsoft.com/office/drawing/2014/main" id="{C8070A25-66F9-4144-BF8B-57A87C48B303}"/>
                  </a:ext>
                </a:extLst>
              </p:cNvPr>
              <p:cNvSpPr/>
              <p:nvPr/>
            </p:nvSpPr>
            <p:spPr>
              <a:xfrm>
                <a:off x="5802208" y="5153213"/>
                <a:ext cx="188485" cy="125656"/>
              </a:xfrm>
              <a:custGeom>
                <a:avLst/>
                <a:gdLst>
                  <a:gd name="connsiteX0" fmla="*/ 13811 w 85725"/>
                  <a:gd name="connsiteY0" fmla="*/ 53816 h 57150"/>
                  <a:gd name="connsiteX1" fmla="*/ 7144 w 85725"/>
                  <a:gd name="connsiteY1" fmla="*/ 7144 h 57150"/>
                  <a:gd name="connsiteX2" fmla="*/ 87154 w 85725"/>
                  <a:gd name="connsiteY2" fmla="*/ 43339 h 57150"/>
                </a:gdLst>
                <a:ahLst/>
                <a:cxnLst>
                  <a:cxn ang="0">
                    <a:pos x="connsiteX0" y="connsiteY0"/>
                  </a:cxn>
                  <a:cxn ang="0">
                    <a:pos x="connsiteX1" y="connsiteY1"/>
                  </a:cxn>
                  <a:cxn ang="0">
                    <a:pos x="connsiteX2" y="connsiteY2"/>
                  </a:cxn>
                </a:cxnLst>
                <a:rect l="l" t="t" r="r" b="b"/>
                <a:pathLst>
                  <a:path w="85725" h="57150">
                    <a:moveTo>
                      <a:pt x="13811" y="53816"/>
                    </a:moveTo>
                    <a:lnTo>
                      <a:pt x="7144" y="7144"/>
                    </a:lnTo>
                    <a:lnTo>
                      <a:pt x="87154" y="43339"/>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2" name="Freeform: Shape 241">
                <a:extLst>
                  <a:ext uri="{FF2B5EF4-FFF2-40B4-BE49-F238E27FC236}">
                    <a16:creationId xmlns:a16="http://schemas.microsoft.com/office/drawing/2014/main" id="{8A39AEDA-7626-45A5-9311-C4A42912F177}"/>
                  </a:ext>
                </a:extLst>
              </p:cNvPr>
              <p:cNvSpPr/>
              <p:nvPr/>
            </p:nvSpPr>
            <p:spPr>
              <a:xfrm>
                <a:off x="5360319" y="5255827"/>
                <a:ext cx="481683" cy="209423"/>
              </a:xfrm>
              <a:custGeom>
                <a:avLst/>
                <a:gdLst>
                  <a:gd name="connsiteX0" fmla="*/ 7144 w 219075"/>
                  <a:gd name="connsiteY0" fmla="*/ 33814 h 95250"/>
                  <a:gd name="connsiteX1" fmla="*/ 15716 w 219075"/>
                  <a:gd name="connsiteY1" fmla="*/ 92869 h 95250"/>
                  <a:gd name="connsiteX2" fmla="*/ 220504 w 219075"/>
                  <a:gd name="connsiteY2" fmla="*/ 52864 h 95250"/>
                  <a:gd name="connsiteX3" fmla="*/ 214789 w 2190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19075" h="95250">
                    <a:moveTo>
                      <a:pt x="7144" y="33814"/>
                    </a:moveTo>
                    <a:lnTo>
                      <a:pt x="15716" y="92869"/>
                    </a:lnTo>
                    <a:lnTo>
                      <a:pt x="220504" y="52864"/>
                    </a:lnTo>
                    <a:lnTo>
                      <a:pt x="214789" y="7144"/>
                    </a:lnTo>
                    <a:close/>
                  </a:path>
                </a:pathLst>
              </a:custGeom>
              <a:solidFill>
                <a:srgbClr val="354D73"/>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3" name="Freeform: Shape 242">
                <a:extLst>
                  <a:ext uri="{FF2B5EF4-FFF2-40B4-BE49-F238E27FC236}">
                    <a16:creationId xmlns:a16="http://schemas.microsoft.com/office/drawing/2014/main" id="{2B397CDC-16CE-4400-97C9-8F1BA37AE124}"/>
                  </a:ext>
                </a:extLst>
              </p:cNvPr>
              <p:cNvSpPr/>
              <p:nvPr/>
            </p:nvSpPr>
            <p:spPr>
              <a:xfrm>
                <a:off x="5816878" y="5232829"/>
                <a:ext cx="188485" cy="146597"/>
              </a:xfrm>
              <a:custGeom>
                <a:avLst/>
                <a:gdLst>
                  <a:gd name="connsiteX0" fmla="*/ 7144 w 85725"/>
                  <a:gd name="connsiteY0" fmla="*/ 17621 h 66675"/>
                  <a:gd name="connsiteX1" fmla="*/ 12859 w 85725"/>
                  <a:gd name="connsiteY1" fmla="*/ 63341 h 66675"/>
                  <a:gd name="connsiteX2" fmla="*/ 80486 w 85725"/>
                  <a:gd name="connsiteY2" fmla="*/ 7144 h 66675"/>
                </a:gdLst>
                <a:ahLst/>
                <a:cxnLst>
                  <a:cxn ang="0">
                    <a:pos x="connsiteX0" y="connsiteY0"/>
                  </a:cxn>
                  <a:cxn ang="0">
                    <a:pos x="connsiteX1" y="connsiteY1"/>
                  </a:cxn>
                  <a:cxn ang="0">
                    <a:pos x="connsiteX2" y="connsiteY2"/>
                  </a:cxn>
                </a:cxnLst>
                <a:rect l="l" t="t" r="r" b="b"/>
                <a:pathLst>
                  <a:path w="85725" h="66675">
                    <a:moveTo>
                      <a:pt x="7144" y="17621"/>
                    </a:moveTo>
                    <a:lnTo>
                      <a:pt x="12859" y="63341"/>
                    </a:lnTo>
                    <a:lnTo>
                      <a:pt x="80486"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4" name="Freeform: Shape 243">
                <a:extLst>
                  <a:ext uri="{FF2B5EF4-FFF2-40B4-BE49-F238E27FC236}">
                    <a16:creationId xmlns:a16="http://schemas.microsoft.com/office/drawing/2014/main" id="{2B793C8C-105B-4A20-AF2F-16F609B70B3E}"/>
                  </a:ext>
                </a:extLst>
              </p:cNvPr>
              <p:cNvSpPr/>
              <p:nvPr/>
            </p:nvSpPr>
            <p:spPr>
              <a:xfrm>
                <a:off x="5224197" y="5257966"/>
                <a:ext cx="356027" cy="104711"/>
              </a:xfrm>
              <a:custGeom>
                <a:avLst/>
                <a:gdLst>
                  <a:gd name="connsiteX0" fmla="*/ 7144 w 161925"/>
                  <a:gd name="connsiteY0" fmla="*/ 43339 h 47625"/>
                  <a:gd name="connsiteX1" fmla="*/ 37624 w 161925"/>
                  <a:gd name="connsiteY1" fmla="*/ 7144 h 47625"/>
                  <a:gd name="connsiteX2" fmla="*/ 155734 w 161925"/>
                  <a:gd name="connsiteY2" fmla="*/ 23336 h 47625"/>
                </a:gdLst>
                <a:ahLst/>
                <a:cxnLst>
                  <a:cxn ang="0">
                    <a:pos x="connsiteX0" y="connsiteY0"/>
                  </a:cxn>
                  <a:cxn ang="0">
                    <a:pos x="connsiteX1" y="connsiteY1"/>
                  </a:cxn>
                  <a:cxn ang="0">
                    <a:pos x="connsiteX2" y="connsiteY2"/>
                  </a:cxn>
                </a:cxnLst>
                <a:rect l="l" t="t" r="r" b="b"/>
                <a:pathLst>
                  <a:path w="161925" h="47625">
                    <a:moveTo>
                      <a:pt x="7144" y="43339"/>
                    </a:moveTo>
                    <a:lnTo>
                      <a:pt x="37624" y="7144"/>
                    </a:lnTo>
                    <a:lnTo>
                      <a:pt x="155734" y="23336"/>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sp>
            <p:nvSpPr>
              <p:cNvPr id="245" name="Freeform: Shape 244">
                <a:extLst>
                  <a:ext uri="{FF2B5EF4-FFF2-40B4-BE49-F238E27FC236}">
                    <a16:creationId xmlns:a16="http://schemas.microsoft.com/office/drawing/2014/main" id="{1664074D-548A-4088-800E-92FB306F971F}"/>
                  </a:ext>
                </a:extLst>
              </p:cNvPr>
              <p:cNvSpPr/>
              <p:nvPr/>
            </p:nvSpPr>
            <p:spPr>
              <a:xfrm>
                <a:off x="5224197" y="5293625"/>
                <a:ext cx="356027" cy="125656"/>
              </a:xfrm>
              <a:custGeom>
                <a:avLst/>
                <a:gdLst>
                  <a:gd name="connsiteX0" fmla="*/ 7144 w 161925"/>
                  <a:gd name="connsiteY0" fmla="*/ 26194 h 57150"/>
                  <a:gd name="connsiteX1" fmla="*/ 45244 w 161925"/>
                  <a:gd name="connsiteY1" fmla="*/ 52864 h 57150"/>
                  <a:gd name="connsiteX2" fmla="*/ 155734 w 161925"/>
                  <a:gd name="connsiteY2" fmla="*/ 7144 h 57150"/>
                </a:gdLst>
                <a:ahLst/>
                <a:cxnLst>
                  <a:cxn ang="0">
                    <a:pos x="connsiteX0" y="connsiteY0"/>
                  </a:cxn>
                  <a:cxn ang="0">
                    <a:pos x="connsiteX1" y="connsiteY1"/>
                  </a:cxn>
                  <a:cxn ang="0">
                    <a:pos x="connsiteX2" y="connsiteY2"/>
                  </a:cxn>
                </a:cxnLst>
                <a:rect l="l" t="t" r="r" b="b"/>
                <a:pathLst>
                  <a:path w="161925" h="57150">
                    <a:moveTo>
                      <a:pt x="7144" y="26194"/>
                    </a:moveTo>
                    <a:lnTo>
                      <a:pt x="45244" y="52864"/>
                    </a:lnTo>
                    <a:lnTo>
                      <a:pt x="155734" y="7144"/>
                    </a:lnTo>
                    <a:close/>
                  </a:path>
                </a:pathLst>
              </a:custGeom>
              <a:solidFill>
                <a:srgbClr val="022050"/>
              </a:solidFill>
              <a:ln w="9525" cap="flat">
                <a:noFill/>
                <a:prstDash val="solid"/>
                <a:miter/>
              </a:ln>
            </p:spPr>
            <p:txBody>
              <a:bodyPr rtlCol="0" anchor="ctr"/>
              <a:lstStyle/>
              <a:p>
                <a:pPr defTabSz="914225">
                  <a:defRPr/>
                </a:pPr>
                <a:endParaRPr lang="en-IN" sz="1800">
                  <a:solidFill>
                    <a:srgbClr val="505050"/>
                  </a:solidFill>
                  <a:latin typeface="Segoe UI Semilight"/>
                </a:endParaRPr>
              </a:p>
            </p:txBody>
          </p:sp>
        </p:grpSp>
      </p:grpSp>
      <p:sp>
        <p:nvSpPr>
          <p:cNvPr id="153" name="Rectangle 152">
            <a:extLst>
              <a:ext uri="{FF2B5EF4-FFF2-40B4-BE49-F238E27FC236}">
                <a16:creationId xmlns:a16="http://schemas.microsoft.com/office/drawing/2014/main" id="{3378CD5A-7D97-4906-893C-76BCF20F15E6}"/>
              </a:ext>
            </a:extLst>
          </p:cNvPr>
          <p:cNvSpPr/>
          <p:nvPr/>
        </p:nvSpPr>
        <p:spPr bwMode="auto">
          <a:xfrm>
            <a:off x="7467180" y="5407628"/>
            <a:ext cx="3017092"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293" fontAlgn="base">
              <a:spcBef>
                <a:spcPct val="0"/>
              </a:spcBef>
              <a:spcAft>
                <a:spcPct val="0"/>
              </a:spcAft>
              <a:defRPr/>
            </a:pPr>
            <a:r>
              <a:rPr lang="en-US" sz="1200">
                <a:solidFill>
                  <a:srgbClr val="505050"/>
                </a:solidFill>
                <a:latin typeface="Segoe UI Semilight"/>
                <a:ea typeface="Segoe UI" pitchFamily="34" charset="0"/>
                <a:cs typeface="Segoe UI" pitchFamily="34" charset="0"/>
              </a:rPr>
              <a:t>Tool agnostic Python SDK</a:t>
            </a:r>
          </a:p>
        </p:txBody>
      </p:sp>
    </p:spTree>
    <p:extLst>
      <p:ext uri="{BB962C8B-B14F-4D97-AF65-F5344CB8AC3E}">
        <p14:creationId xmlns:p14="http://schemas.microsoft.com/office/powerpoint/2010/main" val="2796881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par>
                                <p:cTn id="26" presetID="10" presetClass="entr" presetSubtype="0"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1E25-8163-4208-9E19-16565266D929}"/>
              </a:ext>
            </a:extLst>
          </p:cNvPr>
          <p:cNvSpPr>
            <a:spLocks noGrp="1"/>
          </p:cNvSpPr>
          <p:nvPr>
            <p:ph type="title"/>
          </p:nvPr>
        </p:nvSpPr>
        <p:spPr/>
        <p:txBody>
          <a:bodyPr/>
          <a:lstStyle/>
          <a:p>
            <a:r>
              <a:rPr lang="en-US"/>
              <a:t>Azure offers a comprehensive </a:t>
            </a:r>
            <a:br>
              <a:rPr lang="en-US"/>
            </a:br>
            <a:r>
              <a:rPr lang="en-US"/>
              <a:t>AI/ML platform that meets—and exceeds—requirements</a:t>
            </a:r>
          </a:p>
        </p:txBody>
      </p:sp>
      <p:grpSp>
        <p:nvGrpSpPr>
          <p:cNvPr id="3" name="Group 2">
            <a:extLst>
              <a:ext uri="{FF2B5EF4-FFF2-40B4-BE49-F238E27FC236}">
                <a16:creationId xmlns:a16="http://schemas.microsoft.com/office/drawing/2014/main" id="{FD056924-01E9-40EF-B465-D998B47EAF52}"/>
              </a:ext>
            </a:extLst>
          </p:cNvPr>
          <p:cNvGrpSpPr/>
          <p:nvPr/>
        </p:nvGrpSpPr>
        <p:grpSpPr>
          <a:xfrm>
            <a:off x="5106046" y="1138688"/>
            <a:ext cx="1858958" cy="1790150"/>
            <a:chOff x="8604015" y="4747099"/>
            <a:chExt cx="1221773" cy="1176550"/>
          </a:xfrm>
        </p:grpSpPr>
        <p:grpSp>
          <p:nvGrpSpPr>
            <p:cNvPr id="4" name="Group 3">
              <a:extLst>
                <a:ext uri="{FF2B5EF4-FFF2-40B4-BE49-F238E27FC236}">
                  <a16:creationId xmlns:a16="http://schemas.microsoft.com/office/drawing/2014/main" id="{FA59D4D0-6D1E-4E11-BBCA-61F6ACA777BC}"/>
                </a:ext>
              </a:extLst>
            </p:cNvPr>
            <p:cNvGrpSpPr/>
            <p:nvPr/>
          </p:nvGrpSpPr>
          <p:grpSpPr>
            <a:xfrm>
              <a:off x="9214901" y="4915118"/>
              <a:ext cx="610887" cy="672077"/>
              <a:chOff x="6053699" y="2879832"/>
              <a:chExt cx="279256" cy="307228"/>
            </a:xfrm>
          </p:grpSpPr>
          <p:sp>
            <p:nvSpPr>
              <p:cNvPr id="15" name="Freeform: Shape 843">
                <a:extLst>
                  <a:ext uri="{FF2B5EF4-FFF2-40B4-BE49-F238E27FC236}">
                    <a16:creationId xmlns:a16="http://schemas.microsoft.com/office/drawing/2014/main" id="{82078F9E-850C-404E-B7D0-9D51EF30CA0A}"/>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B5EA9D-C87E-4501-9FB3-38220D3D07A1}"/>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41087A-4176-4277-A220-F9F31EA125AF}"/>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6ACDDF-7173-4F85-9397-49DD568800EC}"/>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CAA5717-D09F-42B8-8573-5012CDB6CFD0}"/>
                </a:ext>
              </a:extLst>
            </p:cNvPr>
            <p:cNvGrpSpPr/>
            <p:nvPr/>
          </p:nvGrpSpPr>
          <p:grpSpPr>
            <a:xfrm>
              <a:off x="8604015" y="5251572"/>
              <a:ext cx="610887" cy="672077"/>
              <a:chOff x="6053699" y="2879832"/>
              <a:chExt cx="279256" cy="307228"/>
            </a:xfrm>
          </p:grpSpPr>
          <p:sp>
            <p:nvSpPr>
              <p:cNvPr id="11" name="Freeform: Shape 843">
                <a:extLst>
                  <a:ext uri="{FF2B5EF4-FFF2-40B4-BE49-F238E27FC236}">
                    <a16:creationId xmlns:a16="http://schemas.microsoft.com/office/drawing/2014/main" id="{8E893AEE-0E4E-4924-A067-D2C791DDBCF6}"/>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840A1491-9AC6-4666-BE5E-5C6E6E0B0B1D}"/>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95A975-2752-404D-9C55-AA1BCB52C2F7}"/>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157A498-E8BA-42A1-8E86-9BC40F5CB396}"/>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D5DD720-FB36-4E93-9B9C-3D14F934330A}"/>
                </a:ext>
              </a:extLst>
            </p:cNvPr>
            <p:cNvGrpSpPr/>
            <p:nvPr/>
          </p:nvGrpSpPr>
          <p:grpSpPr>
            <a:xfrm>
              <a:off x="8909458" y="4747099"/>
              <a:ext cx="610887" cy="672077"/>
              <a:chOff x="6053699" y="2879832"/>
              <a:chExt cx="279256" cy="307228"/>
            </a:xfrm>
            <a:solidFill>
              <a:schemeClr val="bg1"/>
            </a:solidFill>
          </p:grpSpPr>
          <p:sp>
            <p:nvSpPr>
              <p:cNvPr id="7" name="Freeform: Shape 843">
                <a:extLst>
                  <a:ext uri="{FF2B5EF4-FFF2-40B4-BE49-F238E27FC236}">
                    <a16:creationId xmlns:a16="http://schemas.microsoft.com/office/drawing/2014/main" id="{E8EEF98E-FC1E-487E-ABEB-64157CCF9525}"/>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03AFA3D4-E9DD-48A1-9F2A-D20E9E4EE5E8}"/>
                  </a:ext>
                </a:extLst>
              </p:cNvPr>
              <p:cNvCxnSpPr>
                <a:cxnSpLocks/>
              </p:cNvCxnSpPr>
              <p:nvPr/>
            </p:nvCxnSpPr>
            <p:spPr>
              <a:xfrm>
                <a:off x="6053699"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E68A79-3A9E-45CE-924F-80293881AFB5}"/>
                  </a:ext>
                </a:extLst>
              </p:cNvPr>
              <p:cNvCxnSpPr>
                <a:cxnSpLocks/>
              </p:cNvCxnSpPr>
              <p:nvPr/>
            </p:nvCxnSpPr>
            <p:spPr>
              <a:xfrm flipV="1">
                <a:off x="6193327"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174A22-EC8C-4CEB-9951-09337C836906}"/>
                  </a:ext>
                </a:extLst>
              </p:cNvPr>
              <p:cNvCxnSpPr>
                <a:cxnSpLocks/>
              </p:cNvCxnSpPr>
              <p:nvPr/>
            </p:nvCxnSpPr>
            <p:spPr>
              <a:xfrm flipV="1">
                <a:off x="6193327" y="3033446"/>
                <a:ext cx="0" cy="153614"/>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423159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28590"/>
            <a:ext cx="11528413" cy="5299001"/>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a:t>Machine Learning on Azure</a:t>
            </a:r>
          </a:p>
        </p:txBody>
      </p:sp>
      <p:sp>
        <p:nvSpPr>
          <p:cNvPr id="3" name="Rectangle 2">
            <a:extLst>
              <a:ext uri="{FF2B5EF4-FFF2-40B4-BE49-F238E27FC236}">
                <a16:creationId xmlns:a16="http://schemas.microsoft.com/office/drawing/2014/main" id="{A8FEC9F7-FCD8-3B4A-98B2-9539784073CE}"/>
              </a:ext>
            </a:extLst>
          </p:cNvPr>
          <p:cNvSpPr/>
          <p:nvPr/>
        </p:nvSpPr>
        <p:spPr bwMode="auto">
          <a:xfrm>
            <a:off x="3245987" y="6153784"/>
            <a:ext cx="6533316" cy="6451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A7B2ED44-6B8B-A74D-B36D-A8A70DCCE1A1}"/>
              </a:ext>
            </a:extLst>
          </p:cNvPr>
          <p:cNvSpPr/>
          <p:nvPr/>
        </p:nvSpPr>
        <p:spPr bwMode="auto">
          <a:xfrm>
            <a:off x="6954121" y="1347193"/>
            <a:ext cx="4748649" cy="4851815"/>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30387" y="1347194"/>
            <a:ext cx="6423736"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Domain specific pretrained m</a:t>
            </a:r>
            <a:r>
              <a:rPr lang="en-US" sz="1800" b="1" kern="0" err="1">
                <a:solidFill>
                  <a:prstClr val="black"/>
                </a:solidFill>
                <a:latin typeface="Segoe UI Semibold"/>
                <a:ea typeface="Segoe UI" pitchFamily="34" charset="0"/>
                <a:cs typeface="Segoe UI" pitchFamily="34" charset="0"/>
              </a:rPr>
              <a:t>odels</a:t>
            </a:r>
            <a:endParaRPr lang="en-US" sz="1800" b="1" kern="0">
              <a:solidFill>
                <a:prstClr val="black"/>
              </a:solidFill>
              <a:latin typeface="Segoe UI Semibold"/>
              <a:ea typeface="Segoe UI" pitchFamily="34" charset="0"/>
              <a:cs typeface="Segoe UI" pitchFamily="34" charset="0"/>
            </a:endParaRPr>
          </a:p>
          <a:p>
            <a:pPr defTabSz="932293" fontAlgn="base">
              <a:spcBef>
                <a:spcPct val="0"/>
              </a:spcBef>
              <a:spcAft>
                <a:spcPct val="0"/>
              </a:spcAft>
              <a:defRPr/>
            </a:pPr>
            <a:r>
              <a:rPr lang="en-US" sz="1400" kern="0">
                <a:solidFill>
                  <a:prstClr val="black"/>
                </a:solidFill>
                <a:latin typeface="Segoe UI"/>
                <a:cs typeface="Segoe UI" pitchFamily="34" charset="0"/>
              </a:rPr>
              <a:t>To reduce time to market </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559"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213"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Machine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30385" y="3283055"/>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Popular frameworks </a:t>
            </a:r>
          </a:p>
          <a:p>
            <a:pPr defTabSz="932293" fontAlgn="base">
              <a:spcBef>
                <a:spcPct val="0"/>
              </a:spcBef>
              <a:spcAft>
                <a:spcPct val="0"/>
              </a:spcAft>
              <a:defRPr/>
            </a:pPr>
            <a:r>
              <a:rPr lang="en-US" sz="1400" kern="0">
                <a:solidFill>
                  <a:prstClr val="black"/>
                </a:solidFill>
                <a:latin typeface="Segoe UI"/>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7895"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4910"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Pytorch</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1564"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Onnx</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092" y="4766240"/>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4779" y="1873351"/>
            <a:ext cx="753031"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404"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107" y="1538044"/>
            <a:ext cx="308478" cy="206681"/>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a:solidFill>
                  <a:srgbClr val="0078D4"/>
                </a:solidFill>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263" y="1873351"/>
            <a:ext cx="744510"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418"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10293" y="428329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kern="0">
                <a:solidFill>
                  <a:prstClr val="black"/>
                </a:solidFill>
                <a:latin typeface="Segoe UI"/>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1669" y="529454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Powerful infrastructure</a:t>
            </a:r>
          </a:p>
          <a:p>
            <a:pPr defTabSz="932293" fontAlgn="base">
              <a:spcBef>
                <a:spcPct val="0"/>
              </a:spcBef>
              <a:spcAft>
                <a:spcPct val="0"/>
              </a:spcAft>
              <a:defRPr/>
            </a:pPr>
            <a:r>
              <a:rPr lang="en-US" sz="1400" kern="0">
                <a:solidFill>
                  <a:prstClr val="black"/>
                </a:solidFill>
                <a:latin typeface="Segoe UI"/>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3519" y="3885698"/>
            <a:ext cx="615553"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Scikit</a:t>
            </a:r>
            <a:r>
              <a:rPr lang="en-US" sz="900">
                <a:solidFill>
                  <a:prstClr val="black"/>
                </a:solidFill>
                <a:latin typeface="Segoe UI Semibold" panose="020B0702040204020203" pitchFamily="34" charset="0"/>
                <a:cs typeface="Segoe UI Semibold" panose="020B0702040204020203" pitchFamily="34" charset="0"/>
              </a:rPr>
              <a: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421" y="2883200"/>
            <a:ext cx="472886"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1886" y="2883200"/>
            <a:ext cx="387928"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Jupyter</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908" y="2312457"/>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Familiar Data Science tools</a:t>
            </a:r>
          </a:p>
          <a:p>
            <a:pPr defTabSz="932293" fontAlgn="base">
              <a:spcBef>
                <a:spcPct val="0"/>
              </a:spcBef>
              <a:spcAft>
                <a:spcPct val="0"/>
              </a:spcAft>
              <a:defRPr/>
            </a:pPr>
            <a:r>
              <a:rPr lang="en-US" sz="1400" kern="0">
                <a:solidFill>
                  <a:prstClr val="black"/>
                </a:solidFill>
                <a:latin typeface="Segoe UI"/>
                <a:cs typeface="Segoe UI" pitchFamily="34" charset="0"/>
              </a:rPr>
              <a:t>To simplify model development </a:t>
            </a:r>
          </a:p>
        </p:txBody>
      </p:sp>
      <p:sp>
        <p:nvSpPr>
          <p:cNvPr id="343" name="Rectangle 342">
            <a:extLst>
              <a:ext uri="{FF2B5EF4-FFF2-40B4-BE49-F238E27FC236}">
                <a16:creationId xmlns:a16="http://schemas.microsoft.com/office/drawing/2014/main" id="{37E58103-E233-1B4E-9B32-1EDCB94E8CD2}"/>
              </a:ext>
            </a:extLst>
          </p:cNvPr>
          <p:cNvSpPr/>
          <p:nvPr/>
        </p:nvSpPr>
        <p:spPr>
          <a:xfrm>
            <a:off x="9467570" y="2888241"/>
            <a:ext cx="987451"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203" y="2882479"/>
            <a:ext cx="764633"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167" y="1567151"/>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74902" y="1514744"/>
            <a:ext cx="317778" cy="294238"/>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4678" y="1519791"/>
            <a:ext cx="289682" cy="2841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203" y="4394509"/>
            <a:ext cx="460633" cy="348214"/>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7750" y="4397462"/>
            <a:ext cx="320129" cy="342308"/>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792" y="4409536"/>
            <a:ext cx="312145" cy="318161"/>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6840" y="5441836"/>
            <a:ext cx="292050" cy="29808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30" kern="0">
              <a:solidFill>
                <a:srgbClr val="0078D4"/>
              </a:solidFill>
              <a:latin typeface="Segoe UI Semilight"/>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3952" y="5894251"/>
            <a:ext cx="1077823"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205" y="5492240"/>
            <a:ext cx="309220" cy="197277"/>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496" y="5894251"/>
            <a:ext cx="1782637"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0478" y="5441836"/>
            <a:ext cx="298083" cy="298083"/>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solidFill>
                    <a:srgbClr val="0078D4"/>
                  </a:solidFill>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0078D4"/>
                </a:solidFill>
                <a:latin typeface="Segoe UI"/>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7829" y="5894251"/>
            <a:ext cx="383380"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191" y="2478249"/>
            <a:ext cx="349246" cy="297096"/>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sz="1800">
                <a:solidFill>
                  <a:prstClr val="white"/>
                </a:solidFill>
                <a:latin typeface="Segoe UI"/>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7387" y="2244756"/>
            <a:ext cx="11175383"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7387" y="3233490"/>
            <a:ext cx="11175383"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7387" y="5210960"/>
            <a:ext cx="11175383"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40955" y="3428042"/>
            <a:ext cx="380254" cy="373011"/>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26831" y="2498428"/>
            <a:ext cx="287443" cy="300371"/>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9452" y="2432620"/>
            <a:ext cx="349247" cy="399355"/>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59912" y="3436516"/>
            <a:ext cx="298788" cy="323119"/>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26831" y="3434373"/>
            <a:ext cx="292058" cy="343132"/>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97820" y="2481657"/>
            <a:ext cx="327980" cy="327526"/>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74903" y="3483334"/>
            <a:ext cx="553394" cy="294159"/>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7387" y="4222225"/>
            <a:ext cx="11175383" cy="0"/>
          </a:xfrm>
          <a:prstGeom prst="line">
            <a:avLst/>
          </a:prstGeom>
          <a:noFill/>
          <a:ln w="15875" cap="rnd" cmpd="sng" algn="ctr">
            <a:solidFill>
              <a:sysClr val="window" lastClr="FFFFFF">
                <a:lumMod val="85000"/>
              </a:sysClr>
            </a:solidFill>
            <a:prstDash val="solid"/>
            <a:headEnd type="none"/>
            <a:tailEnd type="none"/>
          </a:ln>
          <a:effectLst/>
        </p:spPr>
      </p:cxn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3412220" y="6328873"/>
            <a:ext cx="453745" cy="2540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177" name="Group 176">
            <a:extLst>
              <a:ext uri="{FF2B5EF4-FFF2-40B4-BE49-F238E27FC236}">
                <a16:creationId xmlns:a16="http://schemas.microsoft.com/office/drawing/2014/main" id="{511F3B6B-B511-CE45-A1EA-D9945CFBF70A}"/>
              </a:ext>
            </a:extLst>
          </p:cNvPr>
          <p:cNvGrpSpPr/>
          <p:nvPr/>
        </p:nvGrpSpPr>
        <p:grpSpPr>
          <a:xfrm flipH="1">
            <a:off x="9301311" y="6304884"/>
            <a:ext cx="289992" cy="288751"/>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5715" y="6495627"/>
            <a:ext cx="88166" cy="87275"/>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sp>
        <p:nvSpPr>
          <p:cNvPr id="4" name="TextBox 3">
            <a:extLst>
              <a:ext uri="{FF2B5EF4-FFF2-40B4-BE49-F238E27FC236}">
                <a16:creationId xmlns:a16="http://schemas.microsoft.com/office/drawing/2014/main" id="{C93AC34D-818E-4EDC-95C6-94BCC080C8DA}"/>
              </a:ext>
            </a:extLst>
          </p:cNvPr>
          <p:cNvSpPr txBox="1"/>
          <p:nvPr/>
        </p:nvSpPr>
        <p:spPr>
          <a:xfrm>
            <a:off x="3758770" y="6228723"/>
            <a:ext cx="5549323" cy="54466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800" b="1" kern="0">
                <a:solidFill>
                  <a:prstClr val="black"/>
                </a:solidFill>
                <a:latin typeface="Segoe UI Semibold"/>
                <a:cs typeface="Segoe UI" pitchFamily="34" charset="0"/>
              </a:rPr>
              <a:t>From the Intelligent Cloud to the Intelligent Edge</a:t>
            </a:r>
          </a:p>
        </p:txBody>
      </p:sp>
    </p:spTree>
    <p:extLst>
      <p:ext uri="{BB962C8B-B14F-4D97-AF65-F5344CB8AC3E}">
        <p14:creationId xmlns:p14="http://schemas.microsoft.com/office/powerpoint/2010/main" val="426082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500"/>
                                        <p:tgtEl>
                                          <p:spTgt spid="185"/>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7"/>
                                        </p:tgtEl>
                                        <p:attrNameLst>
                                          <p:attrName>style.visibility</p:attrName>
                                        </p:attrNameLst>
                                      </p:cBhvr>
                                      <p:to>
                                        <p:strVal val="visible"/>
                                      </p:to>
                                    </p:set>
                                    <p:animEffect transition="in" filter="fade">
                                      <p:cBhvr>
                                        <p:cTn id="16" dur="500"/>
                                        <p:tgtEl>
                                          <p:spTgt spid="17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78"/>
                                        </p:tgtEl>
                                        <p:attrNameLst>
                                          <p:attrName>style.visibility</p:attrName>
                                        </p:attrNameLst>
                                      </p:cBhvr>
                                      <p:to>
                                        <p:strVal val="visible"/>
                                      </p:to>
                                    </p:set>
                                    <p:animEffect transition="in" filter="fade">
                                      <p:cBhvr>
                                        <p:cTn id="19"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5" grpId="0" animBg="1"/>
      <p:bldP spid="178"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 Placeholder 6">
            <a:extLst>
              <a:ext uri="{FF2B5EF4-FFF2-40B4-BE49-F238E27FC236}">
                <a16:creationId xmlns:a16="http://schemas.microsoft.com/office/drawing/2014/main" id="{5320DD57-DF11-4EFD-B471-799208949D23}"/>
              </a:ext>
            </a:extLst>
          </p:cNvPr>
          <p:cNvSpPr txBox="1">
            <a:spLocks/>
          </p:cNvSpPr>
          <p:nvPr/>
        </p:nvSpPr>
        <p:spPr>
          <a:xfrm>
            <a:off x="767080" y="4804784"/>
            <a:ext cx="3200400" cy="61555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Automated</a:t>
            </a:r>
            <a:b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br>
            <a: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machine learning UI</a:t>
            </a:r>
          </a:p>
        </p:txBody>
      </p:sp>
      <p:sp>
        <p:nvSpPr>
          <p:cNvPr id="321" name="Text Placeholder 10">
            <a:extLst>
              <a:ext uri="{FF2B5EF4-FFF2-40B4-BE49-F238E27FC236}">
                <a16:creationId xmlns:a16="http://schemas.microsoft.com/office/drawing/2014/main" id="{B220FFE1-8770-45D9-A7B8-D5B01D26E9B0}"/>
              </a:ext>
            </a:extLst>
          </p:cNvPr>
          <p:cNvSpPr txBox="1">
            <a:spLocks/>
          </p:cNvSpPr>
          <p:nvPr/>
        </p:nvSpPr>
        <p:spPr>
          <a:xfrm>
            <a:off x="4495800" y="4804784"/>
            <a:ext cx="3200400"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Visual interface</a:t>
            </a:r>
          </a:p>
        </p:txBody>
      </p:sp>
      <p:sp>
        <p:nvSpPr>
          <p:cNvPr id="322" name="Text Placeholder 11">
            <a:extLst>
              <a:ext uri="{FF2B5EF4-FFF2-40B4-BE49-F238E27FC236}">
                <a16:creationId xmlns:a16="http://schemas.microsoft.com/office/drawing/2014/main" id="{FA6E2A8F-8022-485D-A201-3F3FE26CA8A2}"/>
              </a:ext>
            </a:extLst>
          </p:cNvPr>
          <p:cNvSpPr txBox="1">
            <a:spLocks/>
          </p:cNvSpPr>
          <p:nvPr/>
        </p:nvSpPr>
        <p:spPr>
          <a:xfrm>
            <a:off x="8154181" y="4804784"/>
            <a:ext cx="334108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Machine learning notebooks</a:t>
            </a:r>
          </a:p>
        </p:txBody>
      </p:sp>
      <p:sp>
        <p:nvSpPr>
          <p:cNvPr id="3" name="Title 2">
            <a:extLst>
              <a:ext uri="{FF2B5EF4-FFF2-40B4-BE49-F238E27FC236}">
                <a16:creationId xmlns:a16="http://schemas.microsoft.com/office/drawing/2014/main" id="{53903AE2-23A4-4562-89AF-C76BDE7399EE}"/>
              </a:ext>
            </a:extLst>
          </p:cNvPr>
          <p:cNvSpPr>
            <a:spLocks noGrp="1"/>
          </p:cNvSpPr>
          <p:nvPr>
            <p:ph type="title"/>
          </p:nvPr>
        </p:nvSpPr>
        <p:spPr/>
        <p:txBody>
          <a:bodyPr/>
          <a:lstStyle/>
          <a:p>
            <a:r>
              <a:rPr lang="en-US"/>
              <a:t>Simplify machine learning for any skill level</a:t>
            </a:r>
          </a:p>
        </p:txBody>
      </p:sp>
      <p:sp>
        <p:nvSpPr>
          <p:cNvPr id="7" name="Text Placeholder 6">
            <a:extLst>
              <a:ext uri="{FF2B5EF4-FFF2-40B4-BE49-F238E27FC236}">
                <a16:creationId xmlns:a16="http://schemas.microsoft.com/office/drawing/2014/main" id="{0E106580-3C39-4E40-B950-2A4D54EF16B1}"/>
              </a:ext>
            </a:extLst>
          </p:cNvPr>
          <p:cNvSpPr>
            <a:spLocks noGrp="1"/>
          </p:cNvSpPr>
          <p:nvPr>
            <p:ph type="body" sz="quarter" idx="11"/>
          </p:nvPr>
        </p:nvSpPr>
        <p:spPr/>
        <p:txBody>
          <a:bodyPr/>
          <a:lstStyle/>
          <a:p>
            <a:r>
              <a:rPr lang="en-US"/>
              <a:t>Azure Machine Learning service</a:t>
            </a:r>
          </a:p>
        </p:txBody>
      </p:sp>
      <p:pic>
        <p:nvPicPr>
          <p:cNvPr id="2" name="Automated ML UX_1">
            <a:hlinkClick r:id="" action="ppaction://media"/>
            <a:extLst>
              <a:ext uri="{FF2B5EF4-FFF2-40B4-BE49-F238E27FC236}">
                <a16:creationId xmlns:a16="http://schemas.microsoft.com/office/drawing/2014/main" id="{7D10E904-F5CF-48F6-BA26-53CC8252C650}"/>
              </a:ext>
            </a:extLst>
          </p:cNvPr>
          <p:cNvPicPr>
            <a:picLocks noChangeAspect="1"/>
          </p:cNvPicPr>
          <p:nvPr>
            <a:videoFile r:link="rId1"/>
            <p:extLst>
              <p:ext uri="{DAA4B4D4-6D71-4841-9C94-3DE7FCFB9230}">
                <p14:media xmlns:p14="http://schemas.microsoft.com/office/powerpoint/2010/main" r:embed="rId2">
                  <p14:trim st="1466"/>
                </p14:media>
              </p:ext>
            </p:extLst>
          </p:nvPr>
        </p:nvPicPr>
        <p:blipFill>
          <a:blip r:embed="rId6"/>
          <a:stretch>
            <a:fillRect/>
          </a:stretch>
        </p:blipFill>
        <p:spPr>
          <a:xfrm>
            <a:off x="582612" y="2427491"/>
            <a:ext cx="3566161" cy="2004509"/>
          </a:xfrm>
          <a:prstGeom prst="rect">
            <a:avLst/>
          </a:prstGeom>
          <a:effectLst>
            <a:outerShdw blurRad="63500" algn="ctr" rotWithShape="0">
              <a:prstClr val="black">
                <a:alpha val="40000"/>
              </a:prstClr>
            </a:outerShdw>
          </a:effectLst>
        </p:spPr>
      </p:pic>
      <p:pic>
        <p:nvPicPr>
          <p:cNvPr id="8" name="Visual ML_1">
            <a:hlinkClick r:id="" action="ppaction://media"/>
            <a:extLst>
              <a:ext uri="{FF2B5EF4-FFF2-40B4-BE49-F238E27FC236}">
                <a16:creationId xmlns:a16="http://schemas.microsoft.com/office/drawing/2014/main" id="{8B590CF9-C6B0-424B-98D6-CF35229A6174}"/>
              </a:ext>
            </a:extLst>
          </p:cNvPr>
          <p:cNvPicPr>
            <a:picLocks noChangeAspect="1"/>
          </p:cNvPicPr>
          <p:nvPr>
            <a:videoFile r:link="rId1"/>
            <p:extLst>
              <p:ext uri="{DAA4B4D4-6D71-4841-9C94-3DE7FCFB9230}">
                <p14:media xmlns:p14="http://schemas.microsoft.com/office/powerpoint/2010/main" r:embed="rId2">
                  <p14:trim st="5331"/>
                </p14:media>
              </p:ext>
            </p:extLst>
          </p:nvPr>
        </p:nvPicPr>
        <p:blipFill>
          <a:blip r:embed="rId7"/>
          <a:stretch>
            <a:fillRect/>
          </a:stretch>
        </p:blipFill>
        <p:spPr>
          <a:xfrm>
            <a:off x="4312921" y="2426001"/>
            <a:ext cx="3566160" cy="2005999"/>
          </a:xfrm>
          <a:prstGeom prst="rect">
            <a:avLst/>
          </a:prstGeom>
          <a:effectLst>
            <a:outerShdw blurRad="63500" algn="ctr" rotWithShape="0">
              <a:prstClr val="black">
                <a:alpha val="40000"/>
              </a:prstClr>
            </a:outerShdw>
          </a:effectLst>
        </p:spPr>
      </p:pic>
      <p:pic>
        <p:nvPicPr>
          <p:cNvPr id="9" name="ML Notebooks_1_1">
            <a:hlinkClick r:id="" action="ppaction://media"/>
            <a:extLst>
              <a:ext uri="{FF2B5EF4-FFF2-40B4-BE49-F238E27FC236}">
                <a16:creationId xmlns:a16="http://schemas.microsoft.com/office/drawing/2014/main" id="{9AEC3D3D-2641-49F5-ABAF-1242D18D6CCE}"/>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8041642" y="2427491"/>
            <a:ext cx="3563511" cy="2004509"/>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485268442"/>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2"/>
                </p:tgtEl>
              </p:cMediaNode>
            </p:video>
            <p:video>
              <p:cMediaNode vol="80000">
                <p:cTn id="3" fill="hold" display="0">
                  <p:stCondLst>
                    <p:cond delay="indefinite"/>
                  </p:stCondLst>
                </p:cTn>
                <p:tgtEl>
                  <p:spTgt spid="8"/>
                </p:tgtEl>
              </p:cMediaNode>
            </p:video>
            <p:video>
              <p:cMediaNode vol="80000">
                <p:cTn id="4" fill="hold" display="0">
                  <p:stCondLst>
                    <p:cond delay="indefinite"/>
                  </p:stCondLst>
                </p:cTn>
                <p:tgtEl>
                  <p:spTgt spid="9"/>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2A15449-C0C6-421F-9C30-4EEE6E37CE9E}"/>
              </a:ext>
            </a:extLst>
          </p:cNvPr>
          <p:cNvSpPr>
            <a:spLocks noGrp="1"/>
          </p:cNvSpPr>
          <p:nvPr>
            <p:ph type="title"/>
          </p:nvPr>
        </p:nvSpPr>
        <p:spPr/>
        <p:txBody>
          <a:bodyPr/>
          <a:lstStyle/>
          <a:p>
            <a:r>
              <a:rPr lang="en-US"/>
              <a:t>Azure ML service</a:t>
            </a:r>
          </a:p>
        </p:txBody>
      </p:sp>
      <p:sp>
        <p:nvSpPr>
          <p:cNvPr id="2" name="Text Placeholder 1">
            <a:extLst>
              <a:ext uri="{FF2B5EF4-FFF2-40B4-BE49-F238E27FC236}">
                <a16:creationId xmlns:a16="http://schemas.microsoft.com/office/drawing/2014/main" id="{C921C428-E074-4E81-AE55-C384E495791F}"/>
              </a:ext>
            </a:extLst>
          </p:cNvPr>
          <p:cNvSpPr>
            <a:spLocks noGrp="1"/>
          </p:cNvSpPr>
          <p:nvPr>
            <p:ph type="body" sz="quarter" idx="12"/>
          </p:nvPr>
        </p:nvSpPr>
        <p:spPr/>
        <p:txBody>
          <a:bodyPr/>
          <a:lstStyle/>
          <a:p>
            <a:r>
              <a:rPr lang="en-US"/>
              <a:t>Lets you easily implement this AI/ML Lifecycle</a:t>
            </a:r>
          </a:p>
        </p:txBody>
      </p:sp>
      <p:pic>
        <p:nvPicPr>
          <p:cNvPr id="7" name="Picture 6">
            <a:extLst>
              <a:ext uri="{FF2B5EF4-FFF2-40B4-BE49-F238E27FC236}">
                <a16:creationId xmlns:a16="http://schemas.microsoft.com/office/drawing/2014/main" id="{F046F145-4C1E-4AD9-83E6-F2131F41172A}"/>
              </a:ext>
            </a:extLst>
          </p:cNvPr>
          <p:cNvPicPr>
            <a:picLocks noChangeAspect="1"/>
          </p:cNvPicPr>
          <p:nvPr/>
        </p:nvPicPr>
        <p:blipFill>
          <a:blip r:embed="rId3"/>
          <a:stretch>
            <a:fillRect/>
          </a:stretch>
        </p:blipFill>
        <p:spPr>
          <a:xfrm>
            <a:off x="910839" y="1701768"/>
            <a:ext cx="5410630" cy="4708197"/>
          </a:xfrm>
          <a:prstGeom prst="rect">
            <a:avLst/>
          </a:prstGeom>
          <a:ln>
            <a:noFill/>
          </a:ln>
        </p:spPr>
      </p:pic>
      <p:sp>
        <p:nvSpPr>
          <p:cNvPr id="13" name="Oval 12">
            <a:extLst>
              <a:ext uri="{FF2B5EF4-FFF2-40B4-BE49-F238E27FC236}">
                <a16:creationId xmlns:a16="http://schemas.microsoft.com/office/drawing/2014/main" id="{07CBCA36-4CA7-4BBA-81B8-A6FB3C69B367}"/>
              </a:ext>
            </a:extLst>
          </p:cNvPr>
          <p:cNvSpPr>
            <a:spLocks noChangeAspect="1"/>
          </p:cNvSpPr>
          <p:nvPr/>
        </p:nvSpPr>
        <p:spPr bwMode="auto">
          <a:xfrm>
            <a:off x="3007038" y="3438821"/>
            <a:ext cx="1093814" cy="109728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nvGrpSpPr>
          <p:cNvPr id="14" name="Group 13">
            <a:extLst>
              <a:ext uri="{FF2B5EF4-FFF2-40B4-BE49-F238E27FC236}">
                <a16:creationId xmlns:a16="http://schemas.microsoft.com/office/drawing/2014/main" id="{F5290796-C629-4145-9C0B-53B81A4F5E9D}"/>
              </a:ext>
            </a:extLst>
          </p:cNvPr>
          <p:cNvGrpSpPr/>
          <p:nvPr/>
        </p:nvGrpSpPr>
        <p:grpSpPr>
          <a:xfrm>
            <a:off x="3007038" y="3659327"/>
            <a:ext cx="1039123" cy="601403"/>
            <a:chOff x="8770011" y="4174476"/>
            <a:chExt cx="1315630" cy="833945"/>
          </a:xfrm>
        </p:grpSpPr>
        <p:sp>
          <p:nvSpPr>
            <p:cNvPr id="15" name="TextBox 14">
              <a:extLst>
                <a:ext uri="{FF2B5EF4-FFF2-40B4-BE49-F238E27FC236}">
                  <a16:creationId xmlns:a16="http://schemas.microsoft.com/office/drawing/2014/main" id="{C3490B28-62D2-4110-83E1-0A811CCD46A6}"/>
                </a:ext>
              </a:extLst>
            </p:cNvPr>
            <p:cNvSpPr txBox="1"/>
            <p:nvPr/>
          </p:nvSpPr>
          <p:spPr>
            <a:xfrm>
              <a:off x="8770011" y="4573103"/>
              <a:ext cx="1315630" cy="435318"/>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pic>
          <p:nvPicPr>
            <p:cNvPr id="16" name="Picture 15">
              <a:extLst>
                <a:ext uri="{FF2B5EF4-FFF2-40B4-BE49-F238E27FC236}">
                  <a16:creationId xmlns:a16="http://schemas.microsoft.com/office/drawing/2014/main" id="{D9BC8A1D-3EEF-4187-B42D-37BC00501A16}"/>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sp>
        <p:nvSpPr>
          <p:cNvPr id="18" name="Rectangle 17">
            <a:extLst>
              <a:ext uri="{FF2B5EF4-FFF2-40B4-BE49-F238E27FC236}">
                <a16:creationId xmlns:a16="http://schemas.microsoft.com/office/drawing/2014/main" id="{6983A9B5-49E7-4407-B04F-8B565A561898}"/>
              </a:ext>
            </a:extLst>
          </p:cNvPr>
          <p:cNvSpPr/>
          <p:nvPr/>
        </p:nvSpPr>
        <p:spPr>
          <a:xfrm>
            <a:off x="6810883" y="1646319"/>
            <a:ext cx="4928478" cy="4627421"/>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Workflow Steps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Develop machine learning training scripts.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Create and configure a compute target.</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Submit the scripts to the configured compute target to run in that environment. During training, the compute target stores run records to a datastore. There the records are saved to an experiment.</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Query the experiment for logged metrics from the current and past runs. If the metrics do not indicate a desired outcome, loop back to step 1 and iterate on your scripts.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Once a satisfactory run is found, register the persisted model in the model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Develop a scoring script.</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Create an Image and register it in the image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Deploy the image as a web service in Azure.</a:t>
            </a:r>
          </a:p>
        </p:txBody>
      </p:sp>
    </p:spTree>
    <p:extLst>
      <p:ext uri="{BB962C8B-B14F-4D97-AF65-F5344CB8AC3E}">
        <p14:creationId xmlns:p14="http://schemas.microsoft.com/office/powerpoint/2010/main" val="28099991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0A22E2-6B0E-4A54-9C4B-DD064EACAC09}"/>
              </a:ext>
            </a:extLst>
          </p:cNvPr>
          <p:cNvSpPr>
            <a:spLocks noGrp="1"/>
          </p:cNvSpPr>
          <p:nvPr>
            <p:ph type="title"/>
          </p:nvPr>
        </p:nvSpPr>
        <p:spPr/>
        <p:txBody>
          <a:bodyPr/>
          <a:lstStyle/>
          <a:p>
            <a:r>
              <a:rPr lang="en-US"/>
              <a:t>Machine Learning</a:t>
            </a:r>
            <a:br>
              <a:rPr lang="en-US"/>
            </a:br>
            <a:endParaRPr lang="en-US"/>
          </a:p>
        </p:txBody>
      </p:sp>
      <p:sp>
        <p:nvSpPr>
          <p:cNvPr id="12" name="Text Placeholder 11">
            <a:extLst>
              <a:ext uri="{FF2B5EF4-FFF2-40B4-BE49-F238E27FC236}">
                <a16:creationId xmlns:a16="http://schemas.microsoft.com/office/drawing/2014/main" id="{2D736853-C58F-4096-87E3-9A22BD62D25B}"/>
              </a:ext>
            </a:extLst>
          </p:cNvPr>
          <p:cNvSpPr>
            <a:spLocks noGrp="1"/>
          </p:cNvSpPr>
          <p:nvPr>
            <p:ph type="body" sz="quarter" idx="12"/>
          </p:nvPr>
        </p:nvSpPr>
        <p:spPr>
          <a:xfrm>
            <a:off x="426423" y="991608"/>
            <a:ext cx="11339774" cy="271549"/>
          </a:xfrm>
        </p:spPr>
        <p:txBody>
          <a:bodyPr/>
          <a:lstStyle/>
          <a:p>
            <a:r>
              <a:rPr lang="en-US"/>
              <a:t>Typical E2E Process</a:t>
            </a:r>
          </a:p>
        </p:txBody>
      </p:sp>
      <p:grpSp>
        <p:nvGrpSpPr>
          <p:cNvPr id="52" name="Group 51">
            <a:extLst>
              <a:ext uri="{FF2B5EF4-FFF2-40B4-BE49-F238E27FC236}">
                <a16:creationId xmlns:a16="http://schemas.microsoft.com/office/drawing/2014/main" id="{74CA4D6B-9C72-4AC7-8393-E52A49F69E0D}"/>
              </a:ext>
            </a:extLst>
          </p:cNvPr>
          <p:cNvGrpSpPr/>
          <p:nvPr/>
        </p:nvGrpSpPr>
        <p:grpSpPr>
          <a:xfrm>
            <a:off x="10378929" y="3568422"/>
            <a:ext cx="344222" cy="350856"/>
            <a:chOff x="7158422" y="1607015"/>
            <a:chExt cx="2726357" cy="2778897"/>
          </a:xfrm>
          <a:solidFill>
            <a:schemeClr val="bg1"/>
          </a:solidFill>
        </p:grpSpPr>
        <p:sp>
          <p:nvSpPr>
            <p:cNvPr id="53" name="Freeform 242">
              <a:extLst>
                <a:ext uri="{FF2B5EF4-FFF2-40B4-BE49-F238E27FC236}">
                  <a16:creationId xmlns:a16="http://schemas.microsoft.com/office/drawing/2014/main" id="{B2B86902-51FD-4AEA-B552-7365B8AF8C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Diamond 53">
              <a:extLst>
                <a:ext uri="{FF2B5EF4-FFF2-40B4-BE49-F238E27FC236}">
                  <a16:creationId xmlns:a16="http://schemas.microsoft.com/office/drawing/2014/main" id="{5A51D684-FFF1-4F22-B4D4-C6411848805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43">
              <a:extLst>
                <a:ext uri="{FF2B5EF4-FFF2-40B4-BE49-F238E27FC236}">
                  <a16:creationId xmlns:a16="http://schemas.microsoft.com/office/drawing/2014/main" id="{CAFEC120-EC70-4D01-B21B-599A129C279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Diamond 55">
              <a:extLst>
                <a:ext uri="{FF2B5EF4-FFF2-40B4-BE49-F238E27FC236}">
                  <a16:creationId xmlns:a16="http://schemas.microsoft.com/office/drawing/2014/main" id="{EA45A6B6-9BA3-4DA3-8DDA-AC2FE54B3912}"/>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Register and </a:t>
              </a:r>
              <a:br>
                <a:rPr lang="en-US" sz="1399">
                  <a:gradFill>
                    <a:gsLst>
                      <a:gs pos="40075">
                        <a:schemeClr val="accent2">
                          <a:lumMod val="50000"/>
                        </a:schemeClr>
                      </a:gs>
                      <a:gs pos="30000">
                        <a:schemeClr val="accent2">
                          <a:lumMod val="50000"/>
                        </a:schemeClr>
                      </a:gs>
                    </a:gsLst>
                    <a:lin ang="5400000" scaled="0"/>
                  </a:gradFill>
                  <a:latin typeface="Segoe UI"/>
                </a:rPr>
              </a:br>
              <a:r>
                <a:rPr lang="en-US" sz="1399">
                  <a:gradFill>
                    <a:gsLst>
                      <a:gs pos="40075">
                        <a:schemeClr val="accent2">
                          <a:lumMod val="50000"/>
                        </a:schemeClr>
                      </a:gs>
                      <a:gs pos="30000">
                        <a:schemeClr val="accent2">
                          <a:lumMod val="50000"/>
                        </a:schemeClr>
                      </a:gs>
                    </a:gsLst>
                    <a:lin ang="5400000" scaled="0"/>
                  </a:gra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Train &amp; </a:t>
              </a:r>
              <a:br>
                <a:rPr lang="en-US" sz="1399">
                  <a:gradFill>
                    <a:gsLst>
                      <a:gs pos="40075">
                        <a:schemeClr val="accent2">
                          <a:lumMod val="50000"/>
                        </a:schemeClr>
                      </a:gs>
                      <a:gs pos="30000">
                        <a:schemeClr val="accent2">
                          <a:lumMod val="50000"/>
                        </a:schemeClr>
                      </a:gs>
                    </a:gsLst>
                    <a:lin ang="5400000" scaled="0"/>
                  </a:gradFill>
                  <a:latin typeface="Segoe UI"/>
                </a:rPr>
              </a:br>
              <a:r>
                <a:rPr lang="en-US" sz="1399">
                  <a:gradFill>
                    <a:gsLst>
                      <a:gs pos="40075">
                        <a:schemeClr val="accent2">
                          <a:lumMod val="50000"/>
                        </a:schemeClr>
                      </a:gs>
                      <a:gs pos="30000">
                        <a:schemeClr val="accent2">
                          <a:lumMod val="50000"/>
                        </a:schemeClr>
                      </a:gs>
                    </a:gsLst>
                    <a:lin ang="5400000" scaled="0"/>
                  </a:gra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Build Image</a:t>
              </a: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Build model </a:t>
              </a:r>
              <a:br>
                <a:rPr lang="en-US" sz="1399">
                  <a:gradFill>
                    <a:gsLst>
                      <a:gs pos="40075">
                        <a:schemeClr val="accent2">
                          <a:lumMod val="50000"/>
                        </a:schemeClr>
                      </a:gs>
                      <a:gs pos="30000">
                        <a:schemeClr val="accent2">
                          <a:lumMod val="50000"/>
                        </a:schemeClr>
                      </a:gs>
                    </a:gsLst>
                    <a:lin ang="5400000" scaled="0"/>
                  </a:gradFill>
                  <a:latin typeface="Segoe UI"/>
                </a:rPr>
              </a:br>
              <a:r>
                <a:rPr lang="en-US" sz="1399">
                  <a:gradFill>
                    <a:gsLst>
                      <a:gs pos="40075">
                        <a:schemeClr val="accent2">
                          <a:lumMod val="50000"/>
                        </a:schemeClr>
                      </a:gs>
                      <a:gs pos="30000">
                        <a:schemeClr val="accent2">
                          <a:lumMod val="50000"/>
                        </a:schemeClr>
                      </a:gs>
                    </a:gsLst>
                    <a:lin ang="5400000" scaled="0"/>
                  </a:gra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Deploy Service</a:t>
              </a:r>
            </a:p>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68843"/>
            <a:ext cx="11268165" cy="473646"/>
            <a:chOff x="494299" y="5445050"/>
            <a:chExt cx="11268165" cy="473646"/>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502769"/>
              <a:ext cx="11268165" cy="411007"/>
              <a:chOff x="494299" y="5502769"/>
              <a:chExt cx="11268165" cy="411007"/>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596794"/>
                <a:ext cx="2330796" cy="31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chemeClr val="bg1"/>
            </a:solidFill>
            <a:ln>
              <a:noFill/>
            </a:ln>
            <a:effec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CC7294A-4F8F-4285-BFE7-1F74BE8C1AB9}"/>
              </a:ext>
            </a:extLst>
          </p:cNvPr>
          <p:cNvSpPr/>
          <p:nvPr/>
        </p:nvSpPr>
        <p:spPr bwMode="auto">
          <a:xfrm>
            <a:off x="2167605" y="512353"/>
            <a:ext cx="2134102" cy="64633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DevOps</a:t>
            </a:r>
          </a:p>
        </p:txBody>
      </p:sp>
      <p:sp>
        <p:nvSpPr>
          <p:cNvPr id="136" name="Rectangle 135">
            <a:extLst>
              <a:ext uri="{FF2B5EF4-FFF2-40B4-BE49-F238E27FC236}">
                <a16:creationId xmlns:a16="http://schemas.microsoft.com/office/drawing/2014/main" id="{7FBC4417-6565-4BC0-B43B-43AE9C9A698D}"/>
              </a:ext>
            </a:extLst>
          </p:cNvPr>
          <p:cNvSpPr/>
          <p:nvPr/>
        </p:nvSpPr>
        <p:spPr bwMode="auto">
          <a:xfrm>
            <a:off x="7449501" y="512353"/>
            <a:ext cx="2134102" cy="64633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err="1">
                <a:ln>
                  <a:noFill/>
                </a:ln>
                <a:solidFill>
                  <a:prstClr val="white"/>
                </a:solidFill>
                <a:effectLst/>
                <a:uLnTx/>
                <a:uFillTx/>
                <a:latin typeface="Segoe UI Semibold"/>
                <a:ea typeface="Segoe UI" pitchFamily="34" charset="0"/>
                <a:cs typeface="Segoe UI" pitchFamily="34" charset="0"/>
              </a:rPr>
              <a:t>MLOps</a:t>
            </a:r>
            <a:endParaRPr kumimoji="0" lang="en-US" sz="36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68" name="TextBox 67">
            <a:extLst>
              <a:ext uri="{FF2B5EF4-FFF2-40B4-BE49-F238E27FC236}">
                <a16:creationId xmlns:a16="http://schemas.microsoft.com/office/drawing/2014/main" id="{640CA49F-9CEE-4979-A10A-4F84B46C0490}"/>
              </a:ext>
            </a:extLst>
          </p:cNvPr>
          <p:cNvSpPr txBox="1"/>
          <p:nvPr/>
        </p:nvSpPr>
        <p:spPr>
          <a:xfrm>
            <a:off x="2667736" y="2874812"/>
            <a:ext cx="264357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Code testing</a:t>
            </a:r>
          </a:p>
        </p:txBody>
      </p:sp>
      <p:sp>
        <p:nvSpPr>
          <p:cNvPr id="69" name="TextBox 68">
            <a:extLst>
              <a:ext uri="{FF2B5EF4-FFF2-40B4-BE49-F238E27FC236}">
                <a16:creationId xmlns:a16="http://schemas.microsoft.com/office/drawing/2014/main" id="{EFB51905-F872-43B1-B3BE-8AC15C1F128A}"/>
              </a:ext>
            </a:extLst>
          </p:cNvPr>
          <p:cNvSpPr txBox="1"/>
          <p:nvPr/>
        </p:nvSpPr>
        <p:spPr>
          <a:xfrm>
            <a:off x="2667736" y="1927131"/>
            <a:ext cx="2473901"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Code reproducibility</a:t>
            </a:r>
          </a:p>
        </p:txBody>
      </p:sp>
      <p:grpSp>
        <p:nvGrpSpPr>
          <p:cNvPr id="70" name="Group 46">
            <a:extLst>
              <a:ext uri="{FF2B5EF4-FFF2-40B4-BE49-F238E27FC236}">
                <a16:creationId xmlns:a16="http://schemas.microsoft.com/office/drawing/2014/main" id="{E61EE35C-C5D1-419A-A6DF-0BA27CBB8059}"/>
              </a:ext>
            </a:extLst>
          </p:cNvPr>
          <p:cNvGrpSpPr>
            <a:grpSpLocks noChangeAspect="1"/>
          </p:cNvGrpSpPr>
          <p:nvPr/>
        </p:nvGrpSpPr>
        <p:grpSpPr bwMode="auto">
          <a:xfrm>
            <a:off x="1738315" y="2714869"/>
            <a:ext cx="566106" cy="566106"/>
            <a:chOff x="2812" y="999"/>
            <a:chExt cx="312" cy="312"/>
          </a:xfrm>
          <a:solidFill>
            <a:schemeClr val="accent2"/>
          </a:solidFill>
        </p:grpSpPr>
        <p:sp>
          <p:nvSpPr>
            <p:cNvPr id="71" name="Freeform 47">
              <a:extLst>
                <a:ext uri="{FF2B5EF4-FFF2-40B4-BE49-F238E27FC236}">
                  <a16:creationId xmlns:a16="http://schemas.microsoft.com/office/drawing/2014/main" id="{6139BDA2-A0B0-43EB-A512-C13C71ACD3A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48">
              <a:extLst>
                <a:ext uri="{FF2B5EF4-FFF2-40B4-BE49-F238E27FC236}">
                  <a16:creationId xmlns:a16="http://schemas.microsoft.com/office/drawing/2014/main" id="{E33F4D0A-F00D-4280-9C95-61F30911F27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49">
              <a:extLst>
                <a:ext uri="{FF2B5EF4-FFF2-40B4-BE49-F238E27FC236}">
                  <a16:creationId xmlns:a16="http://schemas.microsoft.com/office/drawing/2014/main" id="{A7BBE383-AC6A-495A-8AD1-F1E5E837FE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E81606D1-AC26-4E18-9538-BC0668FED103}"/>
              </a:ext>
            </a:extLst>
          </p:cNvPr>
          <p:cNvGrpSpPr>
            <a:grpSpLocks noChangeAspect="1"/>
          </p:cNvGrpSpPr>
          <p:nvPr/>
        </p:nvGrpSpPr>
        <p:grpSpPr>
          <a:xfrm>
            <a:off x="1738315" y="1767188"/>
            <a:ext cx="566106" cy="566106"/>
            <a:chOff x="1948733" y="1887919"/>
            <a:chExt cx="495300" cy="495300"/>
          </a:xfrm>
        </p:grpSpPr>
        <p:grpSp>
          <p:nvGrpSpPr>
            <p:cNvPr id="75" name="Group 74">
              <a:extLst>
                <a:ext uri="{FF2B5EF4-FFF2-40B4-BE49-F238E27FC236}">
                  <a16:creationId xmlns:a16="http://schemas.microsoft.com/office/drawing/2014/main" id="{2435F393-2779-458B-9547-9D9C78C2954A}"/>
                </a:ext>
              </a:extLst>
            </p:cNvPr>
            <p:cNvGrpSpPr/>
            <p:nvPr/>
          </p:nvGrpSpPr>
          <p:grpSpPr>
            <a:xfrm>
              <a:off x="1948733" y="1887919"/>
              <a:ext cx="495300" cy="495300"/>
              <a:chOff x="5414963" y="1585914"/>
              <a:chExt cx="495300" cy="495300"/>
            </a:xfrm>
          </p:grpSpPr>
          <p:sp>
            <p:nvSpPr>
              <p:cNvPr id="78" name="Freeform 55">
                <a:extLst>
                  <a:ext uri="{FF2B5EF4-FFF2-40B4-BE49-F238E27FC236}">
                    <a16:creationId xmlns:a16="http://schemas.microsoft.com/office/drawing/2014/main" id="{363EAB4D-3BB7-47A8-8B0A-32FA158FADF8}"/>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56">
                <a:extLst>
                  <a:ext uri="{FF2B5EF4-FFF2-40B4-BE49-F238E27FC236}">
                    <a16:creationId xmlns:a16="http://schemas.microsoft.com/office/drawing/2014/main" id="{64A8A65E-F80A-498E-AC08-4521E2AD20F1}"/>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6" name="Freeform 6">
              <a:extLst>
                <a:ext uri="{FF2B5EF4-FFF2-40B4-BE49-F238E27FC236}">
                  <a16:creationId xmlns:a16="http://schemas.microsoft.com/office/drawing/2014/main" id="{BE9831D9-44F6-4B62-B4FB-2FC3F965DC82}"/>
                </a:ext>
              </a:extLst>
            </p:cNvPr>
            <p:cNvSpPr>
              <a:spLocks/>
            </p:cNvSpPr>
            <p:nvPr/>
          </p:nvSpPr>
          <p:spPr bwMode="auto">
            <a:xfrm rot="19800000" flipH="1">
              <a:off x="2025452" y="1961719"/>
              <a:ext cx="290513" cy="357188"/>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7">
              <a:extLst>
                <a:ext uri="{FF2B5EF4-FFF2-40B4-BE49-F238E27FC236}">
                  <a16:creationId xmlns:a16="http://schemas.microsoft.com/office/drawing/2014/main" id="{5D091F2D-DFA7-4810-9E85-096AE4BCDAAF}"/>
                </a:ext>
              </a:extLst>
            </p:cNvPr>
            <p:cNvSpPr>
              <a:spLocks/>
            </p:cNvSpPr>
            <p:nvPr/>
          </p:nvSpPr>
          <p:spPr bwMode="auto">
            <a:xfrm rot="19800000" flipH="1">
              <a:off x="2104599" y="2042993"/>
              <a:ext cx="185738" cy="185738"/>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0" name="Freeform 12">
            <a:extLst>
              <a:ext uri="{FF2B5EF4-FFF2-40B4-BE49-F238E27FC236}">
                <a16:creationId xmlns:a16="http://schemas.microsoft.com/office/drawing/2014/main" id="{BAA0BDDA-6DAF-4813-B573-904E2E708D8E}"/>
              </a:ext>
            </a:extLst>
          </p:cNvPr>
          <p:cNvSpPr>
            <a:spLocks noChangeAspect="1"/>
          </p:cNvSpPr>
          <p:nvPr/>
        </p:nvSpPr>
        <p:spPr bwMode="auto">
          <a:xfrm>
            <a:off x="1770739" y="3823381"/>
            <a:ext cx="518763" cy="518763"/>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D2A7A59B-4755-4249-9F77-68438F926B01}"/>
              </a:ext>
            </a:extLst>
          </p:cNvPr>
          <p:cNvSpPr txBox="1"/>
          <p:nvPr/>
        </p:nvSpPr>
        <p:spPr>
          <a:xfrm>
            <a:off x="2667736" y="3959652"/>
            <a:ext cx="264357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App deployment</a:t>
            </a:r>
          </a:p>
        </p:txBody>
      </p:sp>
      <p:sp>
        <p:nvSpPr>
          <p:cNvPr id="83" name="TextBox 82">
            <a:extLst>
              <a:ext uri="{FF2B5EF4-FFF2-40B4-BE49-F238E27FC236}">
                <a16:creationId xmlns:a16="http://schemas.microsoft.com/office/drawing/2014/main" id="{59B470E1-E24A-43B6-A30B-3B15688F6226}"/>
              </a:ext>
            </a:extLst>
          </p:cNvPr>
          <p:cNvSpPr txBox="1"/>
          <p:nvPr/>
        </p:nvSpPr>
        <p:spPr>
          <a:xfrm>
            <a:off x="7995830" y="5017354"/>
            <a:ext cx="257684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Model retraining</a:t>
            </a:r>
          </a:p>
        </p:txBody>
      </p:sp>
      <p:grpSp>
        <p:nvGrpSpPr>
          <p:cNvPr id="84" name="Group 56">
            <a:extLst>
              <a:ext uri="{FF2B5EF4-FFF2-40B4-BE49-F238E27FC236}">
                <a16:creationId xmlns:a16="http://schemas.microsoft.com/office/drawing/2014/main" id="{BD8A60E5-60B1-4D61-92B6-5B1C10741D7C}"/>
              </a:ext>
            </a:extLst>
          </p:cNvPr>
          <p:cNvGrpSpPr>
            <a:grpSpLocks noChangeAspect="1"/>
          </p:cNvGrpSpPr>
          <p:nvPr/>
        </p:nvGrpSpPr>
        <p:grpSpPr bwMode="auto">
          <a:xfrm>
            <a:off x="7079027" y="4870650"/>
            <a:ext cx="539629" cy="539629"/>
            <a:chOff x="410" y="999"/>
            <a:chExt cx="312" cy="312"/>
          </a:xfrm>
          <a:solidFill>
            <a:schemeClr val="accent1"/>
          </a:solidFill>
        </p:grpSpPr>
        <p:sp>
          <p:nvSpPr>
            <p:cNvPr id="85" name="Oval 57">
              <a:extLst>
                <a:ext uri="{FF2B5EF4-FFF2-40B4-BE49-F238E27FC236}">
                  <a16:creationId xmlns:a16="http://schemas.microsoft.com/office/drawing/2014/main" id="{03E27B17-E5F8-48C0-9AB7-34F871CB7FF8}"/>
                </a:ext>
              </a:extLst>
            </p:cNvPr>
            <p:cNvSpPr>
              <a:spLocks noChangeArrowheads="1"/>
            </p:cNvSpPr>
            <p:nvPr/>
          </p:nvSpPr>
          <p:spPr bwMode="auto">
            <a:xfrm>
              <a:off x="410"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Oval 58">
              <a:extLst>
                <a:ext uri="{FF2B5EF4-FFF2-40B4-BE49-F238E27FC236}">
                  <a16:creationId xmlns:a16="http://schemas.microsoft.com/office/drawing/2014/main" id="{20091A64-E513-485B-B8ED-89E1E3182845}"/>
                </a:ext>
              </a:extLst>
            </p:cNvPr>
            <p:cNvSpPr>
              <a:spLocks noChangeArrowheads="1"/>
            </p:cNvSpPr>
            <p:nvPr/>
          </p:nvSpPr>
          <p:spPr bwMode="auto">
            <a:xfrm>
              <a:off x="468" y="99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59">
              <a:extLst>
                <a:ext uri="{FF2B5EF4-FFF2-40B4-BE49-F238E27FC236}">
                  <a16:creationId xmlns:a16="http://schemas.microsoft.com/office/drawing/2014/main" id="{11F6E6E3-DC26-470B-87AE-3AAD3203CD42}"/>
                </a:ext>
              </a:extLst>
            </p:cNvPr>
            <p:cNvSpPr>
              <a:spLocks noChangeArrowheads="1"/>
            </p:cNvSpPr>
            <p:nvPr/>
          </p:nvSpPr>
          <p:spPr bwMode="auto">
            <a:xfrm>
              <a:off x="525"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60">
              <a:extLst>
                <a:ext uri="{FF2B5EF4-FFF2-40B4-BE49-F238E27FC236}">
                  <a16:creationId xmlns:a16="http://schemas.microsoft.com/office/drawing/2014/main" id="{9687CED4-E9C8-465E-8724-C21DC89F2BC5}"/>
                </a:ext>
              </a:extLst>
            </p:cNvPr>
            <p:cNvSpPr>
              <a:spLocks noChangeArrowheads="1"/>
            </p:cNvSpPr>
            <p:nvPr/>
          </p:nvSpPr>
          <p:spPr bwMode="auto">
            <a:xfrm>
              <a:off x="643"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61">
              <a:extLst>
                <a:ext uri="{FF2B5EF4-FFF2-40B4-BE49-F238E27FC236}">
                  <a16:creationId xmlns:a16="http://schemas.microsoft.com/office/drawing/2014/main" id="{25B210BF-96FF-4BF9-8B40-2460BEEAAFFB}"/>
                </a:ext>
              </a:extLst>
            </p:cNvPr>
            <p:cNvSpPr>
              <a:spLocks noChangeArrowheads="1"/>
            </p:cNvSpPr>
            <p:nvPr/>
          </p:nvSpPr>
          <p:spPr bwMode="auto">
            <a:xfrm>
              <a:off x="697"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Oval 62">
              <a:extLst>
                <a:ext uri="{FF2B5EF4-FFF2-40B4-BE49-F238E27FC236}">
                  <a16:creationId xmlns:a16="http://schemas.microsoft.com/office/drawing/2014/main" id="{837D66E5-8484-4EC9-935C-58426212332F}"/>
                </a:ext>
              </a:extLst>
            </p:cNvPr>
            <p:cNvSpPr>
              <a:spLocks noChangeArrowheads="1"/>
            </p:cNvSpPr>
            <p:nvPr/>
          </p:nvSpPr>
          <p:spPr bwMode="auto">
            <a:xfrm>
              <a:off x="410" y="1057"/>
              <a:ext cx="20"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63">
              <a:extLst>
                <a:ext uri="{FF2B5EF4-FFF2-40B4-BE49-F238E27FC236}">
                  <a16:creationId xmlns:a16="http://schemas.microsoft.com/office/drawing/2014/main" id="{130B8421-DDE0-4BC4-A731-AA0AB46D8932}"/>
                </a:ext>
              </a:extLst>
            </p:cNvPr>
            <p:cNvSpPr>
              <a:spLocks noChangeArrowheads="1"/>
            </p:cNvSpPr>
            <p:nvPr/>
          </p:nvSpPr>
          <p:spPr bwMode="auto">
            <a:xfrm>
              <a:off x="468" y="1057"/>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Oval 64">
              <a:extLst>
                <a:ext uri="{FF2B5EF4-FFF2-40B4-BE49-F238E27FC236}">
                  <a16:creationId xmlns:a16="http://schemas.microsoft.com/office/drawing/2014/main" id="{68D978BD-19E7-4E8D-8315-2475F5E949C9}"/>
                </a:ext>
              </a:extLst>
            </p:cNvPr>
            <p:cNvSpPr>
              <a:spLocks noChangeArrowheads="1"/>
            </p:cNvSpPr>
            <p:nvPr/>
          </p:nvSpPr>
          <p:spPr bwMode="auto">
            <a:xfrm>
              <a:off x="520"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65">
              <a:extLst>
                <a:ext uri="{FF2B5EF4-FFF2-40B4-BE49-F238E27FC236}">
                  <a16:creationId xmlns:a16="http://schemas.microsoft.com/office/drawing/2014/main" id="{87B029FF-8C85-4272-918C-15847ACEB5E1}"/>
                </a:ext>
              </a:extLst>
            </p:cNvPr>
            <p:cNvSpPr>
              <a:spLocks noChangeArrowheads="1"/>
            </p:cNvSpPr>
            <p:nvPr/>
          </p:nvSpPr>
          <p:spPr bwMode="auto">
            <a:xfrm>
              <a:off x="638"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66">
              <a:extLst>
                <a:ext uri="{FF2B5EF4-FFF2-40B4-BE49-F238E27FC236}">
                  <a16:creationId xmlns:a16="http://schemas.microsoft.com/office/drawing/2014/main" id="{9D632FA2-CA6F-4E37-AEFF-2BF815DC016E}"/>
                </a:ext>
              </a:extLst>
            </p:cNvPr>
            <p:cNvSpPr>
              <a:spLocks noChangeArrowheads="1"/>
            </p:cNvSpPr>
            <p:nvPr/>
          </p:nvSpPr>
          <p:spPr bwMode="auto">
            <a:xfrm>
              <a:off x="692"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67">
              <a:extLst>
                <a:ext uri="{FF2B5EF4-FFF2-40B4-BE49-F238E27FC236}">
                  <a16:creationId xmlns:a16="http://schemas.microsoft.com/office/drawing/2014/main" id="{3FBD8AFC-5D21-4ED4-B147-B2EE67D3E894}"/>
                </a:ext>
              </a:extLst>
            </p:cNvPr>
            <p:cNvSpPr>
              <a:spLocks noChangeArrowheads="1"/>
            </p:cNvSpPr>
            <p:nvPr/>
          </p:nvSpPr>
          <p:spPr bwMode="auto">
            <a:xfrm>
              <a:off x="410" y="111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68">
              <a:extLst>
                <a:ext uri="{FF2B5EF4-FFF2-40B4-BE49-F238E27FC236}">
                  <a16:creationId xmlns:a16="http://schemas.microsoft.com/office/drawing/2014/main" id="{399B3F09-9A43-47BA-A797-025A8E3ED210}"/>
                </a:ext>
              </a:extLst>
            </p:cNvPr>
            <p:cNvSpPr>
              <a:spLocks noChangeArrowheads="1"/>
            </p:cNvSpPr>
            <p:nvPr/>
          </p:nvSpPr>
          <p:spPr bwMode="auto">
            <a:xfrm>
              <a:off x="463" y="1109"/>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69">
              <a:extLst>
                <a:ext uri="{FF2B5EF4-FFF2-40B4-BE49-F238E27FC236}">
                  <a16:creationId xmlns:a16="http://schemas.microsoft.com/office/drawing/2014/main" id="{700F9ABC-F2F5-41F5-803C-F5CEDF8CD844}"/>
                </a:ext>
              </a:extLst>
            </p:cNvPr>
            <p:cNvSpPr>
              <a:spLocks noChangeArrowheads="1"/>
            </p:cNvSpPr>
            <p:nvPr/>
          </p:nvSpPr>
          <p:spPr bwMode="auto">
            <a:xfrm>
              <a:off x="692" y="110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70">
              <a:extLst>
                <a:ext uri="{FF2B5EF4-FFF2-40B4-BE49-F238E27FC236}">
                  <a16:creationId xmlns:a16="http://schemas.microsoft.com/office/drawing/2014/main" id="{FF4BE074-1D97-4BA2-8F46-5091E0BB19EB}"/>
                </a:ext>
              </a:extLst>
            </p:cNvPr>
            <p:cNvSpPr>
              <a:spLocks noChangeArrowheads="1"/>
            </p:cNvSpPr>
            <p:nvPr/>
          </p:nvSpPr>
          <p:spPr bwMode="auto">
            <a:xfrm>
              <a:off x="410" y="11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Oval 71">
              <a:extLst>
                <a:ext uri="{FF2B5EF4-FFF2-40B4-BE49-F238E27FC236}">
                  <a16:creationId xmlns:a16="http://schemas.microsoft.com/office/drawing/2014/main" id="{66B1F396-F0C9-464F-89A4-A5B76932569E}"/>
                </a:ext>
              </a:extLst>
            </p:cNvPr>
            <p:cNvSpPr>
              <a:spLocks noChangeArrowheads="1"/>
            </p:cNvSpPr>
            <p:nvPr/>
          </p:nvSpPr>
          <p:spPr bwMode="auto">
            <a:xfrm>
              <a:off x="410" y="12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Oval 72">
              <a:extLst>
                <a:ext uri="{FF2B5EF4-FFF2-40B4-BE49-F238E27FC236}">
                  <a16:creationId xmlns:a16="http://schemas.microsoft.com/office/drawing/2014/main" id="{432107F4-3529-4F2A-B662-F79B86E8CFBE}"/>
                </a:ext>
              </a:extLst>
            </p:cNvPr>
            <p:cNvSpPr>
              <a:spLocks noChangeArrowheads="1"/>
            </p:cNvSpPr>
            <p:nvPr/>
          </p:nvSpPr>
          <p:spPr bwMode="auto">
            <a:xfrm>
              <a:off x="468" y="122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Oval 73">
              <a:extLst>
                <a:ext uri="{FF2B5EF4-FFF2-40B4-BE49-F238E27FC236}">
                  <a16:creationId xmlns:a16="http://schemas.microsoft.com/office/drawing/2014/main" id="{90E45E0B-F0F3-422E-B0C4-DE4C8530EC78}"/>
                </a:ext>
              </a:extLst>
            </p:cNvPr>
            <p:cNvSpPr>
              <a:spLocks noChangeArrowheads="1"/>
            </p:cNvSpPr>
            <p:nvPr/>
          </p:nvSpPr>
          <p:spPr bwMode="auto">
            <a:xfrm>
              <a:off x="410" y="12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Oval 74">
              <a:extLst>
                <a:ext uri="{FF2B5EF4-FFF2-40B4-BE49-F238E27FC236}">
                  <a16:creationId xmlns:a16="http://schemas.microsoft.com/office/drawing/2014/main" id="{F272E613-D33D-498F-A118-967CD865774F}"/>
                </a:ext>
              </a:extLst>
            </p:cNvPr>
            <p:cNvSpPr>
              <a:spLocks noChangeArrowheads="1"/>
            </p:cNvSpPr>
            <p:nvPr/>
          </p:nvSpPr>
          <p:spPr bwMode="auto">
            <a:xfrm>
              <a:off x="468" y="1286"/>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Oval 75">
              <a:extLst>
                <a:ext uri="{FF2B5EF4-FFF2-40B4-BE49-F238E27FC236}">
                  <a16:creationId xmlns:a16="http://schemas.microsoft.com/office/drawing/2014/main" id="{F01C1FC2-E5D5-48F8-BDB0-6438647E901B}"/>
                </a:ext>
              </a:extLst>
            </p:cNvPr>
            <p:cNvSpPr>
              <a:spLocks noChangeArrowheads="1"/>
            </p:cNvSpPr>
            <p:nvPr/>
          </p:nvSpPr>
          <p:spPr bwMode="auto">
            <a:xfrm>
              <a:off x="520"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Oval 76">
              <a:extLst>
                <a:ext uri="{FF2B5EF4-FFF2-40B4-BE49-F238E27FC236}">
                  <a16:creationId xmlns:a16="http://schemas.microsoft.com/office/drawing/2014/main" id="{3EACD9A3-EA2D-4DEE-9FD3-1C7E22355AC7}"/>
                </a:ext>
              </a:extLst>
            </p:cNvPr>
            <p:cNvSpPr>
              <a:spLocks noChangeArrowheads="1"/>
            </p:cNvSpPr>
            <p:nvPr/>
          </p:nvSpPr>
          <p:spPr bwMode="auto">
            <a:xfrm>
              <a:off x="638"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Oval 77">
              <a:extLst>
                <a:ext uri="{FF2B5EF4-FFF2-40B4-BE49-F238E27FC236}">
                  <a16:creationId xmlns:a16="http://schemas.microsoft.com/office/drawing/2014/main" id="{3B091660-D5BD-4035-BA58-678C7B74229E}"/>
                </a:ext>
              </a:extLst>
            </p:cNvPr>
            <p:cNvSpPr>
              <a:spLocks noChangeArrowheads="1"/>
            </p:cNvSpPr>
            <p:nvPr/>
          </p:nvSpPr>
          <p:spPr bwMode="auto">
            <a:xfrm>
              <a:off x="583" y="999"/>
              <a:ext cx="20" cy="2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Oval 78">
              <a:extLst>
                <a:ext uri="{FF2B5EF4-FFF2-40B4-BE49-F238E27FC236}">
                  <a16:creationId xmlns:a16="http://schemas.microsoft.com/office/drawing/2014/main" id="{7DF99BD0-CA72-4063-A499-239E10D0EC0B}"/>
                </a:ext>
              </a:extLst>
            </p:cNvPr>
            <p:cNvSpPr>
              <a:spLocks noChangeArrowheads="1"/>
            </p:cNvSpPr>
            <p:nvPr/>
          </p:nvSpPr>
          <p:spPr bwMode="auto">
            <a:xfrm>
              <a:off x="579" y="1052"/>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Oval 79">
              <a:extLst>
                <a:ext uri="{FF2B5EF4-FFF2-40B4-BE49-F238E27FC236}">
                  <a16:creationId xmlns:a16="http://schemas.microsoft.com/office/drawing/2014/main" id="{DF611A74-C2EB-4A1E-92F5-D75C0B6B8951}"/>
                </a:ext>
              </a:extLst>
            </p:cNvPr>
            <p:cNvSpPr>
              <a:spLocks noChangeArrowheads="1"/>
            </p:cNvSpPr>
            <p:nvPr/>
          </p:nvSpPr>
          <p:spPr bwMode="auto">
            <a:xfrm>
              <a:off x="520" y="1109"/>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Oval 80">
              <a:extLst>
                <a:ext uri="{FF2B5EF4-FFF2-40B4-BE49-F238E27FC236}">
                  <a16:creationId xmlns:a16="http://schemas.microsoft.com/office/drawing/2014/main" id="{DC0458ED-907B-48E4-9D25-59917BE4B07A}"/>
                </a:ext>
              </a:extLst>
            </p:cNvPr>
            <p:cNvSpPr>
              <a:spLocks noChangeArrowheads="1"/>
            </p:cNvSpPr>
            <p:nvPr/>
          </p:nvSpPr>
          <p:spPr bwMode="auto">
            <a:xfrm>
              <a:off x="573" y="1104"/>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Oval 81">
              <a:extLst>
                <a:ext uri="{FF2B5EF4-FFF2-40B4-BE49-F238E27FC236}">
                  <a16:creationId xmlns:a16="http://schemas.microsoft.com/office/drawing/2014/main" id="{873EC01E-6B47-4257-8E5E-E3EBE9DCCB9F}"/>
                </a:ext>
              </a:extLst>
            </p:cNvPr>
            <p:cNvSpPr>
              <a:spLocks noChangeArrowheads="1"/>
            </p:cNvSpPr>
            <p:nvPr/>
          </p:nvSpPr>
          <p:spPr bwMode="auto">
            <a:xfrm>
              <a:off x="638" y="1109"/>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82">
              <a:extLst>
                <a:ext uri="{FF2B5EF4-FFF2-40B4-BE49-F238E27FC236}">
                  <a16:creationId xmlns:a16="http://schemas.microsoft.com/office/drawing/2014/main" id="{233ECFD8-4B04-4270-84B9-1BE995CB377E}"/>
                </a:ext>
              </a:extLst>
            </p:cNvPr>
            <p:cNvSpPr>
              <a:spLocks noChangeArrowheads="1"/>
            </p:cNvSpPr>
            <p:nvPr/>
          </p:nvSpPr>
          <p:spPr bwMode="auto">
            <a:xfrm>
              <a:off x="463" y="1168"/>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Oval 83">
              <a:extLst>
                <a:ext uri="{FF2B5EF4-FFF2-40B4-BE49-F238E27FC236}">
                  <a16:creationId xmlns:a16="http://schemas.microsoft.com/office/drawing/2014/main" id="{5978A783-DDB9-48A7-B923-88A4B455BCDD}"/>
                </a:ext>
              </a:extLst>
            </p:cNvPr>
            <p:cNvSpPr>
              <a:spLocks noChangeArrowheads="1"/>
            </p:cNvSpPr>
            <p:nvPr/>
          </p:nvSpPr>
          <p:spPr bwMode="auto">
            <a:xfrm>
              <a:off x="515" y="1162"/>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Oval 84">
              <a:extLst>
                <a:ext uri="{FF2B5EF4-FFF2-40B4-BE49-F238E27FC236}">
                  <a16:creationId xmlns:a16="http://schemas.microsoft.com/office/drawing/2014/main" id="{59577B05-3B78-486F-A4D5-0BAC71E61728}"/>
                </a:ext>
              </a:extLst>
            </p:cNvPr>
            <p:cNvSpPr>
              <a:spLocks noChangeArrowheads="1"/>
            </p:cNvSpPr>
            <p:nvPr/>
          </p:nvSpPr>
          <p:spPr bwMode="auto">
            <a:xfrm>
              <a:off x="564" y="1153"/>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Oval 85">
              <a:extLst>
                <a:ext uri="{FF2B5EF4-FFF2-40B4-BE49-F238E27FC236}">
                  <a16:creationId xmlns:a16="http://schemas.microsoft.com/office/drawing/2014/main" id="{D187E09D-42A5-479F-B011-B91F0183DEDD}"/>
                </a:ext>
              </a:extLst>
            </p:cNvPr>
            <p:cNvSpPr>
              <a:spLocks noChangeArrowheads="1"/>
            </p:cNvSpPr>
            <p:nvPr/>
          </p:nvSpPr>
          <p:spPr bwMode="auto">
            <a:xfrm>
              <a:off x="633" y="1162"/>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Oval 86">
              <a:extLst>
                <a:ext uri="{FF2B5EF4-FFF2-40B4-BE49-F238E27FC236}">
                  <a16:creationId xmlns:a16="http://schemas.microsoft.com/office/drawing/2014/main" id="{E606CBA9-49CC-4C9C-B570-7D42B554B6CE}"/>
                </a:ext>
              </a:extLst>
            </p:cNvPr>
            <p:cNvSpPr>
              <a:spLocks noChangeArrowheads="1"/>
            </p:cNvSpPr>
            <p:nvPr/>
          </p:nvSpPr>
          <p:spPr bwMode="auto">
            <a:xfrm>
              <a:off x="697" y="1172"/>
              <a:ext cx="20" cy="2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Oval 87">
              <a:extLst>
                <a:ext uri="{FF2B5EF4-FFF2-40B4-BE49-F238E27FC236}">
                  <a16:creationId xmlns:a16="http://schemas.microsoft.com/office/drawing/2014/main" id="{FA2F259E-E7BB-492F-85B3-B18E210E31B1}"/>
                </a:ext>
              </a:extLst>
            </p:cNvPr>
            <p:cNvSpPr>
              <a:spLocks noChangeArrowheads="1"/>
            </p:cNvSpPr>
            <p:nvPr/>
          </p:nvSpPr>
          <p:spPr bwMode="auto">
            <a:xfrm>
              <a:off x="520" y="1224"/>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Oval 88">
              <a:extLst>
                <a:ext uri="{FF2B5EF4-FFF2-40B4-BE49-F238E27FC236}">
                  <a16:creationId xmlns:a16="http://schemas.microsoft.com/office/drawing/2014/main" id="{BE4F2181-3047-4F20-ACDA-FF7F00CDCAFA}"/>
                </a:ext>
              </a:extLst>
            </p:cNvPr>
            <p:cNvSpPr>
              <a:spLocks noChangeArrowheads="1"/>
            </p:cNvSpPr>
            <p:nvPr/>
          </p:nvSpPr>
          <p:spPr bwMode="auto">
            <a:xfrm>
              <a:off x="573" y="1219"/>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Oval 89">
              <a:extLst>
                <a:ext uri="{FF2B5EF4-FFF2-40B4-BE49-F238E27FC236}">
                  <a16:creationId xmlns:a16="http://schemas.microsoft.com/office/drawing/2014/main" id="{1E352BDF-2E68-4E3A-BCA7-204FE3AD907C}"/>
                </a:ext>
              </a:extLst>
            </p:cNvPr>
            <p:cNvSpPr>
              <a:spLocks noChangeArrowheads="1"/>
            </p:cNvSpPr>
            <p:nvPr/>
          </p:nvSpPr>
          <p:spPr bwMode="auto">
            <a:xfrm>
              <a:off x="638" y="1226"/>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Oval 90">
              <a:extLst>
                <a:ext uri="{FF2B5EF4-FFF2-40B4-BE49-F238E27FC236}">
                  <a16:creationId xmlns:a16="http://schemas.microsoft.com/office/drawing/2014/main" id="{81CAAAFA-7311-40BC-9F9E-F3FD361D707B}"/>
                </a:ext>
              </a:extLst>
            </p:cNvPr>
            <p:cNvSpPr>
              <a:spLocks noChangeArrowheads="1"/>
            </p:cNvSpPr>
            <p:nvPr/>
          </p:nvSpPr>
          <p:spPr bwMode="auto">
            <a:xfrm>
              <a:off x="697" y="1229"/>
              <a:ext cx="20" cy="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Oval 91">
              <a:extLst>
                <a:ext uri="{FF2B5EF4-FFF2-40B4-BE49-F238E27FC236}">
                  <a16:creationId xmlns:a16="http://schemas.microsoft.com/office/drawing/2014/main" id="{4F5C43BB-2F7D-42E4-B581-5104DCFAF5E8}"/>
                </a:ext>
              </a:extLst>
            </p:cNvPr>
            <p:cNvSpPr>
              <a:spLocks noChangeArrowheads="1"/>
            </p:cNvSpPr>
            <p:nvPr/>
          </p:nvSpPr>
          <p:spPr bwMode="auto">
            <a:xfrm>
              <a:off x="579" y="1281"/>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Oval 92">
              <a:extLst>
                <a:ext uri="{FF2B5EF4-FFF2-40B4-BE49-F238E27FC236}">
                  <a16:creationId xmlns:a16="http://schemas.microsoft.com/office/drawing/2014/main" id="{11B2445F-EB78-46E6-939C-3B9B1D882B4A}"/>
                </a:ext>
              </a:extLst>
            </p:cNvPr>
            <p:cNvSpPr>
              <a:spLocks noChangeArrowheads="1"/>
            </p:cNvSpPr>
            <p:nvPr/>
          </p:nvSpPr>
          <p:spPr bwMode="auto">
            <a:xfrm>
              <a:off x="697" y="1286"/>
              <a:ext cx="20" cy="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1" name="Group 46">
            <a:extLst>
              <a:ext uri="{FF2B5EF4-FFF2-40B4-BE49-F238E27FC236}">
                <a16:creationId xmlns:a16="http://schemas.microsoft.com/office/drawing/2014/main" id="{BA103DD4-470A-4E80-A946-B439A1BE346C}"/>
              </a:ext>
            </a:extLst>
          </p:cNvPr>
          <p:cNvGrpSpPr>
            <a:grpSpLocks noChangeAspect="1"/>
          </p:cNvGrpSpPr>
          <p:nvPr/>
        </p:nvGrpSpPr>
        <p:grpSpPr bwMode="auto">
          <a:xfrm>
            <a:off x="7041155" y="2701126"/>
            <a:ext cx="593592" cy="593592"/>
            <a:chOff x="2812" y="999"/>
            <a:chExt cx="312" cy="312"/>
          </a:xfrm>
        </p:grpSpPr>
        <p:sp>
          <p:nvSpPr>
            <p:cNvPr id="122" name="Freeform 47">
              <a:extLst>
                <a:ext uri="{FF2B5EF4-FFF2-40B4-BE49-F238E27FC236}">
                  <a16:creationId xmlns:a16="http://schemas.microsoft.com/office/drawing/2014/main" id="{8D1CCE35-1BB1-47DA-9F91-4BA3877D995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48">
              <a:extLst>
                <a:ext uri="{FF2B5EF4-FFF2-40B4-BE49-F238E27FC236}">
                  <a16:creationId xmlns:a16="http://schemas.microsoft.com/office/drawing/2014/main" id="{3A231280-55E2-4FF4-B329-C5F687D372B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49">
              <a:extLst>
                <a:ext uri="{FF2B5EF4-FFF2-40B4-BE49-F238E27FC236}">
                  <a16:creationId xmlns:a16="http://schemas.microsoft.com/office/drawing/2014/main" id="{A5B12204-8AA8-44E6-84AB-38162F75FF8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58A9EEF-EC87-4D23-BCED-D6DE319A9ED9}"/>
              </a:ext>
            </a:extLst>
          </p:cNvPr>
          <p:cNvGrpSpPr>
            <a:grpSpLocks noChangeAspect="1"/>
          </p:cNvGrpSpPr>
          <p:nvPr/>
        </p:nvGrpSpPr>
        <p:grpSpPr>
          <a:xfrm>
            <a:off x="7041155" y="1753445"/>
            <a:ext cx="593592" cy="593592"/>
            <a:chOff x="1948733" y="1887919"/>
            <a:chExt cx="495300" cy="495300"/>
          </a:xfrm>
        </p:grpSpPr>
        <p:grpSp>
          <p:nvGrpSpPr>
            <p:cNvPr id="126" name="Group 125">
              <a:extLst>
                <a:ext uri="{FF2B5EF4-FFF2-40B4-BE49-F238E27FC236}">
                  <a16:creationId xmlns:a16="http://schemas.microsoft.com/office/drawing/2014/main" id="{73310C82-6940-47F1-982A-12F13B1847DD}"/>
                </a:ext>
              </a:extLst>
            </p:cNvPr>
            <p:cNvGrpSpPr/>
            <p:nvPr/>
          </p:nvGrpSpPr>
          <p:grpSpPr>
            <a:xfrm>
              <a:off x="1948733" y="1887919"/>
              <a:ext cx="495300" cy="495300"/>
              <a:chOff x="5414963" y="1585914"/>
              <a:chExt cx="495300" cy="495300"/>
            </a:xfrm>
          </p:grpSpPr>
          <p:sp>
            <p:nvSpPr>
              <p:cNvPr id="129" name="Freeform 55">
                <a:extLst>
                  <a:ext uri="{FF2B5EF4-FFF2-40B4-BE49-F238E27FC236}">
                    <a16:creationId xmlns:a16="http://schemas.microsoft.com/office/drawing/2014/main" id="{10251954-FD1D-4AAD-B9D2-150B7A6C3070}"/>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56">
                <a:extLst>
                  <a:ext uri="{FF2B5EF4-FFF2-40B4-BE49-F238E27FC236}">
                    <a16:creationId xmlns:a16="http://schemas.microsoft.com/office/drawing/2014/main" id="{E96C3B59-5701-4A69-9892-F8076785113D}"/>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7" name="Freeform 6">
              <a:extLst>
                <a:ext uri="{FF2B5EF4-FFF2-40B4-BE49-F238E27FC236}">
                  <a16:creationId xmlns:a16="http://schemas.microsoft.com/office/drawing/2014/main" id="{2C815340-767F-42A1-9FE6-40A082C3D9AE}"/>
                </a:ext>
              </a:extLst>
            </p:cNvPr>
            <p:cNvSpPr>
              <a:spLocks/>
            </p:cNvSpPr>
            <p:nvPr/>
          </p:nvSpPr>
          <p:spPr bwMode="auto">
            <a:xfrm rot="19800000" flipH="1">
              <a:off x="2025452" y="1961719"/>
              <a:ext cx="290513" cy="357188"/>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7">
              <a:extLst>
                <a:ext uri="{FF2B5EF4-FFF2-40B4-BE49-F238E27FC236}">
                  <a16:creationId xmlns:a16="http://schemas.microsoft.com/office/drawing/2014/main" id="{436BBA92-A386-476E-9188-97447C7EF8C0}"/>
                </a:ext>
              </a:extLst>
            </p:cNvPr>
            <p:cNvSpPr>
              <a:spLocks/>
            </p:cNvSpPr>
            <p:nvPr/>
          </p:nvSpPr>
          <p:spPr bwMode="auto">
            <a:xfrm rot="19800000" flipH="1">
              <a:off x="2104599" y="2042993"/>
              <a:ext cx="185738" cy="185738"/>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1" name="Freeform 12">
            <a:extLst>
              <a:ext uri="{FF2B5EF4-FFF2-40B4-BE49-F238E27FC236}">
                <a16:creationId xmlns:a16="http://schemas.microsoft.com/office/drawing/2014/main" id="{B6E3502A-ACD6-49D1-9B28-1D30E91B2107}"/>
              </a:ext>
            </a:extLst>
          </p:cNvPr>
          <p:cNvSpPr>
            <a:spLocks noChangeAspect="1"/>
          </p:cNvSpPr>
          <p:nvPr/>
        </p:nvSpPr>
        <p:spPr bwMode="auto">
          <a:xfrm>
            <a:off x="7075992" y="3810787"/>
            <a:ext cx="543950" cy="543950"/>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4411F55F-3ABE-4EF9-8C14-BD8826C67B62}"/>
              </a:ext>
            </a:extLst>
          </p:cNvPr>
          <p:cNvSpPr txBox="1"/>
          <p:nvPr/>
        </p:nvSpPr>
        <p:spPr>
          <a:xfrm>
            <a:off x="7995830" y="2874812"/>
            <a:ext cx="182422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Model validation</a:t>
            </a:r>
          </a:p>
        </p:txBody>
      </p:sp>
      <p:sp>
        <p:nvSpPr>
          <p:cNvPr id="133" name="TextBox 132">
            <a:extLst>
              <a:ext uri="{FF2B5EF4-FFF2-40B4-BE49-F238E27FC236}">
                <a16:creationId xmlns:a16="http://schemas.microsoft.com/office/drawing/2014/main" id="{27353545-5F8F-41FB-AB55-5426CF998F52}"/>
              </a:ext>
            </a:extLst>
          </p:cNvPr>
          <p:cNvSpPr txBox="1"/>
          <p:nvPr/>
        </p:nvSpPr>
        <p:spPr>
          <a:xfrm>
            <a:off x="7995830" y="1927131"/>
            <a:ext cx="247861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Model reproducibility</a:t>
            </a:r>
          </a:p>
        </p:txBody>
      </p:sp>
      <p:sp>
        <p:nvSpPr>
          <p:cNvPr id="134" name="TextBox 133">
            <a:extLst>
              <a:ext uri="{FF2B5EF4-FFF2-40B4-BE49-F238E27FC236}">
                <a16:creationId xmlns:a16="http://schemas.microsoft.com/office/drawing/2014/main" id="{B0162E98-DEED-4ACE-B07A-F1A71D67424F}"/>
              </a:ext>
            </a:extLst>
          </p:cNvPr>
          <p:cNvSpPr txBox="1"/>
          <p:nvPr/>
        </p:nvSpPr>
        <p:spPr>
          <a:xfrm>
            <a:off x="7995830" y="3959652"/>
            <a:ext cx="2777399"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Model deployment</a:t>
            </a:r>
          </a:p>
        </p:txBody>
      </p:sp>
    </p:spTree>
    <p:extLst>
      <p:ext uri="{BB962C8B-B14F-4D97-AF65-F5344CB8AC3E}">
        <p14:creationId xmlns:p14="http://schemas.microsoft.com/office/powerpoint/2010/main" val="3828614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6"/>
                                        </p:tgtEl>
                                        <p:attrNameLst>
                                          <p:attrName>style.visibility</p:attrName>
                                        </p:attrNameLst>
                                      </p:cBhvr>
                                      <p:to>
                                        <p:strVal val="visible"/>
                                      </p:to>
                                    </p:set>
                                    <p:animEffect transition="in" filter="fade">
                                      <p:cBhvr>
                                        <p:cTn id="30" dur="500"/>
                                        <p:tgtEl>
                                          <p:spTgt spid="136"/>
                                        </p:tgtEl>
                                      </p:cBhvr>
                                    </p:animEffect>
                                  </p:childTnLst>
                                </p:cTn>
                              </p:par>
                              <p:par>
                                <p:cTn id="31" presetID="10"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fade">
                                      <p:cBhvr>
                                        <p:cTn id="33" dur="500"/>
                                        <p:tgtEl>
                                          <p:spTgt spid="84"/>
                                        </p:tgtEl>
                                      </p:cBhvr>
                                    </p:animEffect>
                                  </p:childTnLst>
                                </p:cTn>
                              </p:par>
                              <p:par>
                                <p:cTn id="34" presetID="10" presetClass="entr" presetSubtype="0" fill="hold" nodeType="with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par>
                                <p:cTn id="37" presetID="10"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fade">
                                      <p:cBhvr>
                                        <p:cTn id="39" dur="500"/>
                                        <p:tgtEl>
                                          <p:spTgt spid="1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animEffect transition="in" filter="fade">
                                      <p:cBhvr>
                                        <p:cTn id="45" dur="500"/>
                                        <p:tgtEl>
                                          <p:spTgt spid="1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68" grpId="0"/>
      <p:bldP spid="69" grpId="0"/>
      <p:bldP spid="80" grpId="0" animBg="1"/>
      <p:bldP spid="81" grpId="0"/>
      <p:bldP spid="83" grpId="0"/>
      <p:bldP spid="131" grpId="0" animBg="1"/>
      <p:bldP spid="132" grpId="0"/>
      <p:bldP spid="133" grpId="0"/>
      <p:bldP spid="1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FAAF-86EA-49A3-94A8-DDA3E4416725}"/>
              </a:ext>
            </a:extLst>
          </p:cNvPr>
          <p:cNvSpPr>
            <a:spLocks noGrp="1"/>
          </p:cNvSpPr>
          <p:nvPr>
            <p:ph type="title"/>
          </p:nvPr>
        </p:nvSpPr>
        <p:spPr/>
        <p:txBody>
          <a:bodyPr/>
          <a:lstStyle/>
          <a:p>
            <a:r>
              <a:rPr lang="en-US"/>
              <a:t>Traditional vs. ML infused systems</a:t>
            </a:r>
          </a:p>
        </p:txBody>
      </p:sp>
      <p:pic>
        <p:nvPicPr>
          <p:cNvPr id="4" name="Picture 3">
            <a:extLst>
              <a:ext uri="{FF2B5EF4-FFF2-40B4-BE49-F238E27FC236}">
                <a16:creationId xmlns:a16="http://schemas.microsoft.com/office/drawing/2014/main" id="{70EB0389-48AF-421E-BA4F-918D331E144D}"/>
              </a:ext>
            </a:extLst>
          </p:cNvPr>
          <p:cNvPicPr>
            <a:picLocks noChangeAspect="1"/>
          </p:cNvPicPr>
          <p:nvPr/>
        </p:nvPicPr>
        <p:blipFill>
          <a:blip r:embed="rId2"/>
          <a:stretch>
            <a:fillRect/>
          </a:stretch>
        </p:blipFill>
        <p:spPr>
          <a:xfrm>
            <a:off x="673100" y="1792131"/>
            <a:ext cx="10490200" cy="3543845"/>
          </a:xfrm>
          <a:prstGeom prst="rect">
            <a:avLst/>
          </a:prstGeom>
        </p:spPr>
      </p:pic>
      <p:sp>
        <p:nvSpPr>
          <p:cNvPr id="3" name="TextBox 2">
            <a:extLst>
              <a:ext uri="{FF2B5EF4-FFF2-40B4-BE49-F238E27FC236}">
                <a16:creationId xmlns:a16="http://schemas.microsoft.com/office/drawing/2014/main" id="{76894072-FACE-4BA1-A915-FEB92E5D83FF}"/>
              </a:ext>
            </a:extLst>
          </p:cNvPr>
          <p:cNvSpPr txBox="1"/>
          <p:nvPr/>
        </p:nvSpPr>
        <p:spPr>
          <a:xfrm>
            <a:off x="1098506" y="5768698"/>
            <a:ext cx="10334561"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ML introduces two new assets into the software development lifecycle – </a:t>
            </a:r>
            <a:r>
              <a:rPr lang="en-US" sz="2000" b="1">
                <a:gradFill>
                  <a:gsLst>
                    <a:gs pos="2917">
                      <a:schemeClr val="tx1"/>
                    </a:gs>
                    <a:gs pos="30000">
                      <a:schemeClr val="tx1"/>
                    </a:gs>
                  </a:gsLst>
                  <a:lin ang="5400000" scaled="0"/>
                </a:gradFill>
              </a:rPr>
              <a:t>data</a:t>
            </a:r>
            <a:r>
              <a:rPr lang="en-US" sz="2000">
                <a:gradFill>
                  <a:gsLst>
                    <a:gs pos="2917">
                      <a:schemeClr val="tx1"/>
                    </a:gs>
                    <a:gs pos="30000">
                      <a:schemeClr val="tx1"/>
                    </a:gs>
                  </a:gsLst>
                  <a:lin ang="5400000" scaled="0"/>
                </a:gradFill>
              </a:rPr>
              <a:t> and </a:t>
            </a:r>
            <a:r>
              <a:rPr lang="en-US" sz="2000" b="1">
                <a:gradFill>
                  <a:gsLst>
                    <a:gs pos="2917">
                      <a:schemeClr val="tx1"/>
                    </a:gs>
                    <a:gs pos="30000">
                      <a:schemeClr val="tx1"/>
                    </a:gs>
                  </a:gsLst>
                  <a:lin ang="5400000" scaled="0"/>
                </a:gradFill>
              </a:rPr>
              <a:t>models</a:t>
            </a:r>
            <a:r>
              <a:rPr lang="en-US" sz="20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40635378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DFDB9-3516-4DCB-965A-56CC178CC179}"/>
              </a:ext>
            </a:extLst>
          </p:cNvPr>
          <p:cNvPicPr>
            <a:picLocks noChangeAspect="1"/>
          </p:cNvPicPr>
          <p:nvPr/>
        </p:nvPicPr>
        <p:blipFill>
          <a:blip r:embed="rId3"/>
          <a:stretch>
            <a:fillRect/>
          </a:stretch>
        </p:blipFill>
        <p:spPr>
          <a:xfrm>
            <a:off x="0" y="1271098"/>
            <a:ext cx="12192000" cy="4315804"/>
          </a:xfrm>
          <a:prstGeom prst="rect">
            <a:avLst/>
          </a:prstGeom>
        </p:spPr>
      </p:pic>
      <p:sp>
        <p:nvSpPr>
          <p:cNvPr id="7" name="Title 1">
            <a:extLst>
              <a:ext uri="{FF2B5EF4-FFF2-40B4-BE49-F238E27FC236}">
                <a16:creationId xmlns:a16="http://schemas.microsoft.com/office/drawing/2014/main" id="{032BF1C1-E1B6-452D-85E3-7684281F174D}"/>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More assets &amp; process to manage</a:t>
            </a:r>
          </a:p>
        </p:txBody>
      </p:sp>
      <p:sp>
        <p:nvSpPr>
          <p:cNvPr id="2" name="Rectangle 1">
            <a:extLst>
              <a:ext uri="{FF2B5EF4-FFF2-40B4-BE49-F238E27FC236}">
                <a16:creationId xmlns:a16="http://schemas.microsoft.com/office/drawing/2014/main" id="{2F31868C-EFE3-43E7-A82D-C68BACF63E3E}"/>
              </a:ext>
            </a:extLst>
          </p:cNvPr>
          <p:cNvSpPr/>
          <p:nvPr/>
        </p:nvSpPr>
        <p:spPr>
          <a:xfrm>
            <a:off x="217714" y="6090836"/>
            <a:ext cx="10257454" cy="461665"/>
          </a:xfrm>
          <a:prstGeom prst="rect">
            <a:avLst/>
          </a:prstGeom>
        </p:spPr>
        <p:txBody>
          <a:bodyPr wrap="square">
            <a:spAutoFit/>
          </a:bodyPr>
          <a:lstStyle/>
          <a:p>
            <a:r>
              <a:rPr lang="en-US" sz="1200" i="1">
                <a:latin typeface="Arial" panose="020B0604020202020204" pitchFamily="34" charset="0"/>
                <a:ea typeface="Calibri" panose="020F0502020204030204" pitchFamily="34" charset="0"/>
              </a:rPr>
              <a:t>Sculley, D.; Holt, Gary; Golovin, Daniel; </a:t>
            </a:r>
            <a:r>
              <a:rPr lang="en-US" sz="1200" i="1" err="1">
                <a:latin typeface="Arial" panose="020B0604020202020204" pitchFamily="34" charset="0"/>
                <a:ea typeface="Calibri" panose="020F0502020204030204" pitchFamily="34" charset="0"/>
              </a:rPr>
              <a:t>Davydov</a:t>
            </a:r>
            <a:r>
              <a:rPr lang="en-US" sz="1200" i="1">
                <a:latin typeface="Arial" panose="020B0604020202020204" pitchFamily="34" charset="0"/>
                <a:ea typeface="Calibri" panose="020F0502020204030204" pitchFamily="34" charset="0"/>
              </a:rPr>
              <a:t>, Eugene; Phillips, Todd; Ebner, Dietmar; Chaudhary, Vinay; Young, Michael; Crespo, Jean-Francois; Dennison, Dan (7 December 2015). </a:t>
            </a:r>
            <a:r>
              <a:rPr lang="en-US" sz="1200" i="1" u="sng">
                <a:latin typeface="Arial" panose="020B060402020202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"Hidden Technical Debt in Machine Learning Systems"</a:t>
            </a:r>
            <a:endParaRPr lang="en-US" sz="1200"/>
          </a:p>
        </p:txBody>
      </p:sp>
    </p:spTree>
    <p:extLst>
      <p:ext uri="{BB962C8B-B14F-4D97-AF65-F5344CB8AC3E}">
        <p14:creationId xmlns:p14="http://schemas.microsoft.com/office/powerpoint/2010/main" val="24175096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9ED67-7F3C-424C-9CCE-1E8BF74FF843}"/>
              </a:ext>
            </a:extLst>
          </p:cNvPr>
          <p:cNvSpPr>
            <a:spLocks noGrp="1"/>
          </p:cNvSpPr>
          <p:nvPr>
            <p:ph type="title"/>
          </p:nvPr>
        </p:nvSpPr>
        <p:spPr/>
        <p:txBody>
          <a:bodyPr/>
          <a:lstStyle/>
          <a:p>
            <a:r>
              <a: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MLOps == How to bring ML to production</a:t>
            </a:r>
            <a:endParaRPr lang="en-US"/>
          </a:p>
        </p:txBody>
      </p:sp>
      <p:sp>
        <p:nvSpPr>
          <p:cNvPr id="3" name="Text Placeholder 2">
            <a:extLst>
              <a:ext uri="{FF2B5EF4-FFF2-40B4-BE49-F238E27FC236}">
                <a16:creationId xmlns:a16="http://schemas.microsoft.com/office/drawing/2014/main" id="{A216ADEB-D096-4315-A276-5389F883C091}"/>
              </a:ext>
            </a:extLst>
          </p:cNvPr>
          <p:cNvSpPr>
            <a:spLocks noGrp="1"/>
          </p:cNvSpPr>
          <p:nvPr>
            <p:ph idx="1"/>
          </p:nvPr>
        </p:nvSpPr>
        <p:spPr>
          <a:xfrm>
            <a:off x="584200" y="1435503"/>
            <a:ext cx="11018520" cy="861774"/>
          </a:xfrm>
        </p:spPr>
        <p:txBody>
          <a:bodyPr/>
          <a:lstStyle/>
          <a:p>
            <a:pPr marL="0" indent="0">
              <a:buNone/>
            </a:pPr>
            <a:r>
              <a:rPr lang="en-US"/>
              <a:t>Bring together </a:t>
            </a:r>
            <a:r>
              <a:rPr lang="en-US" b="1"/>
              <a:t>people</a:t>
            </a:r>
            <a:r>
              <a:rPr lang="en-US"/>
              <a:t>, </a:t>
            </a:r>
            <a:r>
              <a:rPr lang="en-US" b="1"/>
              <a:t>process</a:t>
            </a:r>
            <a:r>
              <a:rPr lang="en-US"/>
              <a:t>, and </a:t>
            </a:r>
            <a:r>
              <a:rPr lang="en-US" b="1"/>
              <a:t>platform</a:t>
            </a:r>
            <a:r>
              <a:rPr lang="en-US"/>
              <a:t> to automate ML-infused software delivery &amp; provide continuous value to our users.</a:t>
            </a:r>
          </a:p>
        </p:txBody>
      </p:sp>
      <p:sp>
        <p:nvSpPr>
          <p:cNvPr id="4" name="Text Placeholder 5">
            <a:extLst>
              <a:ext uri="{FF2B5EF4-FFF2-40B4-BE49-F238E27FC236}">
                <a16:creationId xmlns:a16="http://schemas.microsoft.com/office/drawing/2014/main" id="{1EEDFAE4-185B-E041-A1D1-AD1E4ED50F19}"/>
              </a:ext>
            </a:extLst>
          </p:cNvPr>
          <p:cNvSpPr txBox="1">
            <a:spLocks/>
          </p:cNvSpPr>
          <p:nvPr/>
        </p:nvSpPr>
        <p:spPr>
          <a:xfrm>
            <a:off x="482369" y="3829984"/>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a:solidFill>
                  <a:srgbClr val="0078D7"/>
                </a:solidFill>
                <a:latin typeface="+mj-lt"/>
                <a:cs typeface="Segoe UI Light" panose="020B0502040204020203" pitchFamily="34" charset="0"/>
              </a:rPr>
              <a:t>People</a:t>
            </a:r>
            <a:endParaRPr lang="en-US" sz="1568" b="0">
              <a:solidFill>
                <a:srgbClr val="0078D7"/>
              </a:solidFill>
              <a:latin typeface="+mj-lt"/>
            </a:endParaRPr>
          </a:p>
          <a:p>
            <a:pPr marL="280067" indent="-280067">
              <a:buFont typeface="Arial" panose="020B0604020202020204" pitchFamily="34" charset="0"/>
              <a:buChar char="•"/>
              <a:defRPr/>
            </a:pPr>
            <a:r>
              <a:rPr lang="en-US" sz="1570" b="0">
                <a:solidFill>
                  <a:schemeClr val="tx1"/>
                </a:solidFill>
                <a:latin typeface="Calibri Light (Headings)"/>
              </a:rPr>
              <a:t>Blend together the work of individual engineers in a repository.</a:t>
            </a:r>
          </a:p>
          <a:p>
            <a:pPr marL="280067" indent="-280067">
              <a:buFont typeface="Arial" panose="020B0604020202020204" pitchFamily="34" charset="0"/>
              <a:buChar char="•"/>
              <a:defRPr/>
            </a:pPr>
            <a:r>
              <a:rPr lang="en-US" sz="1570" b="0">
                <a:solidFill>
                  <a:schemeClr val="tx1"/>
                </a:solidFill>
                <a:latin typeface="Calibri Light (Headings)"/>
              </a:rPr>
              <a:t>Each time you commit, your work is automatically built and tested, and bugs are detected faster.</a:t>
            </a:r>
          </a:p>
          <a:p>
            <a:pPr marL="280067" indent="-280067">
              <a:buFont typeface="Arial" panose="020B0604020202020204" pitchFamily="34" charset="0"/>
              <a:buChar char="•"/>
              <a:defRPr/>
            </a:pPr>
            <a:r>
              <a:rPr lang="en-US" sz="1570" b="0">
                <a:solidFill>
                  <a:schemeClr val="tx1"/>
                </a:solidFill>
                <a:latin typeface="Calibri Light (Headings)"/>
              </a:rPr>
              <a:t>Code, data, models and training pipelines are shared to accelerate innovation.</a:t>
            </a:r>
          </a:p>
        </p:txBody>
      </p:sp>
      <p:sp>
        <p:nvSpPr>
          <p:cNvPr id="5" name="Text Placeholder 6">
            <a:extLst>
              <a:ext uri="{FF2B5EF4-FFF2-40B4-BE49-F238E27FC236}">
                <a16:creationId xmlns:a16="http://schemas.microsoft.com/office/drawing/2014/main" id="{B83A4F54-1B25-EF4A-B871-170292D20165}"/>
              </a:ext>
            </a:extLst>
          </p:cNvPr>
          <p:cNvSpPr txBox="1">
            <a:spLocks/>
          </p:cNvSpPr>
          <p:nvPr/>
        </p:nvSpPr>
        <p:spPr>
          <a:xfrm>
            <a:off x="4336757" y="3829984"/>
            <a:ext cx="3622537" cy="290165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a:solidFill>
                  <a:srgbClr val="0078D7"/>
                </a:solidFill>
                <a:latin typeface="+mj-lt"/>
              </a:rPr>
              <a:t>Process</a:t>
            </a:r>
            <a:endParaRPr lang="en-US" sz="1371">
              <a:solidFill>
                <a:srgbClr val="0078D7"/>
              </a:solidFill>
              <a:latin typeface="Segoe UI"/>
            </a:endParaRPr>
          </a:p>
          <a:p>
            <a:pPr marL="280067" indent="-280067">
              <a:buFont typeface="Arial" panose="020B0604020202020204" pitchFamily="34" charset="0"/>
              <a:buChar char="•"/>
              <a:defRPr/>
            </a:pPr>
            <a:r>
              <a:rPr lang="en-US" sz="1568" b="0">
                <a:solidFill>
                  <a:schemeClr val="tx1"/>
                </a:solidFill>
                <a:latin typeface="Calibri Light (Headings)"/>
              </a:rPr>
              <a:t>Provide templates to bootstrap your infrastructure and model development environment, expressed as code.</a:t>
            </a:r>
          </a:p>
          <a:p>
            <a:pPr marL="280067" indent="-280067">
              <a:buFont typeface="Arial" panose="020B0604020202020204" pitchFamily="34" charset="0"/>
              <a:buChar char="•"/>
              <a:defRPr/>
            </a:pPr>
            <a:r>
              <a:rPr lang="en-US" sz="1568" b="0">
                <a:solidFill>
                  <a:schemeClr val="tx1"/>
                </a:solidFill>
                <a:latin typeface="Calibri Light (Headings)"/>
              </a:rPr>
              <a:t>Automate the entire process from code commit to production.</a:t>
            </a:r>
          </a:p>
          <a:p>
            <a:pPr marL="280067" indent="-280067">
              <a:buFont typeface="Arial" panose="020B0604020202020204" pitchFamily="34" charset="0"/>
              <a:buChar char="•"/>
              <a:defRPr/>
            </a:pPr>
            <a:endParaRPr lang="en-US" sz="1568" b="0">
              <a:solidFill>
                <a:srgbClr val="000000"/>
              </a:solidFill>
            </a:endParaRPr>
          </a:p>
        </p:txBody>
      </p:sp>
      <p:sp>
        <p:nvSpPr>
          <p:cNvPr id="6" name="Text Placeholder 7">
            <a:extLst>
              <a:ext uri="{FF2B5EF4-FFF2-40B4-BE49-F238E27FC236}">
                <a16:creationId xmlns:a16="http://schemas.microsoft.com/office/drawing/2014/main" id="{916C2900-FBC6-0E41-9223-C26755FC5C77}"/>
              </a:ext>
            </a:extLst>
          </p:cNvPr>
          <p:cNvSpPr txBox="1">
            <a:spLocks/>
          </p:cNvSpPr>
          <p:nvPr/>
        </p:nvSpPr>
        <p:spPr>
          <a:xfrm>
            <a:off x="8179604" y="3829984"/>
            <a:ext cx="3630006" cy="1632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a:solidFill>
                  <a:srgbClr val="0078D7"/>
                </a:solidFill>
                <a:latin typeface="+mj-lt"/>
              </a:rPr>
              <a:t>Platform</a:t>
            </a:r>
            <a:endParaRPr lang="en-US" sz="1371">
              <a:solidFill>
                <a:srgbClr val="0078D7"/>
              </a:solidFill>
              <a:latin typeface="Segoe UI"/>
            </a:endParaRPr>
          </a:p>
          <a:p>
            <a:pPr marL="280067" indent="-280067">
              <a:buFont typeface="Arial" panose="020B0604020202020204" pitchFamily="34" charset="0"/>
              <a:buChar char="•"/>
              <a:defRPr/>
            </a:pPr>
            <a:r>
              <a:rPr lang="en-US" sz="1568" b="0" spc="-29">
                <a:solidFill>
                  <a:schemeClr val="tx1"/>
                </a:solidFill>
                <a:latin typeface="Calibri Light (Headings)"/>
              </a:rPr>
              <a:t>Safely deliver features</a:t>
            </a:r>
            <a:r>
              <a:rPr lang="en-US" sz="1568" b="0">
                <a:solidFill>
                  <a:schemeClr val="tx1"/>
                </a:solidFill>
                <a:latin typeface="Calibri Light (Headings)"/>
              </a:rPr>
              <a:t> to your customers as soon as they’re ready.</a:t>
            </a:r>
          </a:p>
          <a:p>
            <a:pPr marL="280067" indent="-280067">
              <a:buFont typeface="Arial" panose="020B0604020202020204" pitchFamily="34" charset="0"/>
              <a:buChar char="•"/>
              <a:defRPr/>
            </a:pPr>
            <a:r>
              <a:rPr lang="en-US" sz="1568" b="0">
                <a:solidFill>
                  <a:schemeClr val="tx1"/>
                </a:solidFill>
                <a:latin typeface="Calibri Light (Headings)"/>
              </a:rPr>
              <a:t>Monitor your pipelines, infrastructure and products in production and know when they aren’t behaving as expected</a:t>
            </a:r>
            <a:r>
              <a:rPr lang="en-US" sz="1568" b="0">
                <a:solidFill>
                  <a:srgbClr val="000000"/>
                </a:solidFill>
                <a:latin typeface="Calibri Light (Headings)"/>
              </a:rPr>
              <a:t>.</a:t>
            </a:r>
          </a:p>
        </p:txBody>
      </p:sp>
      <p:grpSp>
        <p:nvGrpSpPr>
          <p:cNvPr id="7" name="Group 6">
            <a:extLst>
              <a:ext uri="{FF2B5EF4-FFF2-40B4-BE49-F238E27FC236}">
                <a16:creationId xmlns:a16="http://schemas.microsoft.com/office/drawing/2014/main" id="{E5F0FF9D-451C-BE4C-8FB6-FEF062656691}"/>
              </a:ext>
              <a:ext uri="{C183D7F6-B498-43B3-948B-1728B52AA6E4}">
                <adec:decorative xmlns:adec="http://schemas.microsoft.com/office/drawing/2017/decorative" val="1"/>
              </a:ext>
            </a:extLst>
          </p:cNvPr>
          <p:cNvGrpSpPr/>
          <p:nvPr/>
        </p:nvGrpSpPr>
        <p:grpSpPr>
          <a:xfrm>
            <a:off x="1924592" y="3077162"/>
            <a:ext cx="745561" cy="606090"/>
            <a:chOff x="1228673" y="2642918"/>
            <a:chExt cx="985201" cy="800902"/>
          </a:xfrm>
          <a:solidFill>
            <a:schemeClr val="bg1"/>
          </a:solidFill>
        </p:grpSpPr>
        <p:sp>
          <p:nvSpPr>
            <p:cNvPr id="8" name="browser_3">
              <a:extLst>
                <a:ext uri="{FF2B5EF4-FFF2-40B4-BE49-F238E27FC236}">
                  <a16:creationId xmlns:a16="http://schemas.microsoft.com/office/drawing/2014/main" id="{8F93AB41-2F82-5144-A292-36BBDE7E3A8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History_E81C">
              <a:extLst>
                <a:ext uri="{FF2B5EF4-FFF2-40B4-BE49-F238E27FC236}">
                  <a16:creationId xmlns:a16="http://schemas.microsoft.com/office/drawing/2014/main" id="{99894605-A1C8-0242-B578-857676221EDF}"/>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10" name="binary">
            <a:extLst>
              <a:ext uri="{FF2B5EF4-FFF2-40B4-BE49-F238E27FC236}">
                <a16:creationId xmlns:a16="http://schemas.microsoft.com/office/drawing/2014/main" id="{D734DF3D-5C00-D840-A143-D214B55C9A84}"/>
              </a:ext>
              <a:ext uri="{C183D7F6-B498-43B3-948B-1728B52AA6E4}">
                <adec:decorative xmlns:adec="http://schemas.microsoft.com/office/drawing/2017/decorative" val="1"/>
              </a:ext>
            </a:extLst>
          </p:cNvPr>
          <p:cNvSpPr>
            <a:spLocks noChangeAspect="1" noEditPoints="1"/>
          </p:cNvSpPr>
          <p:nvPr/>
        </p:nvSpPr>
        <p:spPr bwMode="auto">
          <a:xfrm>
            <a:off x="5875849" y="3098958"/>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11" name="Group 10">
            <a:extLst>
              <a:ext uri="{FF2B5EF4-FFF2-40B4-BE49-F238E27FC236}">
                <a16:creationId xmlns:a16="http://schemas.microsoft.com/office/drawing/2014/main" id="{6DFAC1B3-97F0-8649-8232-4A79461D0322}"/>
              </a:ext>
              <a:ext uri="{C183D7F6-B498-43B3-948B-1728B52AA6E4}">
                <adec:decorative xmlns:adec="http://schemas.microsoft.com/office/drawing/2017/decorative" val="1"/>
              </a:ext>
            </a:extLst>
          </p:cNvPr>
          <p:cNvGrpSpPr/>
          <p:nvPr/>
        </p:nvGrpSpPr>
        <p:grpSpPr>
          <a:xfrm>
            <a:off x="9591612" y="3119512"/>
            <a:ext cx="789547" cy="503017"/>
            <a:chOff x="7086600" y="2836618"/>
            <a:chExt cx="1066800" cy="679655"/>
          </a:xfrm>
        </p:grpSpPr>
        <p:sp>
          <p:nvSpPr>
            <p:cNvPr id="12" name="cloud">
              <a:extLst>
                <a:ext uri="{FF2B5EF4-FFF2-40B4-BE49-F238E27FC236}">
                  <a16:creationId xmlns:a16="http://schemas.microsoft.com/office/drawing/2014/main" id="{DCD7CDF1-A106-2944-8779-F12E28AFC98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13" name="Diagnostic_E9D9">
              <a:extLst>
                <a:ext uri="{FF2B5EF4-FFF2-40B4-BE49-F238E27FC236}">
                  <a16:creationId xmlns:a16="http://schemas.microsoft.com/office/drawing/2014/main" id="{9CCD036F-B87F-A04A-8678-BDF1DB6303C4}"/>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58815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BA86E7-4158-4A82-A347-3153CF2A2780}"/>
              </a:ext>
            </a:extLst>
          </p:cNvPr>
          <p:cNvSpPr/>
          <p:nvPr/>
        </p:nvSpPr>
        <p:spPr bwMode="auto">
          <a:xfrm>
            <a:off x="1236665" y="2651864"/>
            <a:ext cx="7138166" cy="2061779"/>
          </a:xfrm>
          <a:prstGeom prst="rect">
            <a:avLst/>
          </a:prstGeom>
          <a:solidFill>
            <a:schemeClr val="bg1"/>
          </a:solidFill>
          <a:ln w="381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MLOps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Reproducible, Reusable, Automatable, Git, CLI, REST APIs</a:t>
            </a:r>
          </a:p>
        </p:txBody>
      </p:sp>
      <p:sp>
        <p:nvSpPr>
          <p:cNvPr id="2" name="Title 1">
            <a:extLst>
              <a:ext uri="{FF2B5EF4-FFF2-40B4-BE49-F238E27FC236}">
                <a16:creationId xmlns:a16="http://schemas.microsoft.com/office/drawing/2014/main" id="{78D32FC2-881E-4561-9C46-71FECA29595C}"/>
              </a:ext>
            </a:extLst>
          </p:cNvPr>
          <p:cNvSpPr>
            <a:spLocks noGrp="1"/>
          </p:cNvSpPr>
          <p:nvPr>
            <p:ph type="title"/>
          </p:nvPr>
        </p:nvSpPr>
        <p:spPr/>
        <p:txBody>
          <a:bodyPr/>
          <a:lstStyle/>
          <a:p>
            <a:r>
              <a:rPr lang="en-US"/>
              <a:t>Azure Machine Learning</a:t>
            </a:r>
          </a:p>
        </p:txBody>
      </p:sp>
      <p:sp>
        <p:nvSpPr>
          <p:cNvPr id="5" name="Rectangle 4">
            <a:extLst>
              <a:ext uri="{FF2B5EF4-FFF2-40B4-BE49-F238E27FC236}">
                <a16:creationId xmlns:a16="http://schemas.microsoft.com/office/drawing/2014/main" id="{7AE8063A-B795-42A1-A17A-A38E934D44E1}"/>
              </a:ext>
            </a:extLst>
          </p:cNvPr>
          <p:cNvSpPr/>
          <p:nvPr/>
        </p:nvSpPr>
        <p:spPr bwMode="auto">
          <a:xfrm>
            <a:off x="1287624" y="3724986"/>
            <a:ext cx="2228252" cy="913907"/>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Dataset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Profiling, Drift, Labeling</a:t>
            </a:r>
          </a:p>
        </p:txBody>
      </p:sp>
      <p:sp>
        <p:nvSpPr>
          <p:cNvPr id="6" name="Rectangle 5">
            <a:extLst>
              <a:ext uri="{FF2B5EF4-FFF2-40B4-BE49-F238E27FC236}">
                <a16:creationId xmlns:a16="http://schemas.microsoft.com/office/drawing/2014/main" id="{B4E1D47B-A47C-43AF-83FE-4143283D4557}"/>
              </a:ext>
            </a:extLst>
          </p:cNvPr>
          <p:cNvSpPr/>
          <p:nvPr/>
        </p:nvSpPr>
        <p:spPr bwMode="auto">
          <a:xfrm>
            <a:off x="8435345" y="3725342"/>
            <a:ext cx="2518402" cy="979417"/>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Managed Inference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Batch, Realtime</a:t>
            </a:r>
          </a:p>
        </p:txBody>
      </p:sp>
      <p:sp>
        <p:nvSpPr>
          <p:cNvPr id="9" name="Rectangle 8">
            <a:extLst>
              <a:ext uri="{FF2B5EF4-FFF2-40B4-BE49-F238E27FC236}">
                <a16:creationId xmlns:a16="http://schemas.microsoft.com/office/drawing/2014/main" id="{3AC8B65A-1E33-42A8-9A4C-867699D939FD}"/>
              </a:ext>
            </a:extLst>
          </p:cNvPr>
          <p:cNvSpPr/>
          <p:nvPr/>
        </p:nvSpPr>
        <p:spPr bwMode="auto">
          <a:xfrm>
            <a:off x="1236663" y="1683728"/>
            <a:ext cx="9717083" cy="887748"/>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User Experiences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SDK, CLI, Notebooks, Designer, Studio, </a:t>
            </a:r>
            <a:r>
              <a:rPr kumimoji="0" lang="en-US" sz="1200" b="0" i="0" u="none" strike="noStrike" kern="0" cap="none" spc="0" normalizeH="0" baseline="0" noProof="0" err="1">
                <a:ln>
                  <a:noFill/>
                </a:ln>
                <a:effectLst/>
                <a:uLnTx/>
                <a:uFillTx/>
                <a:latin typeface="Segoe UI"/>
                <a:ea typeface="+mn-ea"/>
                <a:cs typeface="Arial" charset="0"/>
              </a:rPr>
              <a:t>VSCode</a:t>
            </a:r>
            <a:endParaRPr kumimoji="0" lang="en-US" sz="1200" b="0" i="0" u="none" strike="noStrike" kern="0" cap="none" spc="0" normalizeH="0" baseline="0" noProof="0">
              <a:ln>
                <a:noFill/>
              </a:ln>
              <a:effectLst/>
              <a:uLnTx/>
              <a:uFillTx/>
              <a:latin typeface="Segoe UI"/>
              <a:ea typeface="+mn-ea"/>
              <a:cs typeface="Arial" charset="0"/>
            </a:endParaRPr>
          </a:p>
        </p:txBody>
      </p:sp>
      <p:sp>
        <p:nvSpPr>
          <p:cNvPr id="19" name="Rectangle 18">
            <a:extLst>
              <a:ext uri="{FF2B5EF4-FFF2-40B4-BE49-F238E27FC236}">
                <a16:creationId xmlns:a16="http://schemas.microsoft.com/office/drawing/2014/main" id="{460D5DA6-86F5-4F55-99CD-8D9085D9307D}"/>
              </a:ext>
            </a:extLst>
          </p:cNvPr>
          <p:cNvSpPr/>
          <p:nvPr/>
        </p:nvSpPr>
        <p:spPr bwMode="auto">
          <a:xfrm>
            <a:off x="1236667" y="4788260"/>
            <a:ext cx="9717079" cy="813521"/>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Compute &amp; Storage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Jobs, Clusters, Instances</a:t>
            </a:r>
          </a:p>
        </p:txBody>
      </p:sp>
      <p:sp>
        <p:nvSpPr>
          <p:cNvPr id="20" name="Rectangle 19">
            <a:extLst>
              <a:ext uri="{FF2B5EF4-FFF2-40B4-BE49-F238E27FC236}">
                <a16:creationId xmlns:a16="http://schemas.microsoft.com/office/drawing/2014/main" id="{284DBF2D-EB6B-425F-9F71-7CC32B797BC5}"/>
              </a:ext>
            </a:extLst>
          </p:cNvPr>
          <p:cNvSpPr/>
          <p:nvPr/>
        </p:nvSpPr>
        <p:spPr bwMode="auto">
          <a:xfrm>
            <a:off x="6174748" y="3727169"/>
            <a:ext cx="2060628" cy="911724"/>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Model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Models</a:t>
            </a:r>
          </a:p>
        </p:txBody>
      </p:sp>
      <p:sp>
        <p:nvSpPr>
          <p:cNvPr id="21" name="Rectangle 20">
            <a:extLst>
              <a:ext uri="{FF2B5EF4-FFF2-40B4-BE49-F238E27FC236}">
                <a16:creationId xmlns:a16="http://schemas.microsoft.com/office/drawing/2014/main" id="{A833B49A-58B3-4DB2-B2A0-271034927D52}"/>
              </a:ext>
            </a:extLst>
          </p:cNvPr>
          <p:cNvSpPr/>
          <p:nvPr/>
        </p:nvSpPr>
        <p:spPr bwMode="auto">
          <a:xfrm>
            <a:off x="3625275" y="3725342"/>
            <a:ext cx="2410018" cy="913907"/>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Experiment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Experiments, Runs</a:t>
            </a:r>
          </a:p>
        </p:txBody>
      </p:sp>
      <p:sp>
        <p:nvSpPr>
          <p:cNvPr id="106" name="Rectangle 105">
            <a:extLst>
              <a:ext uri="{FF2B5EF4-FFF2-40B4-BE49-F238E27FC236}">
                <a16:creationId xmlns:a16="http://schemas.microsoft.com/office/drawing/2014/main" id="{1645DBA1-455C-4166-BA23-5A0B0DCE954E}"/>
              </a:ext>
            </a:extLst>
          </p:cNvPr>
          <p:cNvSpPr/>
          <p:nvPr/>
        </p:nvSpPr>
        <p:spPr bwMode="auto">
          <a:xfrm>
            <a:off x="8428387" y="2641353"/>
            <a:ext cx="2530239" cy="1020490"/>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Arial" charset="0"/>
              </a:rPr>
              <a:t>Managed 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Arial" charset="0"/>
              </a:rPr>
              <a:t>Automated, Distributed, DL</a:t>
            </a:r>
          </a:p>
        </p:txBody>
      </p:sp>
      <p:sp>
        <p:nvSpPr>
          <p:cNvPr id="107" name="Rectangle 106">
            <a:extLst>
              <a:ext uri="{FF2B5EF4-FFF2-40B4-BE49-F238E27FC236}">
                <a16:creationId xmlns:a16="http://schemas.microsoft.com/office/drawing/2014/main" id="{8AE5BD5A-4935-47EE-80DA-27DF5EB65BC2}"/>
              </a:ext>
            </a:extLst>
          </p:cNvPr>
          <p:cNvSpPr/>
          <p:nvPr/>
        </p:nvSpPr>
        <p:spPr bwMode="auto">
          <a:xfrm>
            <a:off x="1287624" y="3294851"/>
            <a:ext cx="3446107" cy="360614"/>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err="1">
                <a:latin typeface="Segoe UI"/>
                <a:cs typeface="Arial" charset="0"/>
              </a:rPr>
              <a:t>Eventing</a:t>
            </a:r>
            <a:r>
              <a:rPr lang="en-US" sz="1600" kern="0">
                <a:latin typeface="Segoe UI"/>
                <a:cs typeface="Arial" charset="0"/>
              </a:rPr>
              <a:t> w/ Azure </a:t>
            </a:r>
            <a:r>
              <a:rPr lang="en-US" sz="1600" kern="0" err="1">
                <a:latin typeface="Segoe UI"/>
                <a:cs typeface="Arial" charset="0"/>
              </a:rPr>
              <a:t>EventGrid</a:t>
            </a:r>
            <a:endParaRPr kumimoji="0" lang="en-US" sz="1600" b="0" i="0" u="none" strike="noStrike" kern="0" cap="none" spc="0" normalizeH="0" baseline="0" noProof="0">
              <a:ln>
                <a:noFill/>
              </a:ln>
              <a:effectLst/>
              <a:uLnTx/>
              <a:uFillTx/>
              <a:latin typeface="Segoe UI"/>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a:ea typeface="+mn-ea"/>
              <a:cs typeface="Arial" charset="0"/>
            </a:endParaRPr>
          </a:p>
        </p:txBody>
      </p:sp>
      <p:sp>
        <p:nvSpPr>
          <p:cNvPr id="108" name="Rectangle 107">
            <a:extLst>
              <a:ext uri="{FF2B5EF4-FFF2-40B4-BE49-F238E27FC236}">
                <a16:creationId xmlns:a16="http://schemas.microsoft.com/office/drawing/2014/main" id="{3180F9E3-0DE8-443E-AD19-14E88E46E92E}"/>
              </a:ext>
            </a:extLst>
          </p:cNvPr>
          <p:cNvSpPr/>
          <p:nvPr/>
        </p:nvSpPr>
        <p:spPr bwMode="auto">
          <a:xfrm>
            <a:off x="4784691" y="3294851"/>
            <a:ext cx="3450686" cy="360614"/>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latin typeface="Segoe UI"/>
                <a:cs typeface="Arial" charset="0"/>
              </a:rPr>
              <a:t>Orchestration (ML Pipelines)</a:t>
            </a:r>
            <a:endParaRPr kumimoji="0" lang="en-US" sz="1600" b="0" i="0" u="none" strike="noStrike" kern="0" cap="none" spc="0" normalizeH="0" baseline="0" noProof="0">
              <a:ln>
                <a:noFill/>
              </a:ln>
              <a:effectLst/>
              <a:uLnTx/>
              <a:uFillTx/>
              <a:latin typeface="Segoe UI"/>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a:ea typeface="+mn-ea"/>
              <a:cs typeface="Arial" charset="0"/>
            </a:endParaRPr>
          </a:p>
        </p:txBody>
      </p:sp>
    </p:spTree>
    <p:extLst>
      <p:ext uri="{BB962C8B-B14F-4D97-AF65-F5344CB8AC3E}">
        <p14:creationId xmlns:p14="http://schemas.microsoft.com/office/powerpoint/2010/main" val="3794051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EE172B-1655-46B6-B679-325B6A542563}"/>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77" name="TextBox 76">
            <a:extLst>
              <a:ext uri="{FF2B5EF4-FFF2-40B4-BE49-F238E27FC236}">
                <a16:creationId xmlns:a16="http://schemas.microsoft.com/office/drawing/2014/main" id="{77BEC5C5-03C7-4F2F-AC57-5A1C911725B7}"/>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77" name="TextBox 176">
            <a:extLst>
              <a:ext uri="{FF2B5EF4-FFF2-40B4-BE49-F238E27FC236}">
                <a16:creationId xmlns:a16="http://schemas.microsoft.com/office/drawing/2014/main" id="{BFAC2114-584C-4F9C-A037-40EA12F06D37}"/>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95" name="TextBox 194">
            <a:extLst>
              <a:ext uri="{FF2B5EF4-FFF2-40B4-BE49-F238E27FC236}">
                <a16:creationId xmlns:a16="http://schemas.microsoft.com/office/drawing/2014/main" id="{11D48176-625D-41F6-881F-CDC6366CA1E1}"/>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64" name="TextBox 63">
            <a:extLst>
              <a:ext uri="{FF2B5EF4-FFF2-40B4-BE49-F238E27FC236}">
                <a16:creationId xmlns:a16="http://schemas.microsoft.com/office/drawing/2014/main" id="{2B9C493C-50AE-4CC5-AC70-B712DDAFEF7A}"/>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66" name="TextBox 65">
            <a:extLst>
              <a:ext uri="{FF2B5EF4-FFF2-40B4-BE49-F238E27FC236}">
                <a16:creationId xmlns:a16="http://schemas.microsoft.com/office/drawing/2014/main" id="{F01899C5-76AF-4671-BC57-2159B2BEDD54}"/>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74" name="Straight Arrow Connector 73">
            <a:extLst>
              <a:ext uri="{FF2B5EF4-FFF2-40B4-BE49-F238E27FC236}">
                <a16:creationId xmlns:a16="http://schemas.microsoft.com/office/drawing/2014/main" id="{E2508F44-6D62-4806-BC2B-51EF70B47871}"/>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1B6C3C4-4D22-4C80-9B95-F30D36BE53BA}"/>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A9E374C-DD2F-4EB8-B382-5266B8E22B83}"/>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022335-D400-425A-91DF-EC3CFF591F79}"/>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E27DEE-DA5F-4FC1-B2F1-E40E396F7254}"/>
              </a:ext>
            </a:extLst>
          </p:cNvPr>
          <p:cNvGrpSpPr/>
          <p:nvPr/>
        </p:nvGrpSpPr>
        <p:grpSpPr>
          <a:xfrm>
            <a:off x="3034411" y="2271607"/>
            <a:ext cx="642716" cy="643947"/>
            <a:chOff x="3034411" y="2271607"/>
            <a:chExt cx="642716" cy="643947"/>
          </a:xfrm>
        </p:grpSpPr>
        <p:sp useBgFill="1">
          <p:nvSpPr>
            <p:cNvPr id="63" name="Freeform 5">
              <a:extLst>
                <a:ext uri="{FF2B5EF4-FFF2-40B4-BE49-F238E27FC236}">
                  <a16:creationId xmlns:a16="http://schemas.microsoft.com/office/drawing/2014/main" id="{B97D5458-7008-4776-B517-311C17349481}"/>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A4D37AD8-1128-433A-A98B-1FD225A3AF00}"/>
                </a:ext>
              </a:extLst>
            </p:cNvPr>
            <p:cNvGrpSpPr>
              <a:grpSpLocks noChangeAspect="1"/>
            </p:cNvGrpSpPr>
            <p:nvPr/>
          </p:nvGrpSpPr>
          <p:grpSpPr bwMode="auto">
            <a:xfrm>
              <a:off x="3034411" y="2273421"/>
              <a:ext cx="642716" cy="628550"/>
              <a:chOff x="6634" y="3297"/>
              <a:chExt cx="2092" cy="2046"/>
            </a:xfrm>
            <a:solidFill>
              <a:schemeClr val="tx1"/>
            </a:solidFill>
          </p:grpSpPr>
          <p:sp>
            <p:nvSpPr>
              <p:cNvPr id="51" name="Freeform 5">
                <a:extLst>
                  <a:ext uri="{FF2B5EF4-FFF2-40B4-BE49-F238E27FC236}">
                    <a16:creationId xmlns:a16="http://schemas.microsoft.com/office/drawing/2014/main" id="{44315268-C1A4-4CD4-B189-EC5F4D1B44CB}"/>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B1768123-DDF3-4C52-B344-892FD7EBAFE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04E88EC2-B5C3-4F0A-A00C-F7519D4AD971}"/>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8">
                <a:extLst>
                  <a:ext uri="{FF2B5EF4-FFF2-40B4-BE49-F238E27FC236}">
                    <a16:creationId xmlns:a16="http://schemas.microsoft.com/office/drawing/2014/main" id="{C17D1D5C-9CC4-4F95-9C4A-A525BD4B32F8}"/>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9">
                <a:extLst>
                  <a:ext uri="{FF2B5EF4-FFF2-40B4-BE49-F238E27FC236}">
                    <a16:creationId xmlns:a16="http://schemas.microsoft.com/office/drawing/2014/main" id="{8B0518AE-88A4-475D-A1E8-86EDF3E28D0F}"/>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10">
                <a:extLst>
                  <a:ext uri="{FF2B5EF4-FFF2-40B4-BE49-F238E27FC236}">
                    <a16:creationId xmlns:a16="http://schemas.microsoft.com/office/drawing/2014/main" id="{229FF167-E950-4000-9E94-FC94A9747C48}"/>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11">
                <a:extLst>
                  <a:ext uri="{FF2B5EF4-FFF2-40B4-BE49-F238E27FC236}">
                    <a16:creationId xmlns:a16="http://schemas.microsoft.com/office/drawing/2014/main" id="{EA987F90-A7F1-4E64-9136-26D312B5EAE4}"/>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12">
                <a:extLst>
                  <a:ext uri="{FF2B5EF4-FFF2-40B4-BE49-F238E27FC236}">
                    <a16:creationId xmlns:a16="http://schemas.microsoft.com/office/drawing/2014/main" id="{99C86EDA-19B2-434D-9A32-36F335BFF704}"/>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37" name="Picture 6">
            <a:extLst>
              <a:ext uri="{FF2B5EF4-FFF2-40B4-BE49-F238E27FC236}">
                <a16:creationId xmlns:a16="http://schemas.microsoft.com/office/drawing/2014/main" id="{9BF4AD0F-E4C8-4192-83B8-9DBA76652D8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38" name="Picture 12">
            <a:extLst>
              <a:ext uri="{FF2B5EF4-FFF2-40B4-BE49-F238E27FC236}">
                <a16:creationId xmlns:a16="http://schemas.microsoft.com/office/drawing/2014/main" id="{43222C43-FC14-4792-92E2-695D08F3071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39" name="Graphic 38">
            <a:extLst>
              <a:ext uri="{FF2B5EF4-FFF2-40B4-BE49-F238E27FC236}">
                <a16:creationId xmlns:a16="http://schemas.microsoft.com/office/drawing/2014/main" id="{9D535534-9752-478E-B8D1-EC1131AB4D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grpSp>
        <p:nvGrpSpPr>
          <p:cNvPr id="8" name="Group 7">
            <a:extLst>
              <a:ext uri="{FF2B5EF4-FFF2-40B4-BE49-F238E27FC236}">
                <a16:creationId xmlns:a16="http://schemas.microsoft.com/office/drawing/2014/main" id="{4E4F7269-6C7C-4F53-B9E2-EA33BE55AC97}"/>
              </a:ext>
            </a:extLst>
          </p:cNvPr>
          <p:cNvGrpSpPr/>
          <p:nvPr/>
        </p:nvGrpSpPr>
        <p:grpSpPr>
          <a:xfrm>
            <a:off x="10208041" y="2264566"/>
            <a:ext cx="646260" cy="646260"/>
            <a:chOff x="9897614" y="3471418"/>
            <a:chExt cx="1414462" cy="1414463"/>
          </a:xfrm>
        </p:grpSpPr>
        <p:sp>
          <p:nvSpPr>
            <p:cNvPr id="98" name="Donut 67">
              <a:extLst>
                <a:ext uri="{FF2B5EF4-FFF2-40B4-BE49-F238E27FC236}">
                  <a16:creationId xmlns:a16="http://schemas.microsoft.com/office/drawing/2014/main" id="{8604918C-53D2-49C9-B240-66D96FED0321}"/>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43" name="Donut 67">
              <a:extLst>
                <a:ext uri="{FF2B5EF4-FFF2-40B4-BE49-F238E27FC236}">
                  <a16:creationId xmlns:a16="http://schemas.microsoft.com/office/drawing/2014/main" id="{0FCC1820-5197-49E3-AD85-3FF06C31275F}"/>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4" name="Freeform 69">
              <a:extLst>
                <a:ext uri="{FF2B5EF4-FFF2-40B4-BE49-F238E27FC236}">
                  <a16:creationId xmlns:a16="http://schemas.microsoft.com/office/drawing/2014/main" id="{39EF95DD-3916-479D-8795-53F6DD50288A}"/>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F1D69C27-5251-4AE8-8ADE-EA7048A1FA7E}"/>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316FB76-F4EB-4FD7-94F5-3A6F507EF9DE}"/>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88DC95-75BC-45EA-9D70-86611B2F90B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BC6F298-B983-4B8F-8081-586EECCE8800}"/>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04751B0-BA3C-4ED3-8FA3-6CEBCCC7B0C8}"/>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89A99E9-9235-4D08-9ADD-2084730E47E3}"/>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893B079-6787-4D6D-BB9A-636DAE3544E1}"/>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6125A0A5-0FF5-452A-AAD0-417BC4C8C760}"/>
              </a:ext>
            </a:extLst>
          </p:cNvPr>
          <p:cNvGrpSpPr/>
          <p:nvPr/>
        </p:nvGrpSpPr>
        <p:grpSpPr>
          <a:xfrm>
            <a:off x="1057501" y="2340616"/>
            <a:ext cx="485888" cy="564792"/>
            <a:chOff x="6185695" y="5061756"/>
            <a:chExt cx="742515" cy="863093"/>
          </a:xfrm>
          <a:solidFill>
            <a:schemeClr val="tx1"/>
          </a:solidFill>
        </p:grpSpPr>
        <p:sp>
          <p:nvSpPr>
            <p:cNvPr id="109" name="Oval 69">
              <a:extLst>
                <a:ext uri="{FF2B5EF4-FFF2-40B4-BE49-F238E27FC236}">
                  <a16:creationId xmlns:a16="http://schemas.microsoft.com/office/drawing/2014/main" id="{66A8287C-A701-4DBA-B765-4F1FD39ECA80}"/>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70">
              <a:extLst>
                <a:ext uri="{FF2B5EF4-FFF2-40B4-BE49-F238E27FC236}">
                  <a16:creationId xmlns:a16="http://schemas.microsoft.com/office/drawing/2014/main" id="{75ACFE0D-BE58-4F74-A48B-0F08DB50A4F9}"/>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14" name="Straight Arrow Connector 113">
            <a:extLst>
              <a:ext uri="{FF2B5EF4-FFF2-40B4-BE49-F238E27FC236}">
                <a16:creationId xmlns:a16="http://schemas.microsoft.com/office/drawing/2014/main" id="{7B958F0C-C2B5-4806-B344-DCB53E1664A3}"/>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F16185C-CC77-4665-9A49-111505EA0D2F}"/>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sp>
        <p:nvSpPr>
          <p:cNvPr id="48" name="TextBox 47">
            <a:extLst>
              <a:ext uri="{FF2B5EF4-FFF2-40B4-BE49-F238E27FC236}">
                <a16:creationId xmlns:a16="http://schemas.microsoft.com/office/drawing/2014/main" id="{BEDAA6FE-EB59-4775-B807-7F8A4289A073}"/>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49" name="TextBox 48">
            <a:extLst>
              <a:ext uri="{FF2B5EF4-FFF2-40B4-BE49-F238E27FC236}">
                <a16:creationId xmlns:a16="http://schemas.microsoft.com/office/drawing/2014/main" id="{BC7F907F-B6A5-4CC2-A3E2-E9CE70114DD3}"/>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sp>
        <p:nvSpPr>
          <p:cNvPr id="46" name="TextBox 45">
            <a:extLst>
              <a:ext uri="{FF2B5EF4-FFF2-40B4-BE49-F238E27FC236}">
                <a16:creationId xmlns:a16="http://schemas.microsoft.com/office/drawing/2014/main" id="{18A497E2-320A-43A3-B6F9-B24D26ABAC63}"/>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sp>
        <p:nvSpPr>
          <p:cNvPr id="62" name="TextBox 61">
            <a:extLst>
              <a:ext uri="{FF2B5EF4-FFF2-40B4-BE49-F238E27FC236}">
                <a16:creationId xmlns:a16="http://schemas.microsoft.com/office/drawing/2014/main" id="{C00A378C-D5CF-46D1-865B-DCFAA77041FC}"/>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65" name="Group 64">
            <a:extLst>
              <a:ext uri="{FF2B5EF4-FFF2-40B4-BE49-F238E27FC236}">
                <a16:creationId xmlns:a16="http://schemas.microsoft.com/office/drawing/2014/main" id="{DC91165E-64F2-4EED-9FBB-D40D69856D5D}"/>
              </a:ext>
            </a:extLst>
          </p:cNvPr>
          <p:cNvGrpSpPr/>
          <p:nvPr/>
        </p:nvGrpSpPr>
        <p:grpSpPr>
          <a:xfrm>
            <a:off x="1057501" y="4052851"/>
            <a:ext cx="485888" cy="564792"/>
            <a:chOff x="6185695" y="5061756"/>
            <a:chExt cx="742515" cy="863093"/>
          </a:xfrm>
        </p:grpSpPr>
        <p:sp>
          <p:nvSpPr>
            <p:cNvPr id="67" name="Oval 69">
              <a:extLst>
                <a:ext uri="{FF2B5EF4-FFF2-40B4-BE49-F238E27FC236}">
                  <a16:creationId xmlns:a16="http://schemas.microsoft.com/office/drawing/2014/main" id="{E7F7BDC9-B296-4C98-8F4B-C2A3DBE74BF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70">
              <a:extLst>
                <a:ext uri="{FF2B5EF4-FFF2-40B4-BE49-F238E27FC236}">
                  <a16:creationId xmlns:a16="http://schemas.microsoft.com/office/drawing/2014/main" id="{4D904C43-1289-41AC-992A-5B6F148EE915}"/>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1" name="Graphic 3" descr="Close">
            <a:extLst>
              <a:ext uri="{FF2B5EF4-FFF2-40B4-BE49-F238E27FC236}">
                <a16:creationId xmlns:a16="http://schemas.microsoft.com/office/drawing/2014/main" id="{C6EB5138-9647-4CE2-AD54-18001E5B7872}"/>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Graphic 3" descr="Close">
            <a:extLst>
              <a:ext uri="{FF2B5EF4-FFF2-40B4-BE49-F238E27FC236}">
                <a16:creationId xmlns:a16="http://schemas.microsoft.com/office/drawing/2014/main" id="{95D533B2-C656-473A-9F44-D81F2CBA62CD}"/>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Graphic 3" descr="Close">
            <a:extLst>
              <a:ext uri="{FF2B5EF4-FFF2-40B4-BE49-F238E27FC236}">
                <a16:creationId xmlns:a16="http://schemas.microsoft.com/office/drawing/2014/main" id="{E4E4F19A-25D9-4A22-924F-9988647765F6}"/>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Graphic 3" descr="Close">
            <a:extLst>
              <a:ext uri="{FF2B5EF4-FFF2-40B4-BE49-F238E27FC236}">
                <a16:creationId xmlns:a16="http://schemas.microsoft.com/office/drawing/2014/main" id="{4B55F808-7E43-4BF2-9F04-0A223E9B7968}"/>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8878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CE6E774-0FA7-4A09-8EB5-EB272042E0E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Graphic 3" descr="Close">
            <a:extLst>
              <a:ext uri="{FF2B5EF4-FFF2-40B4-BE49-F238E27FC236}">
                <a16:creationId xmlns:a16="http://schemas.microsoft.com/office/drawing/2014/main" id="{93A8A935-6F9D-468D-988B-C1312BECEB7D}"/>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Graphic 3" descr="Close">
            <a:extLst>
              <a:ext uri="{FF2B5EF4-FFF2-40B4-BE49-F238E27FC236}">
                <a16:creationId xmlns:a16="http://schemas.microsoft.com/office/drawing/2014/main" id="{4DA90143-55F6-49CF-BB76-316D549C1FC2}"/>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Graphic 3" descr="Close">
            <a:extLst>
              <a:ext uri="{FF2B5EF4-FFF2-40B4-BE49-F238E27FC236}">
                <a16:creationId xmlns:a16="http://schemas.microsoft.com/office/drawing/2014/main" id="{4D52EF19-2195-4A1E-B74F-54958280CBDF}"/>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Graphic 3" descr="Close">
            <a:extLst>
              <a:ext uri="{FF2B5EF4-FFF2-40B4-BE49-F238E27FC236}">
                <a16:creationId xmlns:a16="http://schemas.microsoft.com/office/drawing/2014/main" id="{1B52A582-B8F4-4245-8A68-F3D37DA5D206}"/>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7" name="Rectangle 6">
            <a:extLst>
              <a:ext uri="{FF2B5EF4-FFF2-40B4-BE49-F238E27FC236}">
                <a16:creationId xmlns:a16="http://schemas.microsoft.com/office/drawing/2014/main" id="{32C86D0D-770D-4687-81C0-0D1A188E67DE}"/>
              </a:ext>
            </a:extLst>
          </p:cNvPr>
          <p:cNvSpPr/>
          <p:nvPr/>
        </p:nvSpPr>
        <p:spPr>
          <a:xfrm>
            <a:off x="3933760" y="3511461"/>
            <a:ext cx="2071230"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Code, dataset, and environment versioning</a:t>
            </a:r>
          </a:p>
        </p:txBody>
      </p:sp>
      <p:pic>
        <p:nvPicPr>
          <p:cNvPr id="1026" name="Picture 2" descr="https://azure.microsoft.com/images/page/services/machine-learning-service/machine-learning-service.png">
            <a:extLst>
              <a:ext uri="{FF2B5EF4-FFF2-40B4-BE49-F238E27FC236}">
                <a16:creationId xmlns:a16="http://schemas.microsoft.com/office/drawing/2014/main" id="{0EFAEB33-4788-4F56-AEB3-D20E7D1F5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446" y="3537034"/>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5858977-B61C-4FF9-B99A-6D5420624AC8}"/>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50" name="Graphic 49" descr="Checkmark">
            <a:extLst>
              <a:ext uri="{FF2B5EF4-FFF2-40B4-BE49-F238E27FC236}">
                <a16:creationId xmlns:a16="http://schemas.microsoft.com/office/drawing/2014/main" id="{1755F176-470F-41CC-BC2A-C6E79FC687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51" name="TextBox 50">
            <a:extLst>
              <a:ext uri="{FF2B5EF4-FFF2-40B4-BE49-F238E27FC236}">
                <a16:creationId xmlns:a16="http://schemas.microsoft.com/office/drawing/2014/main" id="{9CC7D2A1-45E5-477B-B74C-963A4B7B8D1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53" name="TextBox 52">
            <a:extLst>
              <a:ext uri="{FF2B5EF4-FFF2-40B4-BE49-F238E27FC236}">
                <a16:creationId xmlns:a16="http://schemas.microsoft.com/office/drawing/2014/main" id="{07ACEA88-F8A2-400B-931E-EDBE1D450608}"/>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sp>
        <p:nvSpPr>
          <p:cNvPr id="55" name="TextBox 54">
            <a:extLst>
              <a:ext uri="{FF2B5EF4-FFF2-40B4-BE49-F238E27FC236}">
                <a16:creationId xmlns:a16="http://schemas.microsoft.com/office/drawing/2014/main" id="{ACE5773A-ECA8-40DA-8729-9A943DA38FE9}"/>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sp>
        <p:nvSpPr>
          <p:cNvPr id="59" name="Rectangle 1">
            <a:extLst>
              <a:ext uri="{FF2B5EF4-FFF2-40B4-BE49-F238E27FC236}">
                <a16:creationId xmlns:a16="http://schemas.microsoft.com/office/drawing/2014/main" id="{7760BE38-A35C-4718-A2F2-13C623AAE79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87">
            <a:extLst>
              <a:ext uri="{FF2B5EF4-FFF2-40B4-BE49-F238E27FC236}">
                <a16:creationId xmlns:a16="http://schemas.microsoft.com/office/drawing/2014/main" id="{8B21E021-4666-4926-AACD-058CDE73D41D}"/>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89" name="TextBox 88">
            <a:extLst>
              <a:ext uri="{FF2B5EF4-FFF2-40B4-BE49-F238E27FC236}">
                <a16:creationId xmlns:a16="http://schemas.microsoft.com/office/drawing/2014/main" id="{61419CC3-A006-4330-B51B-D667304CBB8F}"/>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94" name="TextBox 93">
            <a:extLst>
              <a:ext uri="{FF2B5EF4-FFF2-40B4-BE49-F238E27FC236}">
                <a16:creationId xmlns:a16="http://schemas.microsoft.com/office/drawing/2014/main" id="{88C997F4-46C3-4963-802B-6DE33187C6EF}"/>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06" name="TextBox 105">
            <a:extLst>
              <a:ext uri="{FF2B5EF4-FFF2-40B4-BE49-F238E27FC236}">
                <a16:creationId xmlns:a16="http://schemas.microsoft.com/office/drawing/2014/main" id="{4380F890-FAF3-424B-8FC4-D7E0AFF99EE0}"/>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07" name="TextBox 106">
            <a:extLst>
              <a:ext uri="{FF2B5EF4-FFF2-40B4-BE49-F238E27FC236}">
                <a16:creationId xmlns:a16="http://schemas.microsoft.com/office/drawing/2014/main" id="{4E46AA6E-1313-407E-9122-2B56B5915A81}"/>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08" name="Straight Arrow Connector 107">
            <a:extLst>
              <a:ext uri="{FF2B5EF4-FFF2-40B4-BE49-F238E27FC236}">
                <a16:creationId xmlns:a16="http://schemas.microsoft.com/office/drawing/2014/main" id="{95D09AA5-8F11-43D7-9242-1F85251B44B4}"/>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4FC0DFB-B45A-43C9-94D7-09B3C2741854}"/>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3C2E16C-4957-44E9-8400-85324282BFC3}"/>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4EA2DD8-314C-4AAF-8B22-AA47AA9F0F64}"/>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ABF307AA-E8E0-4100-9079-53AA5DB7D10D}"/>
              </a:ext>
            </a:extLst>
          </p:cNvPr>
          <p:cNvGrpSpPr/>
          <p:nvPr/>
        </p:nvGrpSpPr>
        <p:grpSpPr>
          <a:xfrm>
            <a:off x="3034411" y="2271607"/>
            <a:ext cx="642716" cy="643947"/>
            <a:chOff x="3034411" y="2271607"/>
            <a:chExt cx="642716" cy="643947"/>
          </a:xfrm>
        </p:grpSpPr>
        <p:sp useBgFill="1">
          <p:nvSpPr>
            <p:cNvPr id="114" name="Freeform 5">
              <a:extLst>
                <a:ext uri="{FF2B5EF4-FFF2-40B4-BE49-F238E27FC236}">
                  <a16:creationId xmlns:a16="http://schemas.microsoft.com/office/drawing/2014/main" id="{29D9AE59-C668-433C-9A33-9556114F4508}"/>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15" name="Group 114">
              <a:extLst>
                <a:ext uri="{FF2B5EF4-FFF2-40B4-BE49-F238E27FC236}">
                  <a16:creationId xmlns:a16="http://schemas.microsoft.com/office/drawing/2014/main" id="{DEB84A9B-BC9A-4B33-9D4B-DC6BEF478BFF}"/>
                </a:ext>
              </a:extLst>
            </p:cNvPr>
            <p:cNvGrpSpPr>
              <a:grpSpLocks noChangeAspect="1"/>
            </p:cNvGrpSpPr>
            <p:nvPr/>
          </p:nvGrpSpPr>
          <p:grpSpPr bwMode="auto">
            <a:xfrm>
              <a:off x="3034411" y="2273421"/>
              <a:ext cx="642716" cy="628550"/>
              <a:chOff x="6634" y="3297"/>
              <a:chExt cx="2092" cy="2046"/>
            </a:xfrm>
            <a:solidFill>
              <a:schemeClr val="tx1"/>
            </a:solidFill>
          </p:grpSpPr>
          <p:sp>
            <p:nvSpPr>
              <p:cNvPr id="116" name="Freeform 5">
                <a:extLst>
                  <a:ext uri="{FF2B5EF4-FFF2-40B4-BE49-F238E27FC236}">
                    <a16:creationId xmlns:a16="http://schemas.microsoft.com/office/drawing/2014/main" id="{6B791EAA-8A4D-40BF-A348-264E908B0E33}"/>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1118A2E2-8485-4F5D-8E2F-E560542E3A6B}"/>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18" name="Freeform 7">
                <a:extLst>
                  <a:ext uri="{FF2B5EF4-FFF2-40B4-BE49-F238E27FC236}">
                    <a16:creationId xmlns:a16="http://schemas.microsoft.com/office/drawing/2014/main" id="{2E95983A-E859-4474-BAE5-704A6ED87FC6}"/>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8">
                <a:extLst>
                  <a:ext uri="{FF2B5EF4-FFF2-40B4-BE49-F238E27FC236}">
                    <a16:creationId xmlns:a16="http://schemas.microsoft.com/office/drawing/2014/main" id="{D7D34CE0-207A-4694-9F96-A209157E701B}"/>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9">
                <a:extLst>
                  <a:ext uri="{FF2B5EF4-FFF2-40B4-BE49-F238E27FC236}">
                    <a16:creationId xmlns:a16="http://schemas.microsoft.com/office/drawing/2014/main" id="{287FE1DA-F675-4785-9F60-A34458A25564}"/>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10">
                <a:extLst>
                  <a:ext uri="{FF2B5EF4-FFF2-40B4-BE49-F238E27FC236}">
                    <a16:creationId xmlns:a16="http://schemas.microsoft.com/office/drawing/2014/main" id="{CC9E1A4C-AF7E-4A01-BB29-0F2FE3057DC0}"/>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1">
                <a:extLst>
                  <a:ext uri="{FF2B5EF4-FFF2-40B4-BE49-F238E27FC236}">
                    <a16:creationId xmlns:a16="http://schemas.microsoft.com/office/drawing/2014/main" id="{1C3C711D-35D6-41A8-B5CC-FF7FD29D4FCB}"/>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2">
                <a:extLst>
                  <a:ext uri="{FF2B5EF4-FFF2-40B4-BE49-F238E27FC236}">
                    <a16:creationId xmlns:a16="http://schemas.microsoft.com/office/drawing/2014/main" id="{10EC13D5-5CB9-4706-BFD0-541B8D1FD84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24" name="Picture 6">
            <a:extLst>
              <a:ext uri="{FF2B5EF4-FFF2-40B4-BE49-F238E27FC236}">
                <a16:creationId xmlns:a16="http://schemas.microsoft.com/office/drawing/2014/main" id="{320BFC98-9020-44CE-A05D-EB02D976CD9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25" name="Picture 12">
            <a:extLst>
              <a:ext uri="{FF2B5EF4-FFF2-40B4-BE49-F238E27FC236}">
                <a16:creationId xmlns:a16="http://schemas.microsoft.com/office/drawing/2014/main" id="{ACD8BEEF-FC6F-40CC-A51A-B3678A7E099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26" name="Graphic 125">
            <a:extLst>
              <a:ext uri="{FF2B5EF4-FFF2-40B4-BE49-F238E27FC236}">
                <a16:creationId xmlns:a16="http://schemas.microsoft.com/office/drawing/2014/main" id="{8AB2F78F-0AAA-4BA5-90DE-6ECD315390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44" name="Straight Arrow Connector 143">
            <a:extLst>
              <a:ext uri="{FF2B5EF4-FFF2-40B4-BE49-F238E27FC236}">
                <a16:creationId xmlns:a16="http://schemas.microsoft.com/office/drawing/2014/main" id="{50794CBD-5D31-4A71-8EBB-927E9A19CF20}"/>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A604511-320C-4AA3-BCA5-6A1F07688232}"/>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70" name="Group 69">
            <a:extLst>
              <a:ext uri="{FF2B5EF4-FFF2-40B4-BE49-F238E27FC236}">
                <a16:creationId xmlns:a16="http://schemas.microsoft.com/office/drawing/2014/main" id="{334A6CA7-9B51-45C3-B0A8-EB6031CBFD7A}"/>
              </a:ext>
            </a:extLst>
          </p:cNvPr>
          <p:cNvGrpSpPr/>
          <p:nvPr/>
        </p:nvGrpSpPr>
        <p:grpSpPr>
          <a:xfrm>
            <a:off x="1057501" y="2340616"/>
            <a:ext cx="485888" cy="564792"/>
            <a:chOff x="6185695" y="5061756"/>
            <a:chExt cx="742515" cy="863093"/>
          </a:xfrm>
          <a:solidFill>
            <a:schemeClr val="tx1"/>
          </a:solidFill>
        </p:grpSpPr>
        <p:sp>
          <p:nvSpPr>
            <p:cNvPr id="71" name="Oval 69">
              <a:extLst>
                <a:ext uri="{FF2B5EF4-FFF2-40B4-BE49-F238E27FC236}">
                  <a16:creationId xmlns:a16="http://schemas.microsoft.com/office/drawing/2014/main" id="{D8D4D87C-B0CF-4B1E-9CA3-B35769F994D8}"/>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70">
              <a:extLst>
                <a:ext uri="{FF2B5EF4-FFF2-40B4-BE49-F238E27FC236}">
                  <a16:creationId xmlns:a16="http://schemas.microsoft.com/office/drawing/2014/main" id="{80DC9AC5-E30E-43CA-8385-EAC6D86A250E}"/>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3" name="TextBox 72">
            <a:extLst>
              <a:ext uri="{FF2B5EF4-FFF2-40B4-BE49-F238E27FC236}">
                <a16:creationId xmlns:a16="http://schemas.microsoft.com/office/drawing/2014/main" id="{476AEEDF-18BD-4336-BDC1-B1DE26C8F36C}"/>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74" name="Group 73">
            <a:extLst>
              <a:ext uri="{FF2B5EF4-FFF2-40B4-BE49-F238E27FC236}">
                <a16:creationId xmlns:a16="http://schemas.microsoft.com/office/drawing/2014/main" id="{1637F807-DF77-4296-B5C1-E1633D042169}"/>
              </a:ext>
            </a:extLst>
          </p:cNvPr>
          <p:cNvGrpSpPr/>
          <p:nvPr/>
        </p:nvGrpSpPr>
        <p:grpSpPr>
          <a:xfrm>
            <a:off x="1057501" y="4052851"/>
            <a:ext cx="485888" cy="564792"/>
            <a:chOff x="6185695" y="5061756"/>
            <a:chExt cx="742515" cy="863093"/>
          </a:xfrm>
        </p:grpSpPr>
        <p:sp>
          <p:nvSpPr>
            <p:cNvPr id="75" name="Oval 69">
              <a:extLst>
                <a:ext uri="{FF2B5EF4-FFF2-40B4-BE49-F238E27FC236}">
                  <a16:creationId xmlns:a16="http://schemas.microsoft.com/office/drawing/2014/main" id="{68E6694B-829A-460C-95BB-CBECDFB15EBD}"/>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70">
              <a:extLst>
                <a:ext uri="{FF2B5EF4-FFF2-40B4-BE49-F238E27FC236}">
                  <a16:creationId xmlns:a16="http://schemas.microsoft.com/office/drawing/2014/main" id="{65D94EE6-7E80-40FB-BF8F-74A6550AA807}"/>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C275385A-007F-4FE6-9549-DCE1CFF4CB8B}"/>
              </a:ext>
            </a:extLst>
          </p:cNvPr>
          <p:cNvGrpSpPr/>
          <p:nvPr/>
        </p:nvGrpSpPr>
        <p:grpSpPr>
          <a:xfrm>
            <a:off x="10208041" y="2264566"/>
            <a:ext cx="646260" cy="646260"/>
            <a:chOff x="9897614" y="3471418"/>
            <a:chExt cx="1414462" cy="1414463"/>
          </a:xfrm>
        </p:grpSpPr>
        <p:sp>
          <p:nvSpPr>
            <p:cNvPr id="78" name="Donut 67">
              <a:extLst>
                <a:ext uri="{FF2B5EF4-FFF2-40B4-BE49-F238E27FC236}">
                  <a16:creationId xmlns:a16="http://schemas.microsoft.com/office/drawing/2014/main" id="{34E83006-CAC8-4742-B540-77AEE20E3E38}"/>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79" name="Donut 67">
              <a:extLst>
                <a:ext uri="{FF2B5EF4-FFF2-40B4-BE49-F238E27FC236}">
                  <a16:creationId xmlns:a16="http://schemas.microsoft.com/office/drawing/2014/main" id="{495E0533-6916-4A10-8977-82E71C8253DD}"/>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0" name="Freeform 69">
              <a:extLst>
                <a:ext uri="{FF2B5EF4-FFF2-40B4-BE49-F238E27FC236}">
                  <a16:creationId xmlns:a16="http://schemas.microsoft.com/office/drawing/2014/main" id="{915191EC-9F31-4800-AB70-F2D087D7C96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4EAA6BB2-A814-461F-B559-986837E773B0}"/>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7C3055B-CCA5-424C-A948-3F9A4A8C1D78}"/>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322B7B7-4750-4568-AFDF-E5BC6D6392F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439E629-05D2-48B0-BA89-21052371C1A4}"/>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FC13FDD1-2AD9-4865-ACA4-4CEDAC6F032E}"/>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CA36675-ADC6-47B3-9819-0BD04DE71A75}"/>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5315E157-B2AA-4484-A09E-6F16BCED3461}"/>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8657819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FC51FCC-2467-4DBB-A6A2-C32B9FD99A2F}"/>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Graphic 3" descr="Close">
            <a:extLst>
              <a:ext uri="{FF2B5EF4-FFF2-40B4-BE49-F238E27FC236}">
                <a16:creationId xmlns:a16="http://schemas.microsoft.com/office/drawing/2014/main" id="{A5F20DFC-B486-49DF-B5CD-F4AECDD4B27C}"/>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Graphic 3" descr="Close">
            <a:extLst>
              <a:ext uri="{FF2B5EF4-FFF2-40B4-BE49-F238E27FC236}">
                <a16:creationId xmlns:a16="http://schemas.microsoft.com/office/drawing/2014/main" id="{BAC80292-90F1-4F1E-944E-40B4F2FEA796}"/>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Graphic 3" descr="Close">
            <a:extLst>
              <a:ext uri="{FF2B5EF4-FFF2-40B4-BE49-F238E27FC236}">
                <a16:creationId xmlns:a16="http://schemas.microsoft.com/office/drawing/2014/main" id="{5A1F10FD-DEF9-4C79-8C80-6E327F4DF0EB}"/>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Graphic 3" descr="Close">
            <a:extLst>
              <a:ext uri="{FF2B5EF4-FFF2-40B4-BE49-F238E27FC236}">
                <a16:creationId xmlns:a16="http://schemas.microsoft.com/office/drawing/2014/main" id="{67E718C0-D96A-45D3-A5A4-D7E33BEE2EC5}"/>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112" name="Rectangle 111">
            <a:extLst>
              <a:ext uri="{FF2B5EF4-FFF2-40B4-BE49-F238E27FC236}">
                <a16:creationId xmlns:a16="http://schemas.microsoft.com/office/drawing/2014/main" id="{2834783D-1223-4D67-844F-B3A27B1C0734}"/>
              </a:ext>
            </a:extLst>
          </p:cNvPr>
          <p:cNvSpPr/>
          <p:nvPr/>
        </p:nvSpPr>
        <p:spPr>
          <a:xfrm>
            <a:off x="6229469" y="3772016"/>
            <a:ext cx="1531424"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a-DK"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Model validation &amp; profiling</a:t>
            </a:r>
          </a:p>
        </p:txBody>
      </p:sp>
      <p:pic>
        <p:nvPicPr>
          <p:cNvPr id="113" name="Picture 2" descr="https://azure.microsoft.com/images/page/services/machine-learning-service/machine-learning-service.png">
            <a:extLst>
              <a:ext uri="{FF2B5EF4-FFF2-40B4-BE49-F238E27FC236}">
                <a16:creationId xmlns:a16="http://schemas.microsoft.com/office/drawing/2014/main" id="{6EAD169A-6F37-48EE-BDDC-112A01DEF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155" y="379758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E92FDBB-47A0-4226-B3AF-BBB4EEDD923E}"/>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54" name="Graphic 53">
            <a:extLst>
              <a:ext uri="{FF2B5EF4-FFF2-40B4-BE49-F238E27FC236}">
                <a16:creationId xmlns:a16="http://schemas.microsoft.com/office/drawing/2014/main" id="{D19B8E61-9970-471E-9A0B-C6E7ECFFC8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55" name="TextBox 54">
            <a:extLst>
              <a:ext uri="{FF2B5EF4-FFF2-40B4-BE49-F238E27FC236}">
                <a16:creationId xmlns:a16="http://schemas.microsoft.com/office/drawing/2014/main" id="{8DB18FE6-B7FA-46B9-A94C-8AE9CBF03720}"/>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57" name="TextBox 56">
            <a:extLst>
              <a:ext uri="{FF2B5EF4-FFF2-40B4-BE49-F238E27FC236}">
                <a16:creationId xmlns:a16="http://schemas.microsoft.com/office/drawing/2014/main" id="{BC8F4955-7AFB-41F5-B487-3D6651E483AA}"/>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sp>
        <p:nvSpPr>
          <p:cNvPr id="59" name="TextBox 58">
            <a:extLst>
              <a:ext uri="{FF2B5EF4-FFF2-40B4-BE49-F238E27FC236}">
                <a16:creationId xmlns:a16="http://schemas.microsoft.com/office/drawing/2014/main" id="{F441C690-7013-442D-800B-6226D1D0B3A8}"/>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60" name="Graphic 59">
            <a:extLst>
              <a:ext uri="{FF2B5EF4-FFF2-40B4-BE49-F238E27FC236}">
                <a16:creationId xmlns:a16="http://schemas.microsoft.com/office/drawing/2014/main" id="{853CA445-9072-4C32-9648-A48E5B1C30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163" name="Rectangle 1">
            <a:extLst>
              <a:ext uri="{FF2B5EF4-FFF2-40B4-BE49-F238E27FC236}">
                <a16:creationId xmlns:a16="http://schemas.microsoft.com/office/drawing/2014/main" id="{CC913717-B929-44AF-A024-ACB1335D7F24}"/>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58EF8E3B-571E-4D02-9728-D1464AF196BB}"/>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165" name="TextBox 164">
            <a:extLst>
              <a:ext uri="{FF2B5EF4-FFF2-40B4-BE49-F238E27FC236}">
                <a16:creationId xmlns:a16="http://schemas.microsoft.com/office/drawing/2014/main" id="{3A58FFDE-B189-4CDA-8E59-37F93FCF91A9}"/>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168" name="TextBox 167">
            <a:extLst>
              <a:ext uri="{FF2B5EF4-FFF2-40B4-BE49-F238E27FC236}">
                <a16:creationId xmlns:a16="http://schemas.microsoft.com/office/drawing/2014/main" id="{470A2EE4-2D1D-4CF4-9A74-8D4A3D3676AF}"/>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69" name="TextBox 168">
            <a:extLst>
              <a:ext uri="{FF2B5EF4-FFF2-40B4-BE49-F238E27FC236}">
                <a16:creationId xmlns:a16="http://schemas.microsoft.com/office/drawing/2014/main" id="{D72A3CEA-0A3A-49DB-BB16-7303EED3F5D5}"/>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70" name="TextBox 169">
            <a:extLst>
              <a:ext uri="{FF2B5EF4-FFF2-40B4-BE49-F238E27FC236}">
                <a16:creationId xmlns:a16="http://schemas.microsoft.com/office/drawing/2014/main" id="{1C9CFECC-EFE4-455C-8EF0-E89A9B83853A}"/>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71" name="TextBox 170">
            <a:extLst>
              <a:ext uri="{FF2B5EF4-FFF2-40B4-BE49-F238E27FC236}">
                <a16:creationId xmlns:a16="http://schemas.microsoft.com/office/drawing/2014/main" id="{7F32CF36-92D2-4166-9BC8-C5806684AFCC}"/>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72" name="TextBox 171">
            <a:extLst>
              <a:ext uri="{FF2B5EF4-FFF2-40B4-BE49-F238E27FC236}">
                <a16:creationId xmlns:a16="http://schemas.microsoft.com/office/drawing/2014/main" id="{911497D9-AC7A-436A-8877-11985FDCDC3B}"/>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73" name="Straight Arrow Connector 172">
            <a:extLst>
              <a:ext uri="{FF2B5EF4-FFF2-40B4-BE49-F238E27FC236}">
                <a16:creationId xmlns:a16="http://schemas.microsoft.com/office/drawing/2014/main" id="{36926983-ED4B-4213-B208-D7E45E3F7B6D}"/>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2C046BF-9804-43B7-AF12-2C10D5987103}"/>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E7566388-943D-401A-9916-3063C6D9C586}"/>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E633DB0-4564-407A-AD20-E5950956A5D0}"/>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5ACF2F0C-0683-4041-9B1E-85731121C4BD}"/>
              </a:ext>
            </a:extLst>
          </p:cNvPr>
          <p:cNvGrpSpPr/>
          <p:nvPr/>
        </p:nvGrpSpPr>
        <p:grpSpPr>
          <a:xfrm>
            <a:off x="3034411" y="2271607"/>
            <a:ext cx="642716" cy="643947"/>
            <a:chOff x="3034411" y="2271607"/>
            <a:chExt cx="642716" cy="643947"/>
          </a:xfrm>
        </p:grpSpPr>
        <p:sp useBgFill="1">
          <p:nvSpPr>
            <p:cNvPr id="179" name="Freeform 5">
              <a:extLst>
                <a:ext uri="{FF2B5EF4-FFF2-40B4-BE49-F238E27FC236}">
                  <a16:creationId xmlns:a16="http://schemas.microsoft.com/office/drawing/2014/main" id="{051C8A51-E35D-4A06-9D63-B40E988FB02A}"/>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80" name="Group 179">
              <a:extLst>
                <a:ext uri="{FF2B5EF4-FFF2-40B4-BE49-F238E27FC236}">
                  <a16:creationId xmlns:a16="http://schemas.microsoft.com/office/drawing/2014/main" id="{E10C7494-702B-4D4E-9C9E-E36DAC17306C}"/>
                </a:ext>
              </a:extLst>
            </p:cNvPr>
            <p:cNvGrpSpPr>
              <a:grpSpLocks noChangeAspect="1"/>
            </p:cNvGrpSpPr>
            <p:nvPr/>
          </p:nvGrpSpPr>
          <p:grpSpPr bwMode="auto">
            <a:xfrm>
              <a:off x="3034411" y="2273421"/>
              <a:ext cx="642716" cy="628550"/>
              <a:chOff x="6634" y="3297"/>
              <a:chExt cx="2092" cy="2046"/>
            </a:xfrm>
            <a:solidFill>
              <a:schemeClr val="tx1"/>
            </a:solidFill>
          </p:grpSpPr>
          <p:sp>
            <p:nvSpPr>
              <p:cNvPr id="181" name="Freeform 5">
                <a:extLst>
                  <a:ext uri="{FF2B5EF4-FFF2-40B4-BE49-F238E27FC236}">
                    <a16:creationId xmlns:a16="http://schemas.microsoft.com/office/drawing/2014/main" id="{4C1BDA49-0A58-47FC-B46D-ACF34EBDB7CF}"/>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2" name="Freeform 6">
                <a:extLst>
                  <a:ext uri="{FF2B5EF4-FFF2-40B4-BE49-F238E27FC236}">
                    <a16:creationId xmlns:a16="http://schemas.microsoft.com/office/drawing/2014/main" id="{CD6D90F8-54AB-48A7-B752-B08EBF7BFC5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3" name="Freeform 7">
                <a:extLst>
                  <a:ext uri="{FF2B5EF4-FFF2-40B4-BE49-F238E27FC236}">
                    <a16:creationId xmlns:a16="http://schemas.microsoft.com/office/drawing/2014/main" id="{358CA338-8FDB-4A44-AACD-E47DAF94EDBC}"/>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4" name="Freeform 8">
                <a:extLst>
                  <a:ext uri="{FF2B5EF4-FFF2-40B4-BE49-F238E27FC236}">
                    <a16:creationId xmlns:a16="http://schemas.microsoft.com/office/drawing/2014/main" id="{A4A1606B-7677-4DC2-9AFC-195C4ADBEBF2}"/>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5" name="Freeform 9">
                <a:extLst>
                  <a:ext uri="{FF2B5EF4-FFF2-40B4-BE49-F238E27FC236}">
                    <a16:creationId xmlns:a16="http://schemas.microsoft.com/office/drawing/2014/main" id="{61A97F38-E738-457F-B80D-0D7F9DB404BF}"/>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10">
                <a:extLst>
                  <a:ext uri="{FF2B5EF4-FFF2-40B4-BE49-F238E27FC236}">
                    <a16:creationId xmlns:a16="http://schemas.microsoft.com/office/drawing/2014/main" id="{DB410052-50DE-4EEA-A951-44D10AF8D8D1}"/>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7" name="Freeform 11">
                <a:extLst>
                  <a:ext uri="{FF2B5EF4-FFF2-40B4-BE49-F238E27FC236}">
                    <a16:creationId xmlns:a16="http://schemas.microsoft.com/office/drawing/2014/main" id="{39A5BE7E-30F0-4051-9FD6-0DD96C850AF9}"/>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EAFD7AC4-5F9E-48AF-AE37-8ADF239BF82C}"/>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89" name="Picture 6">
            <a:extLst>
              <a:ext uri="{FF2B5EF4-FFF2-40B4-BE49-F238E27FC236}">
                <a16:creationId xmlns:a16="http://schemas.microsoft.com/office/drawing/2014/main" id="{8324494B-EBF2-4BCE-A852-2F2F8827EF4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90" name="Picture 12">
            <a:extLst>
              <a:ext uri="{FF2B5EF4-FFF2-40B4-BE49-F238E27FC236}">
                <a16:creationId xmlns:a16="http://schemas.microsoft.com/office/drawing/2014/main" id="{A1F97AD8-A973-455F-979B-F3CE34763C6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91" name="Graphic 190">
            <a:extLst>
              <a:ext uri="{FF2B5EF4-FFF2-40B4-BE49-F238E27FC236}">
                <a16:creationId xmlns:a16="http://schemas.microsoft.com/office/drawing/2014/main" id="{F9EE5D61-45D0-488B-9EC2-8EC47B2CD4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209" name="Straight Arrow Connector 208">
            <a:extLst>
              <a:ext uri="{FF2B5EF4-FFF2-40B4-BE49-F238E27FC236}">
                <a16:creationId xmlns:a16="http://schemas.microsoft.com/office/drawing/2014/main" id="{EF849FEB-D6C8-40C3-A8A8-50E72CBE0BC9}"/>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99C83A8-9F3E-4DF6-AA30-435182AE9337}"/>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1A926B78-D054-4863-9350-9BD61BA68462}"/>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EFDF893-7535-43AD-BD6B-550803ECF405}"/>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63" name="Group 62">
            <a:extLst>
              <a:ext uri="{FF2B5EF4-FFF2-40B4-BE49-F238E27FC236}">
                <a16:creationId xmlns:a16="http://schemas.microsoft.com/office/drawing/2014/main" id="{18EB30B0-4EE5-4E2B-A151-64B2BD729548}"/>
              </a:ext>
            </a:extLst>
          </p:cNvPr>
          <p:cNvGrpSpPr/>
          <p:nvPr/>
        </p:nvGrpSpPr>
        <p:grpSpPr>
          <a:xfrm>
            <a:off x="1057501" y="2340616"/>
            <a:ext cx="485888" cy="564792"/>
            <a:chOff x="6185695" y="5061756"/>
            <a:chExt cx="742515" cy="863093"/>
          </a:xfrm>
          <a:solidFill>
            <a:schemeClr val="tx1"/>
          </a:solidFill>
        </p:grpSpPr>
        <p:sp>
          <p:nvSpPr>
            <p:cNvPr id="64" name="Oval 69">
              <a:extLst>
                <a:ext uri="{FF2B5EF4-FFF2-40B4-BE49-F238E27FC236}">
                  <a16:creationId xmlns:a16="http://schemas.microsoft.com/office/drawing/2014/main" id="{73A6E105-F0DA-436C-A0CA-A7A98D6D9D5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70">
              <a:extLst>
                <a:ext uri="{FF2B5EF4-FFF2-40B4-BE49-F238E27FC236}">
                  <a16:creationId xmlns:a16="http://schemas.microsoft.com/office/drawing/2014/main" id="{C6E5FE10-26E2-4A18-913D-E5C9A3FC6A6A}"/>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8" name="TextBox 67">
            <a:extLst>
              <a:ext uri="{FF2B5EF4-FFF2-40B4-BE49-F238E27FC236}">
                <a16:creationId xmlns:a16="http://schemas.microsoft.com/office/drawing/2014/main" id="{2E7B1DFF-D8FD-4E97-A599-EBE1F4554253}"/>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69" name="Group 68">
            <a:extLst>
              <a:ext uri="{FF2B5EF4-FFF2-40B4-BE49-F238E27FC236}">
                <a16:creationId xmlns:a16="http://schemas.microsoft.com/office/drawing/2014/main" id="{E5E9C5A7-D486-4CE4-833A-1E6DE6E57CC2}"/>
              </a:ext>
            </a:extLst>
          </p:cNvPr>
          <p:cNvGrpSpPr/>
          <p:nvPr/>
        </p:nvGrpSpPr>
        <p:grpSpPr>
          <a:xfrm>
            <a:off x="1057501" y="4052851"/>
            <a:ext cx="485888" cy="564792"/>
            <a:chOff x="6185695" y="5061756"/>
            <a:chExt cx="742515" cy="863093"/>
          </a:xfrm>
        </p:grpSpPr>
        <p:sp>
          <p:nvSpPr>
            <p:cNvPr id="70" name="Oval 69">
              <a:extLst>
                <a:ext uri="{FF2B5EF4-FFF2-40B4-BE49-F238E27FC236}">
                  <a16:creationId xmlns:a16="http://schemas.microsoft.com/office/drawing/2014/main" id="{29DE2AAB-7D7F-49D5-8ED4-BBC86A5D9592}"/>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2710FA19-1FC8-4D5B-8D1D-8AE29F1296D2}"/>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8FCD9341-3AF0-4BA6-970E-E527AB0EA522}"/>
              </a:ext>
            </a:extLst>
          </p:cNvPr>
          <p:cNvGrpSpPr/>
          <p:nvPr/>
        </p:nvGrpSpPr>
        <p:grpSpPr>
          <a:xfrm>
            <a:off x="10208041" y="2264566"/>
            <a:ext cx="646260" cy="646260"/>
            <a:chOff x="9897614" y="3471418"/>
            <a:chExt cx="1414462" cy="1414463"/>
          </a:xfrm>
        </p:grpSpPr>
        <p:sp>
          <p:nvSpPr>
            <p:cNvPr id="73" name="Donut 67">
              <a:extLst>
                <a:ext uri="{FF2B5EF4-FFF2-40B4-BE49-F238E27FC236}">
                  <a16:creationId xmlns:a16="http://schemas.microsoft.com/office/drawing/2014/main" id="{9E6448E1-6F03-4D8F-8949-6A6432E655B0}"/>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74" name="Donut 67">
              <a:extLst>
                <a:ext uri="{FF2B5EF4-FFF2-40B4-BE49-F238E27FC236}">
                  <a16:creationId xmlns:a16="http://schemas.microsoft.com/office/drawing/2014/main" id="{6A143E21-07AB-4560-9ACE-ED75E02331C1}"/>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5" name="Freeform 69">
              <a:extLst>
                <a:ext uri="{FF2B5EF4-FFF2-40B4-BE49-F238E27FC236}">
                  <a16:creationId xmlns:a16="http://schemas.microsoft.com/office/drawing/2014/main" id="{BC0A5C93-D1FC-477F-A234-B860A188D5D4}"/>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7164B414-F8F3-45C3-86FE-2D281360E41D}"/>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E663FE6-FCE4-4396-82F0-F2E7BC2C305C}"/>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4990B7D-5670-4752-9B04-030F94AD1FFF}"/>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EFEDB74-5CD9-4035-9305-D4D2F7440567}"/>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0F1E087-D3F6-4425-9114-BF3537C0A6BC}"/>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A9B7C44-60B0-4A36-AD41-87BCA271FF9B}"/>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0B91603-B77C-43AE-97FA-A3619589FB6B}"/>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49471407"/>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7546E10-388D-45D6-A103-A10FF6468AC5}"/>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Graphic 3" descr="Close">
            <a:extLst>
              <a:ext uri="{FF2B5EF4-FFF2-40B4-BE49-F238E27FC236}">
                <a16:creationId xmlns:a16="http://schemas.microsoft.com/office/drawing/2014/main" id="{DD3723A9-F6C5-421A-ABC9-D7130B01BF36}"/>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Graphic 3" descr="Close">
            <a:extLst>
              <a:ext uri="{FF2B5EF4-FFF2-40B4-BE49-F238E27FC236}">
                <a16:creationId xmlns:a16="http://schemas.microsoft.com/office/drawing/2014/main" id="{74D11143-F86C-468A-BA60-98400634D140}"/>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Graphic 3" descr="Close">
            <a:extLst>
              <a:ext uri="{FF2B5EF4-FFF2-40B4-BE49-F238E27FC236}">
                <a16:creationId xmlns:a16="http://schemas.microsoft.com/office/drawing/2014/main" id="{84F7C787-62B1-43ED-8807-C48523143CD0}"/>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7" name="Graphic 3" descr="Close">
            <a:extLst>
              <a:ext uri="{FF2B5EF4-FFF2-40B4-BE49-F238E27FC236}">
                <a16:creationId xmlns:a16="http://schemas.microsoft.com/office/drawing/2014/main" id="{0F4F062F-5828-4460-B77B-4B8F7A86E9F2}"/>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115" name="Rectangle 114">
            <a:extLst>
              <a:ext uri="{FF2B5EF4-FFF2-40B4-BE49-F238E27FC236}">
                <a16:creationId xmlns:a16="http://schemas.microsoft.com/office/drawing/2014/main" id="{6298F9B4-C6AA-4CCD-8FB0-D4F6C055F910}"/>
              </a:ext>
            </a:extLst>
          </p:cNvPr>
          <p:cNvSpPr/>
          <p:nvPr/>
        </p:nvSpPr>
        <p:spPr>
          <a:xfrm>
            <a:off x="8266500" y="3695996"/>
            <a:ext cx="2071230" cy="75097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Model packaging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Simple deployment across cloud and edge</a:t>
            </a:r>
          </a:p>
        </p:txBody>
      </p:sp>
      <p:pic>
        <p:nvPicPr>
          <p:cNvPr id="116" name="Picture 2" descr="https://azure.microsoft.com/images/page/services/machine-learning-service/machine-learning-service.png">
            <a:extLst>
              <a:ext uri="{FF2B5EF4-FFF2-40B4-BE49-F238E27FC236}">
                <a16:creationId xmlns:a16="http://schemas.microsoft.com/office/drawing/2014/main" id="{848E31BF-0093-4009-8D52-F77693278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186" y="372156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EDFBBA66-F19F-4EC4-B113-68E6C0091EE0}"/>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56" name="Graphic 55">
            <a:extLst>
              <a:ext uri="{FF2B5EF4-FFF2-40B4-BE49-F238E27FC236}">
                <a16:creationId xmlns:a16="http://schemas.microsoft.com/office/drawing/2014/main" id="{437E6498-5A40-487A-B435-A28747FF59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57" name="TextBox 56">
            <a:extLst>
              <a:ext uri="{FF2B5EF4-FFF2-40B4-BE49-F238E27FC236}">
                <a16:creationId xmlns:a16="http://schemas.microsoft.com/office/drawing/2014/main" id="{1AC600E7-0265-40A7-B838-FFBCD29FE380}"/>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59" name="TextBox 58">
            <a:extLst>
              <a:ext uri="{FF2B5EF4-FFF2-40B4-BE49-F238E27FC236}">
                <a16:creationId xmlns:a16="http://schemas.microsoft.com/office/drawing/2014/main" id="{CAA36F42-E364-413D-9504-6DDE7F0649A1}"/>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0" name="Graphic 59">
            <a:extLst>
              <a:ext uri="{FF2B5EF4-FFF2-40B4-BE49-F238E27FC236}">
                <a16:creationId xmlns:a16="http://schemas.microsoft.com/office/drawing/2014/main" id="{06B0656C-552D-4D1E-B1B2-9325A4A578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0899" y="6217408"/>
            <a:ext cx="305548" cy="305548"/>
          </a:xfrm>
          <a:prstGeom prst="rect">
            <a:avLst/>
          </a:prstGeom>
        </p:spPr>
      </p:pic>
      <p:sp>
        <p:nvSpPr>
          <p:cNvPr id="61" name="TextBox 60">
            <a:extLst>
              <a:ext uri="{FF2B5EF4-FFF2-40B4-BE49-F238E27FC236}">
                <a16:creationId xmlns:a16="http://schemas.microsoft.com/office/drawing/2014/main" id="{D1FAF924-F07D-450C-9290-B077DF0623CC}"/>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62" name="Graphic 61">
            <a:extLst>
              <a:ext uri="{FF2B5EF4-FFF2-40B4-BE49-F238E27FC236}">
                <a16:creationId xmlns:a16="http://schemas.microsoft.com/office/drawing/2014/main" id="{3EC9B4E5-F49E-42BD-B003-7E0B6B6566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79" name="Rectangle 1">
            <a:extLst>
              <a:ext uri="{FF2B5EF4-FFF2-40B4-BE49-F238E27FC236}">
                <a16:creationId xmlns:a16="http://schemas.microsoft.com/office/drawing/2014/main" id="{5C9703D1-6A5E-4E8C-94C7-1A254EB8F85D}"/>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87">
            <a:extLst>
              <a:ext uri="{FF2B5EF4-FFF2-40B4-BE49-F238E27FC236}">
                <a16:creationId xmlns:a16="http://schemas.microsoft.com/office/drawing/2014/main" id="{5C51E18E-6DE7-4E7F-A064-19D1D0703142}"/>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89" name="TextBox 88">
            <a:extLst>
              <a:ext uri="{FF2B5EF4-FFF2-40B4-BE49-F238E27FC236}">
                <a16:creationId xmlns:a16="http://schemas.microsoft.com/office/drawing/2014/main" id="{000B988D-0867-4789-809C-0402C2635572}"/>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91" name="TextBox 90">
            <a:extLst>
              <a:ext uri="{FF2B5EF4-FFF2-40B4-BE49-F238E27FC236}">
                <a16:creationId xmlns:a16="http://schemas.microsoft.com/office/drawing/2014/main" id="{657B3E06-129C-40C6-B77C-F0ED01178DA1}"/>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126" name="TextBox 125">
            <a:extLst>
              <a:ext uri="{FF2B5EF4-FFF2-40B4-BE49-F238E27FC236}">
                <a16:creationId xmlns:a16="http://schemas.microsoft.com/office/drawing/2014/main" id="{EFC7D29C-3A9E-4232-9EE4-34DCAACF2852}"/>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27" name="TextBox 126">
            <a:extLst>
              <a:ext uri="{FF2B5EF4-FFF2-40B4-BE49-F238E27FC236}">
                <a16:creationId xmlns:a16="http://schemas.microsoft.com/office/drawing/2014/main" id="{EE0A5AB4-9073-423F-99C0-C80103DE51AB}"/>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28" name="TextBox 127">
            <a:extLst>
              <a:ext uri="{FF2B5EF4-FFF2-40B4-BE49-F238E27FC236}">
                <a16:creationId xmlns:a16="http://schemas.microsoft.com/office/drawing/2014/main" id="{152A93FF-994D-49FE-BC44-F75B4926FB30}"/>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29" name="TextBox 128">
            <a:extLst>
              <a:ext uri="{FF2B5EF4-FFF2-40B4-BE49-F238E27FC236}">
                <a16:creationId xmlns:a16="http://schemas.microsoft.com/office/drawing/2014/main" id="{A1D48EA3-BFF1-4D2F-AB11-559EFE0394CB}"/>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30" name="TextBox 129">
            <a:extLst>
              <a:ext uri="{FF2B5EF4-FFF2-40B4-BE49-F238E27FC236}">
                <a16:creationId xmlns:a16="http://schemas.microsoft.com/office/drawing/2014/main" id="{972A9F71-0DC2-47D8-9392-0EA8012F8DE7}"/>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31" name="Straight Arrow Connector 130">
            <a:extLst>
              <a:ext uri="{FF2B5EF4-FFF2-40B4-BE49-F238E27FC236}">
                <a16:creationId xmlns:a16="http://schemas.microsoft.com/office/drawing/2014/main" id="{0A5D1AC0-E4FB-4B70-ABDC-B61E00429B5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52A9259-5D2B-405F-AEA5-233B26928FD4}"/>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E40FF2E-AE02-4EE9-880A-DF5259485E3D}"/>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0B80087-B4DC-45BD-9324-3630908726A1}"/>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09E87BA4-B484-436F-9F62-1211F6DA47A3}"/>
              </a:ext>
            </a:extLst>
          </p:cNvPr>
          <p:cNvGrpSpPr/>
          <p:nvPr/>
        </p:nvGrpSpPr>
        <p:grpSpPr>
          <a:xfrm>
            <a:off x="3034411" y="2271607"/>
            <a:ext cx="642716" cy="643947"/>
            <a:chOff x="3034411" y="2271607"/>
            <a:chExt cx="642716" cy="643947"/>
          </a:xfrm>
        </p:grpSpPr>
        <p:sp useBgFill="1">
          <p:nvSpPr>
            <p:cNvPr id="137" name="Freeform 5">
              <a:extLst>
                <a:ext uri="{FF2B5EF4-FFF2-40B4-BE49-F238E27FC236}">
                  <a16:creationId xmlns:a16="http://schemas.microsoft.com/office/drawing/2014/main" id="{27C54B8C-49CA-4204-A422-2C66C17CFE51}"/>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38" name="Group 137">
              <a:extLst>
                <a:ext uri="{FF2B5EF4-FFF2-40B4-BE49-F238E27FC236}">
                  <a16:creationId xmlns:a16="http://schemas.microsoft.com/office/drawing/2014/main" id="{AC475807-7B21-469A-A3CE-1B7F612BCBF7}"/>
                </a:ext>
              </a:extLst>
            </p:cNvPr>
            <p:cNvGrpSpPr>
              <a:grpSpLocks noChangeAspect="1"/>
            </p:cNvGrpSpPr>
            <p:nvPr/>
          </p:nvGrpSpPr>
          <p:grpSpPr bwMode="auto">
            <a:xfrm>
              <a:off x="3034411" y="2273421"/>
              <a:ext cx="642716" cy="628550"/>
              <a:chOff x="6634" y="3297"/>
              <a:chExt cx="2092" cy="2046"/>
            </a:xfrm>
            <a:solidFill>
              <a:schemeClr val="tx1"/>
            </a:solidFill>
          </p:grpSpPr>
          <p:sp>
            <p:nvSpPr>
              <p:cNvPr id="139" name="Freeform 5">
                <a:extLst>
                  <a:ext uri="{FF2B5EF4-FFF2-40B4-BE49-F238E27FC236}">
                    <a16:creationId xmlns:a16="http://schemas.microsoft.com/office/drawing/2014/main" id="{2B1291E7-7605-434C-8BB3-7B00CB0F4D3A}"/>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6">
                <a:extLst>
                  <a:ext uri="{FF2B5EF4-FFF2-40B4-BE49-F238E27FC236}">
                    <a16:creationId xmlns:a16="http://schemas.microsoft.com/office/drawing/2014/main" id="{2A141CE7-F828-4D24-811D-43FADD8FFF2A}"/>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7">
                <a:extLst>
                  <a:ext uri="{FF2B5EF4-FFF2-40B4-BE49-F238E27FC236}">
                    <a16:creationId xmlns:a16="http://schemas.microsoft.com/office/drawing/2014/main" id="{50E3DF97-1E21-4400-BE13-703F8B39AA81}"/>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8">
                <a:extLst>
                  <a:ext uri="{FF2B5EF4-FFF2-40B4-BE49-F238E27FC236}">
                    <a16:creationId xmlns:a16="http://schemas.microsoft.com/office/drawing/2014/main" id="{8B4C6119-548B-44D1-B6AD-D85D3392BB81}"/>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9">
                <a:extLst>
                  <a:ext uri="{FF2B5EF4-FFF2-40B4-BE49-F238E27FC236}">
                    <a16:creationId xmlns:a16="http://schemas.microsoft.com/office/drawing/2014/main" id="{E16016B9-566E-42DB-A17C-2399844B5283}"/>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10">
                <a:extLst>
                  <a:ext uri="{FF2B5EF4-FFF2-40B4-BE49-F238E27FC236}">
                    <a16:creationId xmlns:a16="http://schemas.microsoft.com/office/drawing/2014/main" id="{4D111662-C5B8-4154-992D-9D8621C2A3D0}"/>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11">
                <a:extLst>
                  <a:ext uri="{FF2B5EF4-FFF2-40B4-BE49-F238E27FC236}">
                    <a16:creationId xmlns:a16="http://schemas.microsoft.com/office/drawing/2014/main" id="{84493954-5775-45CA-BF0F-C03AB850D58C}"/>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12">
                <a:extLst>
                  <a:ext uri="{FF2B5EF4-FFF2-40B4-BE49-F238E27FC236}">
                    <a16:creationId xmlns:a16="http://schemas.microsoft.com/office/drawing/2014/main" id="{888E865B-9A3D-40B4-B69F-178378D4BEF2}"/>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47" name="Picture 6">
            <a:extLst>
              <a:ext uri="{FF2B5EF4-FFF2-40B4-BE49-F238E27FC236}">
                <a16:creationId xmlns:a16="http://schemas.microsoft.com/office/drawing/2014/main" id="{11C3DA42-0BD5-40F4-A316-0820DA84DE91}"/>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48" name="Picture 12">
            <a:extLst>
              <a:ext uri="{FF2B5EF4-FFF2-40B4-BE49-F238E27FC236}">
                <a16:creationId xmlns:a16="http://schemas.microsoft.com/office/drawing/2014/main" id="{D05F1399-8793-4658-8EEF-C7E550556EA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49" name="Graphic 148">
            <a:extLst>
              <a:ext uri="{FF2B5EF4-FFF2-40B4-BE49-F238E27FC236}">
                <a16:creationId xmlns:a16="http://schemas.microsoft.com/office/drawing/2014/main" id="{B99C3512-8EF2-4DAB-92A7-DF767A6FED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67" name="Straight Arrow Connector 166">
            <a:extLst>
              <a:ext uri="{FF2B5EF4-FFF2-40B4-BE49-F238E27FC236}">
                <a16:creationId xmlns:a16="http://schemas.microsoft.com/office/drawing/2014/main" id="{571B0839-FF7B-4109-AC05-BC220D2149F7}"/>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750B1CC1-E054-41EE-90D9-017F55115D37}"/>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20AF7B9-097D-4A0E-8BC9-CC647CC9FA4A}"/>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76429402-0DF8-4200-8ACC-1CC29BC98075}"/>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C5C0B63-981B-48C5-81B1-B47AB1F0C381}"/>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65" name="Group 64">
            <a:extLst>
              <a:ext uri="{FF2B5EF4-FFF2-40B4-BE49-F238E27FC236}">
                <a16:creationId xmlns:a16="http://schemas.microsoft.com/office/drawing/2014/main" id="{ECBB1173-DC41-4A3A-A52C-18FE2729807A}"/>
              </a:ext>
            </a:extLst>
          </p:cNvPr>
          <p:cNvGrpSpPr/>
          <p:nvPr/>
        </p:nvGrpSpPr>
        <p:grpSpPr>
          <a:xfrm>
            <a:off x="1057501" y="2340616"/>
            <a:ext cx="485888" cy="564792"/>
            <a:chOff x="6185695" y="5061756"/>
            <a:chExt cx="742515" cy="863093"/>
          </a:xfrm>
          <a:solidFill>
            <a:schemeClr val="tx1"/>
          </a:solidFill>
        </p:grpSpPr>
        <p:sp>
          <p:nvSpPr>
            <p:cNvPr id="66" name="Oval 69">
              <a:extLst>
                <a:ext uri="{FF2B5EF4-FFF2-40B4-BE49-F238E27FC236}">
                  <a16:creationId xmlns:a16="http://schemas.microsoft.com/office/drawing/2014/main" id="{E255E4B0-1609-4338-9A8B-219344A6C8BD}"/>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70">
              <a:extLst>
                <a:ext uri="{FF2B5EF4-FFF2-40B4-BE49-F238E27FC236}">
                  <a16:creationId xmlns:a16="http://schemas.microsoft.com/office/drawing/2014/main" id="{8B77BEE8-335F-44A1-BA30-705CB6D2F492}"/>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64B12415-D449-4B00-AAD0-C4EF8F8C73C9}"/>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71" name="Group 70">
            <a:extLst>
              <a:ext uri="{FF2B5EF4-FFF2-40B4-BE49-F238E27FC236}">
                <a16:creationId xmlns:a16="http://schemas.microsoft.com/office/drawing/2014/main" id="{90C71C97-AFD4-4E8F-BBBB-0CDB2E182542}"/>
              </a:ext>
            </a:extLst>
          </p:cNvPr>
          <p:cNvGrpSpPr/>
          <p:nvPr/>
        </p:nvGrpSpPr>
        <p:grpSpPr>
          <a:xfrm>
            <a:off x="1057501" y="4052851"/>
            <a:ext cx="485888" cy="564792"/>
            <a:chOff x="6185695" y="5061756"/>
            <a:chExt cx="742515" cy="863093"/>
          </a:xfrm>
        </p:grpSpPr>
        <p:sp>
          <p:nvSpPr>
            <p:cNvPr id="72" name="Oval 69">
              <a:extLst>
                <a:ext uri="{FF2B5EF4-FFF2-40B4-BE49-F238E27FC236}">
                  <a16:creationId xmlns:a16="http://schemas.microsoft.com/office/drawing/2014/main" id="{5D62BC92-3AD3-407A-B489-437AF8A89ACE}"/>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70">
              <a:extLst>
                <a:ext uri="{FF2B5EF4-FFF2-40B4-BE49-F238E27FC236}">
                  <a16:creationId xmlns:a16="http://schemas.microsoft.com/office/drawing/2014/main" id="{6F4F9047-3AD2-4E4F-B98E-3F85000F4C05}"/>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7E3AA67F-5A02-468F-8AFD-6A5F9184F639}"/>
              </a:ext>
            </a:extLst>
          </p:cNvPr>
          <p:cNvGrpSpPr/>
          <p:nvPr/>
        </p:nvGrpSpPr>
        <p:grpSpPr>
          <a:xfrm>
            <a:off x="10208041" y="2264566"/>
            <a:ext cx="646260" cy="646260"/>
            <a:chOff x="9897614" y="3471418"/>
            <a:chExt cx="1414462" cy="1414463"/>
          </a:xfrm>
        </p:grpSpPr>
        <p:sp>
          <p:nvSpPr>
            <p:cNvPr id="75" name="Donut 67">
              <a:extLst>
                <a:ext uri="{FF2B5EF4-FFF2-40B4-BE49-F238E27FC236}">
                  <a16:creationId xmlns:a16="http://schemas.microsoft.com/office/drawing/2014/main" id="{25BF86F9-EB42-4840-AA8B-56A2A96DCB44}"/>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76" name="Donut 67">
              <a:extLst>
                <a:ext uri="{FF2B5EF4-FFF2-40B4-BE49-F238E27FC236}">
                  <a16:creationId xmlns:a16="http://schemas.microsoft.com/office/drawing/2014/main" id="{193F2A40-2BD1-4AB9-8AB4-70F940512500}"/>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7" name="Freeform 69">
              <a:extLst>
                <a:ext uri="{FF2B5EF4-FFF2-40B4-BE49-F238E27FC236}">
                  <a16:creationId xmlns:a16="http://schemas.microsoft.com/office/drawing/2014/main" id="{CAFC282D-460B-4CA9-8E9C-D512BD6893B8}"/>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603A9C1-B8FA-4D34-A002-EFD9703C5110}"/>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E511099-7674-4B73-A318-7319AB50553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D639C9EC-757D-4FEE-A267-3397728A731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6427901-8E5C-43EF-8AF6-364235B14446}"/>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7BF99B0-1332-4CA3-B3B7-2176EABDA8AA}"/>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46FDF75C-E49D-4C29-BEB3-0F7C1D42623A}"/>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1D36056-A3BC-4F0B-B0CD-2C37332CF767}"/>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746759678"/>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Graphic 3" descr="Close">
            <a:extLst>
              <a:ext uri="{FF2B5EF4-FFF2-40B4-BE49-F238E27FC236}">
                <a16:creationId xmlns:a16="http://schemas.microsoft.com/office/drawing/2014/main" id="{A932781B-A5CA-4B57-A030-8C3E5D8149F7}"/>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Graphic 3" descr="Close">
            <a:extLst>
              <a:ext uri="{FF2B5EF4-FFF2-40B4-BE49-F238E27FC236}">
                <a16:creationId xmlns:a16="http://schemas.microsoft.com/office/drawing/2014/main" id="{72E2A073-813B-4230-8625-72144C4E9912}"/>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2E31CD87-4D0B-42C5-AF15-53451713209D}"/>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45BA88B9-BF18-4917-8EDD-17F42BA26CAC}"/>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124" name="Rectangle 123">
            <a:extLst>
              <a:ext uri="{FF2B5EF4-FFF2-40B4-BE49-F238E27FC236}">
                <a16:creationId xmlns:a16="http://schemas.microsoft.com/office/drawing/2014/main" id="{0E7C0878-9D64-46B0-8EDA-D296D83F01D7}"/>
              </a:ext>
            </a:extLst>
          </p:cNvPr>
          <p:cNvSpPr/>
          <p:nvPr/>
        </p:nvSpPr>
        <p:spPr>
          <a:xfrm>
            <a:off x="10036051" y="3575282"/>
            <a:ext cx="1344880" cy="6740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Model management &amp; monitoring</a:t>
            </a:r>
          </a:p>
        </p:txBody>
      </p:sp>
      <p:pic>
        <p:nvPicPr>
          <p:cNvPr id="125" name="Picture 2" descr="https://azure.microsoft.com/images/page/services/machine-learning-service/machine-learning-service.png">
            <a:extLst>
              <a:ext uri="{FF2B5EF4-FFF2-40B4-BE49-F238E27FC236}">
                <a16:creationId xmlns:a16="http://schemas.microsoft.com/office/drawing/2014/main" id="{63E94C22-0F94-41BD-AB5B-D2F50F63D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0737" y="3600855"/>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E42C38BA-2075-419E-A2EE-F4871D4D6815}"/>
              </a:ext>
            </a:extLst>
          </p:cNvPr>
          <p:cNvSpPr/>
          <p:nvPr/>
        </p:nvSpPr>
        <p:spPr>
          <a:xfrm>
            <a:off x="7072819" y="5084604"/>
            <a:ext cx="1933491"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Model performance analysis</a:t>
            </a:r>
          </a:p>
        </p:txBody>
      </p:sp>
      <p:pic>
        <p:nvPicPr>
          <p:cNvPr id="136" name="Picture 2" descr="https://azure.microsoft.com/images/page/services/machine-learning-service/machine-learning-service.png">
            <a:extLst>
              <a:ext uri="{FF2B5EF4-FFF2-40B4-BE49-F238E27FC236}">
                <a16:creationId xmlns:a16="http://schemas.microsoft.com/office/drawing/2014/main" id="{1E7FEC84-EA17-40F8-B110-108A1A5D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673" y="5088673"/>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71" name="Rectangle 1">
            <a:extLst>
              <a:ext uri="{FF2B5EF4-FFF2-40B4-BE49-F238E27FC236}">
                <a16:creationId xmlns:a16="http://schemas.microsoft.com/office/drawing/2014/main" id="{DD1B91A0-3831-455A-93B4-BC715CA7212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74" name="TextBox 73">
            <a:extLst>
              <a:ext uri="{FF2B5EF4-FFF2-40B4-BE49-F238E27FC236}">
                <a16:creationId xmlns:a16="http://schemas.microsoft.com/office/drawing/2014/main" id="{640BF6DE-D222-4654-A0C3-4B6F8A42FCFD}"/>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78" name="TextBox 77">
            <a:extLst>
              <a:ext uri="{FF2B5EF4-FFF2-40B4-BE49-F238E27FC236}">
                <a16:creationId xmlns:a16="http://schemas.microsoft.com/office/drawing/2014/main" id="{F926CDFA-A54E-4BFC-AE07-6D5EB60E4691}"/>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Retrain model</a:t>
            </a:r>
          </a:p>
        </p:txBody>
      </p:sp>
      <p:cxnSp>
        <p:nvCxnSpPr>
          <p:cNvPr id="88" name="Connector: Elbow 87">
            <a:extLst>
              <a:ext uri="{FF2B5EF4-FFF2-40B4-BE49-F238E27FC236}">
                <a16:creationId xmlns:a16="http://schemas.microsoft.com/office/drawing/2014/main" id="{0DA33A84-2D0F-4F79-8C18-666998EF69A4}"/>
              </a:ext>
            </a:extLst>
          </p:cNvPr>
          <p:cNvCxnSpPr>
            <a:cxnSpLocks/>
            <a:stCxn id="79" idx="1"/>
            <a:endCxn id="72"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Lst>
          </p:cNvPr>
          <p:cNvCxnSpPr>
            <a:cxnSpLocks/>
            <a:endCxn id="79"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995D1D4-A916-498E-ABD4-A5AF95C07FA8}"/>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06" name="TextBox 105">
            <a:extLst>
              <a:ext uri="{FF2B5EF4-FFF2-40B4-BE49-F238E27FC236}">
                <a16:creationId xmlns:a16="http://schemas.microsoft.com/office/drawing/2014/main" id="{FA816544-D9CB-49D6-A620-4B0C65BFCC06}"/>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37" name="TextBox 136">
            <a:extLst>
              <a:ext uri="{FF2B5EF4-FFF2-40B4-BE49-F238E27FC236}">
                <a16:creationId xmlns:a16="http://schemas.microsoft.com/office/drawing/2014/main" id="{FD5FBBC9-AF29-4E1F-8A22-F9EBDD1EF2A4}"/>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38" name="TextBox 137">
            <a:extLst>
              <a:ext uri="{FF2B5EF4-FFF2-40B4-BE49-F238E27FC236}">
                <a16:creationId xmlns:a16="http://schemas.microsoft.com/office/drawing/2014/main" id="{1D358304-49D3-4C5D-9133-D543EBA4EB4F}"/>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39" name="TextBox 138">
            <a:extLst>
              <a:ext uri="{FF2B5EF4-FFF2-40B4-BE49-F238E27FC236}">
                <a16:creationId xmlns:a16="http://schemas.microsoft.com/office/drawing/2014/main" id="{8CB482E7-CC34-46B5-B9B1-BF269389FAE8}"/>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40" name="Straight Arrow Connector 139">
            <a:extLst>
              <a:ext uri="{FF2B5EF4-FFF2-40B4-BE49-F238E27FC236}">
                <a16:creationId xmlns:a16="http://schemas.microsoft.com/office/drawing/2014/main" id="{BFAAC287-A2A7-4218-9A5C-359D1D884A4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Lst>
          </p:cNvPr>
          <p:cNvGrpSpPr/>
          <p:nvPr/>
        </p:nvGrpSpPr>
        <p:grpSpPr>
          <a:xfrm>
            <a:off x="3034411" y="2271607"/>
            <a:ext cx="642716" cy="643947"/>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56" name="Picture 6">
            <a:extLst>
              <a:ext uri="{FF2B5EF4-FFF2-40B4-BE49-F238E27FC236}">
                <a16:creationId xmlns:a16="http://schemas.microsoft.com/office/drawing/2014/main" id="{4AC7510A-6CE4-4315-8197-4CB4E3940C2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57" name="Picture 12">
            <a:extLst>
              <a:ext uri="{FF2B5EF4-FFF2-40B4-BE49-F238E27FC236}">
                <a16:creationId xmlns:a16="http://schemas.microsoft.com/office/drawing/2014/main" id="{8772450E-8BAA-46B6-9A5E-3D579AF59EB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58" name="Graphic 157">
            <a:extLst>
              <a:ext uri="{FF2B5EF4-FFF2-40B4-BE49-F238E27FC236}">
                <a16:creationId xmlns:a16="http://schemas.microsoft.com/office/drawing/2014/main" id="{341DDEC5-C980-44C9-91DB-59859F6AD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5D6D793-0823-4247-88FC-DBEC7E762809}"/>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76" name="Group 75">
            <a:extLst>
              <a:ext uri="{FF2B5EF4-FFF2-40B4-BE49-F238E27FC236}">
                <a16:creationId xmlns:a16="http://schemas.microsoft.com/office/drawing/2014/main" id="{D4FAF9DF-4027-4DD1-A5C2-39320AD84E23}"/>
              </a:ext>
            </a:extLst>
          </p:cNvPr>
          <p:cNvGrpSpPr/>
          <p:nvPr/>
        </p:nvGrpSpPr>
        <p:grpSpPr>
          <a:xfrm>
            <a:off x="1057501" y="2340616"/>
            <a:ext cx="485888" cy="564792"/>
            <a:chOff x="6185695" y="5061756"/>
            <a:chExt cx="742515" cy="863093"/>
          </a:xfrm>
          <a:solidFill>
            <a:schemeClr val="tx1"/>
          </a:solidFill>
        </p:grpSpPr>
        <p:sp>
          <p:nvSpPr>
            <p:cNvPr id="77" name="Oval 69">
              <a:extLst>
                <a:ext uri="{FF2B5EF4-FFF2-40B4-BE49-F238E27FC236}">
                  <a16:creationId xmlns:a16="http://schemas.microsoft.com/office/drawing/2014/main" id="{12F29A09-7A1D-4009-88D1-0C189C46C6FF}"/>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70">
              <a:extLst>
                <a:ext uri="{FF2B5EF4-FFF2-40B4-BE49-F238E27FC236}">
                  <a16:creationId xmlns:a16="http://schemas.microsoft.com/office/drawing/2014/main" id="{60C790DF-E063-4876-84C5-EB5A015DB252}"/>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E580BE00-EA60-42EC-BFE4-9B4D7CFA1256}"/>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84" name="Group 83">
            <a:extLst>
              <a:ext uri="{FF2B5EF4-FFF2-40B4-BE49-F238E27FC236}">
                <a16:creationId xmlns:a16="http://schemas.microsoft.com/office/drawing/2014/main" id="{772300CD-799C-4012-9C74-5274CDA3E0D7}"/>
              </a:ext>
            </a:extLst>
          </p:cNvPr>
          <p:cNvGrpSpPr/>
          <p:nvPr/>
        </p:nvGrpSpPr>
        <p:grpSpPr>
          <a:xfrm>
            <a:off x="1057501" y="4052851"/>
            <a:ext cx="485888" cy="564792"/>
            <a:chOff x="6185695" y="5061756"/>
            <a:chExt cx="742515" cy="863093"/>
          </a:xfrm>
        </p:grpSpPr>
        <p:sp>
          <p:nvSpPr>
            <p:cNvPr id="85" name="Oval 69">
              <a:extLst>
                <a:ext uri="{FF2B5EF4-FFF2-40B4-BE49-F238E27FC236}">
                  <a16:creationId xmlns:a16="http://schemas.microsoft.com/office/drawing/2014/main" id="{D675A02E-1CE5-4EBE-BDA5-BCC998B8B153}"/>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70">
              <a:extLst>
                <a:ext uri="{FF2B5EF4-FFF2-40B4-BE49-F238E27FC236}">
                  <a16:creationId xmlns:a16="http://schemas.microsoft.com/office/drawing/2014/main" id="{EE47AA69-0D66-456B-A031-2F7DF7CEF55E}"/>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A7D079E2-68D6-4423-88C2-EDD5341AC1B4}"/>
              </a:ext>
            </a:extLst>
          </p:cNvPr>
          <p:cNvGrpSpPr/>
          <p:nvPr/>
        </p:nvGrpSpPr>
        <p:grpSpPr>
          <a:xfrm>
            <a:off x="10208041" y="2264566"/>
            <a:ext cx="646260" cy="646260"/>
            <a:chOff x="9897614" y="3471418"/>
            <a:chExt cx="1414462" cy="1414463"/>
          </a:xfrm>
        </p:grpSpPr>
        <p:sp>
          <p:nvSpPr>
            <p:cNvPr id="90" name="Donut 67">
              <a:extLst>
                <a:ext uri="{FF2B5EF4-FFF2-40B4-BE49-F238E27FC236}">
                  <a16:creationId xmlns:a16="http://schemas.microsoft.com/office/drawing/2014/main" id="{4847EC4D-EA4C-42FB-B3C4-97083358E003}"/>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91" name="Donut 67">
              <a:extLst>
                <a:ext uri="{FF2B5EF4-FFF2-40B4-BE49-F238E27FC236}">
                  <a16:creationId xmlns:a16="http://schemas.microsoft.com/office/drawing/2014/main" id="{9CB2B39C-AC4E-4A93-B2A4-71FBD0DAFEDD}"/>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8FAC345E-DBB7-4E92-AB9D-A98D182A09C7}"/>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45527A6-9D02-403F-9F39-051CAD35DA79}"/>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5DE1CB9-1739-45CD-93D4-02418A2D1350}"/>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56B97908-AB1B-43EF-87BB-B770AD6E1B95}"/>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61026EDA-83C0-45DB-B12F-167DB2F6FD21}"/>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6A39D9F-8DB6-4504-8214-A5EED0E4B4D1}"/>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0217FB6-14ED-4522-8F33-445521ACBDB2}"/>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DA4A4DB6-A96E-48CE-891C-3210261EB065}"/>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22480759"/>
      </p:ext>
    </p:extLst>
  </p:cSld>
  <p:clrMapOvr>
    <a:masterClrMapping/>
  </p:clrMapOvr>
  <p:transition spd="slow">
    <p:strips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56253" y="4564692"/>
            <a:ext cx="2486101" cy="531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935" fontAlgn="base">
              <a:spcBef>
                <a:spcPct val="0"/>
              </a:spcBef>
              <a:spcAft>
                <a:spcPct val="0"/>
              </a:spcAft>
              <a:defRPr/>
            </a:pPr>
            <a:r>
              <a:rPr lang="en-US" sz="1400">
                <a:solidFill>
                  <a:schemeClr val="bg1">
                    <a:lumMod val="65000"/>
                  </a:schemeClr>
                </a:solidFill>
                <a:latin typeface="Segoe UI Semibold"/>
              </a:rPr>
              <a:t>Azure Bot Service</a:t>
            </a:r>
          </a:p>
          <a:p>
            <a:pPr algn="ctr" defTabSz="931935" fontAlgn="base">
              <a:spcBef>
                <a:spcPct val="0"/>
              </a:spcBef>
              <a:spcAft>
                <a:spcPct val="0"/>
              </a:spcAft>
              <a:defRPr/>
            </a:pPr>
            <a:r>
              <a:rPr lang="en-US" sz="1400">
                <a:solidFill>
                  <a:schemeClr val="bg1">
                    <a:lumMod val="65000"/>
                  </a:schemeClr>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117411" y="4571356"/>
            <a:ext cx="2486101" cy="312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935" fontAlgn="base">
              <a:spcBef>
                <a:spcPct val="0"/>
              </a:spcBef>
              <a:spcAft>
                <a:spcPct val="0"/>
              </a:spcAft>
              <a:defRPr/>
            </a:pPr>
            <a:r>
              <a:rPr lang="en-US" sz="1400">
                <a:solidFill>
                  <a:schemeClr val="bg1">
                    <a:lumMod val="65000"/>
                  </a:schemeClr>
                </a:solidFill>
                <a:latin typeface="Segoe UI Semibold"/>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852950" y="4548161"/>
            <a:ext cx="2486101" cy="3077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935" fontAlgn="base">
              <a:spcBef>
                <a:spcPct val="0"/>
              </a:spcBef>
              <a:spcAft>
                <a:spcPct val="0"/>
              </a:spcAft>
              <a:defRPr/>
            </a:pPr>
            <a:r>
              <a:rPr lang="en-US" sz="1400">
                <a:solidFill>
                  <a:srgbClr val="1A1A1A"/>
                </a:solidFill>
                <a:latin typeface="Segoe UI Semibold"/>
              </a:rPr>
              <a:t>Azure Machine Learning</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373012" y="2515890"/>
            <a:ext cx="1974900" cy="276999"/>
          </a:xfrm>
          <a:prstGeom prst="rect">
            <a:avLst/>
          </a:prstGeom>
          <a:noFill/>
        </p:spPr>
        <p:txBody>
          <a:bodyPr wrap="none" lIns="0" tIns="0" rIns="0" bIns="0" rtlCol="0">
            <a:spAutoFit/>
          </a:bodyPr>
          <a:lstStyle/>
          <a:p>
            <a:pPr algn="ctr" defTabSz="931935" fontAlgn="base">
              <a:spcBef>
                <a:spcPct val="0"/>
              </a:spcBef>
              <a:defRPr/>
            </a:pPr>
            <a:r>
              <a:rPr lang="en-US" sz="1800">
                <a:solidFill>
                  <a:schemeClr val="bg1">
                    <a:lumMod val="65000"/>
                  </a:schemeClr>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10262" y="2509227"/>
            <a:ext cx="1779333" cy="276999"/>
          </a:xfrm>
          <a:prstGeom prst="rect">
            <a:avLst/>
          </a:prstGeom>
          <a:noFill/>
        </p:spPr>
        <p:txBody>
          <a:bodyPr wrap="none" lIns="0" tIns="0" rIns="0" bIns="0" rtlCol="0" anchor="t">
            <a:spAutoFit/>
          </a:bodyPr>
          <a:lstStyle/>
          <a:p>
            <a:pPr algn="ctr" defTabSz="931935" fontAlgn="base">
              <a:spcBef>
                <a:spcPct val="0"/>
              </a:spcBef>
              <a:defRPr/>
            </a:pPr>
            <a:r>
              <a:rPr lang="en-US" sz="1800">
                <a:solidFill>
                  <a:schemeClr val="bg1">
                    <a:lumMod val="65000"/>
                  </a:schemeClr>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186297" y="2492694"/>
            <a:ext cx="1819409" cy="276999"/>
          </a:xfrm>
          <a:prstGeom prst="rect">
            <a:avLst/>
          </a:prstGeom>
          <a:noFill/>
        </p:spPr>
        <p:txBody>
          <a:bodyPr wrap="none" lIns="0" tIns="0" rIns="0" bIns="0" rtlCol="0">
            <a:spAutoFit/>
          </a:bodyPr>
          <a:lstStyle/>
          <a:p>
            <a:pPr algn="ctr" defTabSz="931935" fontAlgn="base">
              <a:spcBef>
                <a:spcPct val="0"/>
              </a:spcBef>
              <a:defRPr/>
            </a:pPr>
            <a:r>
              <a:rPr lang="en-US" sz="180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79197" y="3197798"/>
            <a:ext cx="981710" cy="981710"/>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chemeClr val="bg1">
                  <a:lumMod val="85000"/>
                </a:schemeClr>
              </a:solidFill>
              <a:ln w="7938"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sz="1800" kern="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sz="1800" kern="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chemeClr val="bg1">
                  <a:lumMod val="85000"/>
                </a:schemeClr>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chemeClr val="bg1">
                  <a:lumMod val="85000"/>
                </a:schemeClr>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8943445" y="3236121"/>
            <a:ext cx="981710" cy="972443"/>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14192">
                  <a:defRPr/>
                </a:pPr>
                <a:endParaRPr lang="en-US" sz="173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lumMod val="85000"/>
                </a:schemeClr>
              </a:solidFill>
              <a:ln w="9525" cap="flat">
                <a:solidFill>
                  <a:schemeClr val="bg1">
                    <a:lumMod val="75000"/>
                  </a:schemeClr>
                </a:solidFill>
                <a:prstDash val="solid"/>
                <a:miter/>
              </a:ln>
            </p:spPr>
            <p:txBody>
              <a:bodyPr/>
              <a:lstStyle/>
              <a:p>
                <a:pPr defTabSz="914192">
                  <a:defRPr/>
                </a:pPr>
                <a:endParaRPr lang="en-US" sz="173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14192">
                  <a:defRPr/>
                </a:pPr>
                <a:endParaRPr lang="en-US" sz="173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chemeClr val="bg1">
                  <a:lumMod val="85000"/>
                </a:schemeClr>
              </a:solidFill>
              <a:ln w="9525" cap="flat">
                <a:solidFill>
                  <a:schemeClr val="bg1">
                    <a:lumMod val="75000"/>
                  </a:schemeClr>
                </a:solidFill>
                <a:prstDash val="solid"/>
                <a:miter/>
              </a:ln>
            </p:spPr>
            <p:txBody>
              <a:bodyPr/>
              <a:lstStyle/>
              <a:p>
                <a:pPr defTabSz="914192">
                  <a:defRPr/>
                </a:pPr>
                <a:endParaRPr lang="en-US" sz="173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605147" y="3228505"/>
            <a:ext cx="981710" cy="944577"/>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p:txBody>
          <a:bodyPr/>
          <a:lstStyle/>
          <a:p>
            <a:r>
              <a:rPr lang="en-US"/>
              <a:t>Azure AI</a:t>
            </a:r>
          </a:p>
        </p:txBody>
      </p:sp>
    </p:spTree>
    <p:extLst>
      <p:ext uri="{BB962C8B-B14F-4D97-AF65-F5344CB8AC3E}">
        <p14:creationId xmlns:p14="http://schemas.microsoft.com/office/powerpoint/2010/main" val="378923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F488CA1-60ED-4474-8B21-1FAD76BAC5B7}"/>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8" name="Graphic 3" descr="Close">
            <a:extLst>
              <a:ext uri="{FF2B5EF4-FFF2-40B4-BE49-F238E27FC236}">
                <a16:creationId xmlns:a16="http://schemas.microsoft.com/office/drawing/2014/main" id="{8B88BD54-47C6-40F9-9B61-A60E3EE0D299}"/>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9" name="Graphic 3" descr="Close">
            <a:extLst>
              <a:ext uri="{FF2B5EF4-FFF2-40B4-BE49-F238E27FC236}">
                <a16:creationId xmlns:a16="http://schemas.microsoft.com/office/drawing/2014/main" id="{65E299DC-9065-4604-8D3E-FD75659FE887}"/>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Graphic 3" descr="Close">
            <a:extLst>
              <a:ext uri="{FF2B5EF4-FFF2-40B4-BE49-F238E27FC236}">
                <a16:creationId xmlns:a16="http://schemas.microsoft.com/office/drawing/2014/main" id="{275F5D33-B4AA-4DE8-AB87-880222A04BEE}"/>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Graphic 3" descr="Close">
            <a:extLst>
              <a:ext uri="{FF2B5EF4-FFF2-40B4-BE49-F238E27FC236}">
                <a16:creationId xmlns:a16="http://schemas.microsoft.com/office/drawing/2014/main" id="{2FD57A09-C778-497C-ADF3-DC7FB7AC5850}"/>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120" name="Rectangle 1">
            <a:extLst>
              <a:ext uri="{FF2B5EF4-FFF2-40B4-BE49-F238E27FC236}">
                <a16:creationId xmlns:a16="http://schemas.microsoft.com/office/drawing/2014/main" id="{5721EC71-E2C6-4484-8FD3-521365FB1B09}"/>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8533CC89-9EE9-44FB-A83F-FE64599BA958}"/>
              </a:ext>
            </a:extLst>
          </p:cNvPr>
          <p:cNvSpPr txBox="1"/>
          <p:nvPr/>
        </p:nvSpPr>
        <p:spPr>
          <a:xfrm>
            <a:off x="4299279" y="3033672"/>
            <a:ext cx="1533616"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126" name="TextBox 125">
            <a:extLst>
              <a:ext uri="{FF2B5EF4-FFF2-40B4-BE49-F238E27FC236}">
                <a16:creationId xmlns:a16="http://schemas.microsoft.com/office/drawing/2014/main" id="{601B19E7-077F-4BFE-8380-5D5B0416834B}"/>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127" name="TextBox 126">
            <a:extLst>
              <a:ext uri="{FF2B5EF4-FFF2-40B4-BE49-F238E27FC236}">
                <a16:creationId xmlns:a16="http://schemas.microsoft.com/office/drawing/2014/main" id="{C0A48AE4-117C-4E6B-8A1D-33B339102E5A}"/>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129" name="TextBox 128">
            <a:extLst>
              <a:ext uri="{FF2B5EF4-FFF2-40B4-BE49-F238E27FC236}">
                <a16:creationId xmlns:a16="http://schemas.microsoft.com/office/drawing/2014/main" id="{16A8BE78-B440-43A5-9C22-D2E3BD1EB8EA}"/>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Monitor model</a:t>
            </a:r>
          </a:p>
        </p:txBody>
      </p:sp>
      <p:sp>
        <p:nvSpPr>
          <p:cNvPr id="130" name="TextBox 129">
            <a:extLst>
              <a:ext uri="{FF2B5EF4-FFF2-40B4-BE49-F238E27FC236}">
                <a16:creationId xmlns:a16="http://schemas.microsoft.com/office/drawing/2014/main" id="{586DE5AC-2D33-4695-AFA3-664726769F23}"/>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Retrain model</a:t>
            </a:r>
          </a:p>
        </p:txBody>
      </p:sp>
      <p:cxnSp>
        <p:nvCxnSpPr>
          <p:cNvPr id="131" name="Connector: Elbow 130">
            <a:extLst>
              <a:ext uri="{FF2B5EF4-FFF2-40B4-BE49-F238E27FC236}">
                <a16:creationId xmlns:a16="http://schemas.microsoft.com/office/drawing/2014/main" id="{35BF22DB-42FD-4656-A99A-80E9362F3B4C}"/>
              </a:ext>
            </a:extLst>
          </p:cNvPr>
          <p:cNvCxnSpPr>
            <a:cxnSpLocks/>
            <a:stCxn id="130" idx="1"/>
            <a:endCxn id="123"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98F1A9F1-0053-4A22-A2C3-E5EBA02BACD7}"/>
              </a:ext>
            </a:extLst>
          </p:cNvPr>
          <p:cNvCxnSpPr>
            <a:cxnSpLocks/>
            <a:endCxn id="130"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03D8084-AEEE-47C2-80CB-4CBC4A224CF8}"/>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61" name="Graphic 60">
            <a:extLst>
              <a:ext uri="{FF2B5EF4-FFF2-40B4-BE49-F238E27FC236}">
                <a16:creationId xmlns:a16="http://schemas.microsoft.com/office/drawing/2014/main" id="{5C86D512-5177-40BC-ABCE-CCBCD11A3F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217" y="6217408"/>
            <a:ext cx="305548" cy="305548"/>
          </a:xfrm>
          <a:prstGeom prst="rect">
            <a:avLst/>
          </a:prstGeom>
        </p:spPr>
      </p:pic>
      <p:sp>
        <p:nvSpPr>
          <p:cNvPr id="62" name="TextBox 61">
            <a:extLst>
              <a:ext uri="{FF2B5EF4-FFF2-40B4-BE49-F238E27FC236}">
                <a16:creationId xmlns:a16="http://schemas.microsoft.com/office/drawing/2014/main" id="{5C6FC070-714D-48CB-9C9D-2D0A74D7C353}"/>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pic>
        <p:nvPicPr>
          <p:cNvPr id="63" name="Graphic 62">
            <a:extLst>
              <a:ext uri="{FF2B5EF4-FFF2-40B4-BE49-F238E27FC236}">
                <a16:creationId xmlns:a16="http://schemas.microsoft.com/office/drawing/2014/main" id="{3689EC24-30D5-4D1D-B09B-78991ECFB5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4181" y="6217408"/>
            <a:ext cx="305548" cy="305548"/>
          </a:xfrm>
          <a:prstGeom prst="rect">
            <a:avLst/>
          </a:prstGeom>
        </p:spPr>
      </p:pic>
      <p:sp>
        <p:nvSpPr>
          <p:cNvPr id="64" name="TextBox 63">
            <a:extLst>
              <a:ext uri="{FF2B5EF4-FFF2-40B4-BE49-F238E27FC236}">
                <a16:creationId xmlns:a16="http://schemas.microsoft.com/office/drawing/2014/main" id="{58133FEB-92B6-4E2A-B416-EC52BA9D5883}"/>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5" name="Graphic 64">
            <a:extLst>
              <a:ext uri="{FF2B5EF4-FFF2-40B4-BE49-F238E27FC236}">
                <a16:creationId xmlns:a16="http://schemas.microsoft.com/office/drawing/2014/main" id="{34EB3D1F-8E0F-41CE-AEDB-77BA35A8F7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70899" y="6217408"/>
            <a:ext cx="305548" cy="305548"/>
          </a:xfrm>
          <a:prstGeom prst="rect">
            <a:avLst/>
          </a:prstGeom>
        </p:spPr>
      </p:pic>
      <p:sp>
        <p:nvSpPr>
          <p:cNvPr id="66" name="TextBox 65">
            <a:extLst>
              <a:ext uri="{FF2B5EF4-FFF2-40B4-BE49-F238E27FC236}">
                <a16:creationId xmlns:a16="http://schemas.microsoft.com/office/drawing/2014/main" id="{A788D78B-08AE-4680-AFCC-B251770477FE}"/>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67" name="Graphic 66">
            <a:extLst>
              <a:ext uri="{FF2B5EF4-FFF2-40B4-BE49-F238E27FC236}">
                <a16:creationId xmlns:a16="http://schemas.microsoft.com/office/drawing/2014/main" id="{3735B293-B1AA-4A79-9F30-5070803A5C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668" y="6217408"/>
            <a:ext cx="305548" cy="305548"/>
          </a:xfrm>
          <a:prstGeom prst="rect">
            <a:avLst/>
          </a:prstGeom>
        </p:spPr>
      </p:pic>
      <p:sp>
        <p:nvSpPr>
          <p:cNvPr id="69" name="TextBox 68">
            <a:extLst>
              <a:ext uri="{FF2B5EF4-FFF2-40B4-BE49-F238E27FC236}">
                <a16:creationId xmlns:a16="http://schemas.microsoft.com/office/drawing/2014/main" id="{3C63CE9D-6985-418A-A9D7-52C8EE432DFF}"/>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70" name="TextBox 69">
            <a:extLst>
              <a:ext uri="{FF2B5EF4-FFF2-40B4-BE49-F238E27FC236}">
                <a16:creationId xmlns:a16="http://schemas.microsoft.com/office/drawing/2014/main" id="{0D257F49-8C2B-4315-B924-2C4AA2E78031}"/>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74" name="TextBox 73">
            <a:extLst>
              <a:ext uri="{FF2B5EF4-FFF2-40B4-BE49-F238E27FC236}">
                <a16:creationId xmlns:a16="http://schemas.microsoft.com/office/drawing/2014/main" id="{EFE98600-6942-4E76-9F67-10D84337F15B}"/>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78" name="TextBox 77">
            <a:extLst>
              <a:ext uri="{FF2B5EF4-FFF2-40B4-BE49-F238E27FC236}">
                <a16:creationId xmlns:a16="http://schemas.microsoft.com/office/drawing/2014/main" id="{CC0B0601-9D5E-4A3C-B877-31FDA56A7688}"/>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79" name="TextBox 78">
            <a:extLst>
              <a:ext uri="{FF2B5EF4-FFF2-40B4-BE49-F238E27FC236}">
                <a16:creationId xmlns:a16="http://schemas.microsoft.com/office/drawing/2014/main" id="{B6224EAC-9DC8-4536-BE36-D44936FBC7C7}"/>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88" name="Straight Arrow Connector 87">
            <a:extLst>
              <a:ext uri="{FF2B5EF4-FFF2-40B4-BE49-F238E27FC236}">
                <a16:creationId xmlns:a16="http://schemas.microsoft.com/office/drawing/2014/main" id="{9F8CC9B6-CD80-44B5-A00D-6E6B2DF41FB0}"/>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7777547-6F5B-4E7F-9F74-7C0DA7EBCA14}"/>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E080853-900A-4E4A-940A-FF217BCEC2F3}"/>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0016CB5-7407-4255-9D57-707E1EAC58FD}"/>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75247F05-0B8D-4D31-95A4-8217CB0FEB86}"/>
              </a:ext>
            </a:extLst>
          </p:cNvPr>
          <p:cNvGrpSpPr/>
          <p:nvPr/>
        </p:nvGrpSpPr>
        <p:grpSpPr>
          <a:xfrm>
            <a:off x="3034411" y="2271607"/>
            <a:ext cx="642716" cy="643947"/>
            <a:chOff x="3034411" y="2271607"/>
            <a:chExt cx="642716" cy="643947"/>
          </a:xfrm>
        </p:grpSpPr>
        <p:sp useBgFill="1">
          <p:nvSpPr>
            <p:cNvPr id="122" name="Freeform 5">
              <a:extLst>
                <a:ext uri="{FF2B5EF4-FFF2-40B4-BE49-F238E27FC236}">
                  <a16:creationId xmlns:a16="http://schemas.microsoft.com/office/drawing/2014/main" id="{3269ABA8-20AD-4FF9-A18D-8D28183C68A3}"/>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34" name="Group 133">
              <a:extLst>
                <a:ext uri="{FF2B5EF4-FFF2-40B4-BE49-F238E27FC236}">
                  <a16:creationId xmlns:a16="http://schemas.microsoft.com/office/drawing/2014/main" id="{FCEC32FB-C1B2-4501-9C1F-B73A899971D3}"/>
                </a:ext>
              </a:extLst>
            </p:cNvPr>
            <p:cNvGrpSpPr>
              <a:grpSpLocks noChangeAspect="1"/>
            </p:cNvGrpSpPr>
            <p:nvPr/>
          </p:nvGrpSpPr>
          <p:grpSpPr bwMode="auto">
            <a:xfrm>
              <a:off x="3034411" y="2273421"/>
              <a:ext cx="642716" cy="628550"/>
              <a:chOff x="6634" y="3297"/>
              <a:chExt cx="2092" cy="2046"/>
            </a:xfrm>
            <a:solidFill>
              <a:schemeClr val="tx1"/>
            </a:solidFill>
          </p:grpSpPr>
          <p:sp>
            <p:nvSpPr>
              <p:cNvPr id="135" name="Freeform 5">
                <a:extLst>
                  <a:ext uri="{FF2B5EF4-FFF2-40B4-BE49-F238E27FC236}">
                    <a16:creationId xmlns:a16="http://schemas.microsoft.com/office/drawing/2014/main" id="{92F779B2-B441-446F-99B9-086269AAE90E}"/>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6">
                <a:extLst>
                  <a:ext uri="{FF2B5EF4-FFF2-40B4-BE49-F238E27FC236}">
                    <a16:creationId xmlns:a16="http://schemas.microsoft.com/office/drawing/2014/main" id="{826F2D9E-A645-4EFB-AFD7-18242F3A7B7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BA476DB6-20BC-4B68-902A-FD88CB27BC59}"/>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0AB6E998-99BD-4A52-8423-F5F64DFBE39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9">
                <a:extLst>
                  <a:ext uri="{FF2B5EF4-FFF2-40B4-BE49-F238E27FC236}">
                    <a16:creationId xmlns:a16="http://schemas.microsoft.com/office/drawing/2014/main" id="{68BBD377-5A76-4917-9A58-60DE7EACA731}"/>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10">
                <a:extLst>
                  <a:ext uri="{FF2B5EF4-FFF2-40B4-BE49-F238E27FC236}">
                    <a16:creationId xmlns:a16="http://schemas.microsoft.com/office/drawing/2014/main" id="{508BB4E7-6427-4DDB-AB40-DBB9B3ADDC9D}"/>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11">
                <a:extLst>
                  <a:ext uri="{FF2B5EF4-FFF2-40B4-BE49-F238E27FC236}">
                    <a16:creationId xmlns:a16="http://schemas.microsoft.com/office/drawing/2014/main" id="{1196623D-3BB1-4F8E-BFE1-0BBC29750EB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12">
                <a:extLst>
                  <a:ext uri="{FF2B5EF4-FFF2-40B4-BE49-F238E27FC236}">
                    <a16:creationId xmlns:a16="http://schemas.microsoft.com/office/drawing/2014/main" id="{0F77ACBC-B6DC-475F-90D1-7335E0EA481F}"/>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45" name="Picture 6">
            <a:extLst>
              <a:ext uri="{FF2B5EF4-FFF2-40B4-BE49-F238E27FC236}">
                <a16:creationId xmlns:a16="http://schemas.microsoft.com/office/drawing/2014/main" id="{762038F4-CFEA-4C9C-918D-DDB8CCF2650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46" name="Picture 12">
            <a:extLst>
              <a:ext uri="{FF2B5EF4-FFF2-40B4-BE49-F238E27FC236}">
                <a16:creationId xmlns:a16="http://schemas.microsoft.com/office/drawing/2014/main" id="{35EA54DD-4B8B-4BAA-BAEE-80533F3913E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47" name="Graphic 146">
            <a:extLst>
              <a:ext uri="{FF2B5EF4-FFF2-40B4-BE49-F238E27FC236}">
                <a16:creationId xmlns:a16="http://schemas.microsoft.com/office/drawing/2014/main" id="{C1B84FE7-7E3F-4BCB-B107-B4CD5A12F0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grpSp>
        <p:nvGrpSpPr>
          <p:cNvPr id="148" name="Group 147">
            <a:extLst>
              <a:ext uri="{FF2B5EF4-FFF2-40B4-BE49-F238E27FC236}">
                <a16:creationId xmlns:a16="http://schemas.microsoft.com/office/drawing/2014/main" id="{7A6250DA-9FE3-444A-B7BD-A654CA307903}"/>
              </a:ext>
            </a:extLst>
          </p:cNvPr>
          <p:cNvGrpSpPr/>
          <p:nvPr/>
        </p:nvGrpSpPr>
        <p:grpSpPr>
          <a:xfrm>
            <a:off x="10208041" y="2264566"/>
            <a:ext cx="646260" cy="646260"/>
            <a:chOff x="9897614" y="3471418"/>
            <a:chExt cx="1414462" cy="1414463"/>
          </a:xfrm>
        </p:grpSpPr>
        <p:sp>
          <p:nvSpPr>
            <p:cNvPr id="149" name="Donut 67">
              <a:extLst>
                <a:ext uri="{FF2B5EF4-FFF2-40B4-BE49-F238E27FC236}">
                  <a16:creationId xmlns:a16="http://schemas.microsoft.com/office/drawing/2014/main" id="{C16C6DF3-4632-4AFB-94E6-6B8CDC7FC2E0}"/>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150" name="Donut 67">
              <a:extLst>
                <a:ext uri="{FF2B5EF4-FFF2-40B4-BE49-F238E27FC236}">
                  <a16:creationId xmlns:a16="http://schemas.microsoft.com/office/drawing/2014/main" id="{D7A7849B-35AF-47EA-802A-CDF1A28A43F2}"/>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51" name="Freeform 69">
              <a:extLst>
                <a:ext uri="{FF2B5EF4-FFF2-40B4-BE49-F238E27FC236}">
                  <a16:creationId xmlns:a16="http://schemas.microsoft.com/office/drawing/2014/main" id="{4F409B5B-5CAF-4E01-AF52-A081D99D1BBC}"/>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5B052968-713D-4ADC-AC5E-06A2A2A02163}"/>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B118078-A876-410C-B0ED-37464B161401}"/>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CAE3B12-F486-4EC2-A4FE-0C9B77CF939D}"/>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D99E3DA2-9F7A-4F5A-BCF7-D357BF2B3937}"/>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F5BFE9B6-DBB3-476E-80B1-6125AD165036}"/>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4B675580-3C88-4D91-AB72-775AFED5242A}"/>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C13AF9-19DE-41A1-B7BD-7D5170C88118}"/>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Arrow Connector 164">
            <a:extLst>
              <a:ext uri="{FF2B5EF4-FFF2-40B4-BE49-F238E27FC236}">
                <a16:creationId xmlns:a16="http://schemas.microsoft.com/office/drawing/2014/main" id="{B9BAF884-25DD-418A-8DC4-2644B1F4A397}"/>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F11F397-7FB2-4897-9C33-58DC65AF8F41}"/>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F1137A0-0A9F-4286-AF7C-37F173FB8DAE}"/>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FFA1A00-8311-46F7-B166-AFF0FF6E4499}"/>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7F7A00D-359B-47CF-AA8C-DC587D2E9CFE}"/>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3B5CF862-B653-4E46-BEFB-A3491E576FA8}"/>
              </a:ext>
            </a:extLst>
          </p:cNvPr>
          <p:cNvCxnSpPr>
            <a:cxnSpLocks/>
            <a:stCxn id="130" idx="1"/>
            <a:endCxn id="123" idx="2"/>
          </p:cNvCxnSpPr>
          <p:nvPr/>
        </p:nvCxnSpPr>
        <p:spPr>
          <a:xfrm rot="10800000">
            <a:off x="5066088" y="3347604"/>
            <a:ext cx="1932319" cy="1455250"/>
          </a:xfrm>
          <a:prstGeom prst="bentConnector2">
            <a:avLst/>
          </a:prstGeom>
          <a:ln w="76200">
            <a:solidFill>
              <a:schemeClr val="accent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C7AF0DC-3CF5-43F9-9BC5-075CD29F79FC}"/>
              </a:ext>
            </a:extLst>
          </p:cNvPr>
          <p:cNvCxnSpPr>
            <a:cxnSpLocks/>
          </p:cNvCxnSpPr>
          <p:nvPr/>
        </p:nvCxnSpPr>
        <p:spPr>
          <a:xfrm rot="10800000" flipV="1">
            <a:off x="8677295" y="2574174"/>
            <a:ext cx="2373946" cy="2209182"/>
          </a:xfrm>
          <a:prstGeom prst="bentConnector3">
            <a:avLst>
              <a:gd name="adj1" fmla="val -25814"/>
            </a:avLst>
          </a:prstGeom>
          <a:ln w="76200">
            <a:solidFill>
              <a:schemeClr val="accent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6">
            <a:extLst>
              <a:ext uri="{FF2B5EF4-FFF2-40B4-BE49-F238E27FC236}">
                <a16:creationId xmlns:a16="http://schemas.microsoft.com/office/drawing/2014/main" id="{A47FA14F-7858-4160-968F-120C1DA1DF0A}"/>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glow rad="139700">
              <a:schemeClr val="accent2">
                <a:satMod val="175000"/>
                <a:alpha val="40000"/>
              </a:schemeClr>
            </a:glow>
            <a:softEdge rad="7620"/>
          </a:effectLst>
        </p:spPr>
      </p:pic>
      <p:pic>
        <p:nvPicPr>
          <p:cNvPr id="75" name="Picture 12">
            <a:extLst>
              <a:ext uri="{FF2B5EF4-FFF2-40B4-BE49-F238E27FC236}">
                <a16:creationId xmlns:a16="http://schemas.microsoft.com/office/drawing/2014/main" id="{CCA25FE2-86B8-4A81-BC86-DD419012D39F}"/>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glow rad="139700">
              <a:schemeClr val="accent2">
                <a:satMod val="175000"/>
                <a:alpha val="40000"/>
              </a:schemeClr>
            </a:glow>
            <a:softEdge rad="8890"/>
          </a:effectLst>
        </p:spPr>
      </p:pic>
      <p:pic>
        <p:nvPicPr>
          <p:cNvPr id="76" name="Graphic 75">
            <a:extLst>
              <a:ext uri="{FF2B5EF4-FFF2-40B4-BE49-F238E27FC236}">
                <a16:creationId xmlns:a16="http://schemas.microsoft.com/office/drawing/2014/main" id="{769B6422-B902-4CB0-A091-3F067CC48D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97814" y="2315809"/>
            <a:ext cx="536546" cy="536546"/>
          </a:xfrm>
          <a:prstGeom prst="rect">
            <a:avLst/>
          </a:prstGeom>
          <a:effectLst>
            <a:glow rad="139700">
              <a:schemeClr val="accent2">
                <a:satMod val="175000"/>
                <a:alpha val="40000"/>
              </a:schemeClr>
            </a:glow>
          </a:effectLst>
        </p:spPr>
      </p:pic>
      <p:grpSp>
        <p:nvGrpSpPr>
          <p:cNvPr id="77" name="Group 76">
            <a:extLst>
              <a:ext uri="{FF2B5EF4-FFF2-40B4-BE49-F238E27FC236}">
                <a16:creationId xmlns:a16="http://schemas.microsoft.com/office/drawing/2014/main" id="{0A6574AA-DEC1-4B24-ABE2-E6A4ADB3393F}"/>
              </a:ext>
            </a:extLst>
          </p:cNvPr>
          <p:cNvGrpSpPr/>
          <p:nvPr/>
        </p:nvGrpSpPr>
        <p:grpSpPr>
          <a:xfrm>
            <a:off x="10208041" y="2264566"/>
            <a:ext cx="646260" cy="646260"/>
            <a:chOff x="9897614" y="3471418"/>
            <a:chExt cx="1414462" cy="1414463"/>
          </a:xfrm>
          <a:effectLst>
            <a:glow rad="139700">
              <a:schemeClr val="accent2">
                <a:satMod val="175000"/>
                <a:alpha val="40000"/>
              </a:schemeClr>
            </a:glow>
          </a:effectLst>
        </p:grpSpPr>
        <p:sp>
          <p:nvSpPr>
            <p:cNvPr id="80" name="Donut 67">
              <a:extLst>
                <a:ext uri="{FF2B5EF4-FFF2-40B4-BE49-F238E27FC236}">
                  <a16:creationId xmlns:a16="http://schemas.microsoft.com/office/drawing/2014/main" id="{C44C28DF-B34C-4154-B530-B85772D40A12}"/>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81" name="Donut 67">
              <a:extLst>
                <a:ext uri="{FF2B5EF4-FFF2-40B4-BE49-F238E27FC236}">
                  <a16:creationId xmlns:a16="http://schemas.microsoft.com/office/drawing/2014/main" id="{FFA9318A-B3F9-47D1-99BE-16F67BC820BA}"/>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2" name="Freeform 69">
              <a:extLst>
                <a:ext uri="{FF2B5EF4-FFF2-40B4-BE49-F238E27FC236}">
                  <a16:creationId xmlns:a16="http://schemas.microsoft.com/office/drawing/2014/main" id="{3D0543DB-A16F-499D-A397-15D859711DC0}"/>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96A68D74-F95B-42BA-99FC-27AFD8F82BD8}"/>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EA69408-2CFE-4004-B34A-2EC4B4D6FF7B}"/>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4FA3BEF-BF1A-47A5-81A7-C5A16B476E5D}"/>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CF99952-3044-47FA-8B60-9F6B4295698C}"/>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6AF7F740-5E01-49DE-AFDF-36A7EBB0AAF3}"/>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69FD36FE-78AD-4DC3-87EB-24934C2C9AD4}"/>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A7C17D9-C75B-464A-A6B2-9411D2C7EEBB}"/>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6" name="Picture 2" descr="https://azure.microsoft.com/images/page/services/machine-learning-service/machine-learning-service.png">
            <a:extLst>
              <a:ext uri="{FF2B5EF4-FFF2-40B4-BE49-F238E27FC236}">
                <a16:creationId xmlns:a16="http://schemas.microsoft.com/office/drawing/2014/main" id="{5678F0F1-F86C-450C-B931-D7ACD5E06D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7288" y="3792024"/>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F595E37A-3DDF-4573-ACD0-123EA48FCB0E}"/>
              </a:ext>
            </a:extLst>
          </p:cNvPr>
          <p:cNvSpPr/>
          <p:nvPr/>
        </p:nvSpPr>
        <p:spPr>
          <a:xfrm>
            <a:off x="6686310" y="3861879"/>
            <a:ext cx="4357218"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Azure Machine Learning extension for Azure DevOps</a:t>
            </a:r>
          </a:p>
        </p:txBody>
      </p:sp>
      <p:pic>
        <p:nvPicPr>
          <p:cNvPr id="2050" name="Picture 2" descr="Image result for azure devops logo">
            <a:extLst>
              <a:ext uri="{FF2B5EF4-FFF2-40B4-BE49-F238E27FC236}">
                <a16:creationId xmlns:a16="http://schemas.microsoft.com/office/drawing/2014/main" id="{FDDC4450-1D86-4DBD-9539-FB0971E546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7355" y="3689199"/>
            <a:ext cx="795830" cy="621697"/>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35841104-7A73-448C-8C4D-E5E2B400D1CB}"/>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94" name="Group 93">
            <a:extLst>
              <a:ext uri="{FF2B5EF4-FFF2-40B4-BE49-F238E27FC236}">
                <a16:creationId xmlns:a16="http://schemas.microsoft.com/office/drawing/2014/main" id="{CD017A5B-2F92-457A-9498-DF6A710AAFDE}"/>
              </a:ext>
            </a:extLst>
          </p:cNvPr>
          <p:cNvGrpSpPr/>
          <p:nvPr/>
        </p:nvGrpSpPr>
        <p:grpSpPr>
          <a:xfrm>
            <a:off x="1057501" y="2340616"/>
            <a:ext cx="485888" cy="564792"/>
            <a:chOff x="6185695" y="5061756"/>
            <a:chExt cx="742515" cy="863093"/>
          </a:xfrm>
          <a:solidFill>
            <a:schemeClr val="tx1"/>
          </a:solidFill>
        </p:grpSpPr>
        <p:sp>
          <p:nvSpPr>
            <p:cNvPr id="95" name="Oval 69">
              <a:extLst>
                <a:ext uri="{FF2B5EF4-FFF2-40B4-BE49-F238E27FC236}">
                  <a16:creationId xmlns:a16="http://schemas.microsoft.com/office/drawing/2014/main" id="{16273199-9E9C-42BB-A059-4815C73F5A06}"/>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70">
              <a:extLst>
                <a:ext uri="{FF2B5EF4-FFF2-40B4-BE49-F238E27FC236}">
                  <a16:creationId xmlns:a16="http://schemas.microsoft.com/office/drawing/2014/main" id="{B7DD35F0-CE99-49D1-B75F-D91DD50BEC56}"/>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1" name="TextBox 100">
            <a:extLst>
              <a:ext uri="{FF2B5EF4-FFF2-40B4-BE49-F238E27FC236}">
                <a16:creationId xmlns:a16="http://schemas.microsoft.com/office/drawing/2014/main" id="{987F75FC-6E9C-4103-8B28-01225ABABD2D}"/>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102" name="Group 101">
            <a:extLst>
              <a:ext uri="{FF2B5EF4-FFF2-40B4-BE49-F238E27FC236}">
                <a16:creationId xmlns:a16="http://schemas.microsoft.com/office/drawing/2014/main" id="{E1AA011E-6302-4FB5-9402-46521CF8A15F}"/>
              </a:ext>
            </a:extLst>
          </p:cNvPr>
          <p:cNvGrpSpPr/>
          <p:nvPr/>
        </p:nvGrpSpPr>
        <p:grpSpPr>
          <a:xfrm>
            <a:off x="1057501" y="4052851"/>
            <a:ext cx="485888" cy="564792"/>
            <a:chOff x="6185695" y="5061756"/>
            <a:chExt cx="742515" cy="863093"/>
          </a:xfrm>
        </p:grpSpPr>
        <p:sp>
          <p:nvSpPr>
            <p:cNvPr id="103" name="Oval 69">
              <a:extLst>
                <a:ext uri="{FF2B5EF4-FFF2-40B4-BE49-F238E27FC236}">
                  <a16:creationId xmlns:a16="http://schemas.microsoft.com/office/drawing/2014/main" id="{98C5ECBC-E8C3-4CB4-8F56-7BA5680D9E2C}"/>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3450F4D6-1E43-4EC5-9D3C-4B46A83DAD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3" name="Recorded Sound">
            <a:hlinkClick r:id="" action="ppaction://media"/>
            <a:extLst>
              <a:ext uri="{FF2B5EF4-FFF2-40B4-BE49-F238E27FC236}">
                <a16:creationId xmlns:a16="http://schemas.microsoft.com/office/drawing/2014/main" id="{8CFD29FE-6464-4FA1-8487-9E826885B476}"/>
              </a:ext>
            </a:extLst>
          </p:cNvPr>
          <p:cNvPicPr>
            <a:picLocks noChangeAspect="1"/>
          </p:cNvPicPr>
          <p:nvPr>
            <a:audioFile r:link="rId1"/>
            <p:extLst>
              <p:ext uri="{DAA4B4D4-6D71-4841-9C94-3DE7FCFB9230}">
                <p14:media xmlns:p14="http://schemas.microsoft.com/office/powerpoint/2010/main" r:embed="rId2">
                  <p14:trim end="629.229"/>
                  <p14:bmkLst>
                    <p14:bmk name="Bookmark 1" time="0"/>
                  </p14:bmkLst>
                </p14:media>
              </p:ext>
            </p:extLst>
          </p:nvPr>
        </p:nvPicPr>
        <p:blipFill>
          <a:blip r:embed="rId13"/>
          <a:stretch>
            <a:fillRect/>
          </a:stretch>
        </p:blipFill>
        <p:spPr>
          <a:xfrm>
            <a:off x="12343025" y="3301437"/>
            <a:ext cx="347663" cy="347663"/>
          </a:xfrm>
          <a:prstGeom prst="rect">
            <a:avLst/>
          </a:prstGeom>
        </p:spPr>
      </p:pic>
    </p:spTree>
    <p:extLst>
      <p:ext uri="{BB962C8B-B14F-4D97-AF65-F5344CB8AC3E}">
        <p14:creationId xmlns:p14="http://schemas.microsoft.com/office/powerpoint/2010/main" val="350299623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MediaBookmark" delay="0">
                        <p:tgtEl>
                          <p14:bmkTgt spid="3" bmkName="Bookmark 1"/>
                        </p:tgtEl>
                      </p:cond>
                    </p:stCondLst>
                    <p:endSync evt="end" delay="0">
                      <p:rtn val="all"/>
                    </p:endSync>
                    <p:childTnLst>
                      <p:par>
                        <p:cTn id="9" fill="hold">
                          <p:stCondLst>
                            <p:cond delay="0"/>
                          </p:stCondLst>
                          <p:childTnLst>
                            <p:par>
                              <p:cTn id="10" fill="hold">
                                <p:stCondLst>
                                  <p:cond delay="0"/>
                                </p:stCondLst>
                                <p:childTnLst>
                                  <p:par>
                                    <p:cTn id="11" presetID="21" presetClass="entr" presetSubtype="1"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heel(1)">
                                          <p:cBhvr>
                                            <p:cTn id="13" dur="1250"/>
                                            <p:tgtEl>
                                              <p:spTgt spid="72"/>
                                            </p:tgtEl>
                                          </p:cBhvr>
                                        </p:animEffect>
                                      </p:childTnLst>
                                    </p:cTn>
                                  </p:par>
                                  <p:par>
                                    <p:cTn id="14" presetID="21" presetClass="entr" presetSubtype="1"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heel(1)">
                                          <p:cBhvr>
                                            <p:cTn id="16" dur="1250"/>
                                            <p:tgtEl>
                                              <p:spTgt spid="71"/>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250"/>
                                            <p:tgtEl>
                                              <p:spTgt spid="76"/>
                                            </p:tgtEl>
                                          </p:cBhvr>
                                        </p:animEffect>
                                      </p:childTnLst>
                                    </p:cTn>
                                  </p:par>
                                  <p:par>
                                    <p:cTn id="21" presetID="3" presetClass="emph" presetSubtype="2" fill="hold" grpId="0" nodeType="withEffect">
                                      <p:stCondLst>
                                        <p:cond delay="0"/>
                                      </p:stCondLst>
                                      <p:childTnLst>
                                        <p:animClr clrSpc="rgb" dir="cw">
                                          <p:cBhvr override="childStyle">
                                            <p:cTn id="22" dur="150" fill="hold"/>
                                            <p:tgtEl>
                                              <p:spTgt spid="69">
                                                <p:txEl>
                                                  <p:pRg st="0" end="0"/>
                                                </p:txEl>
                                              </p:spTgt>
                                            </p:tgtEl>
                                            <p:attrNameLst>
                                              <p:attrName>style.color</p:attrName>
                                            </p:attrNameLst>
                                          </p:cBhvr>
                                          <p:to>
                                            <a:schemeClr val="accent2"/>
                                          </p:to>
                                        </p:animClr>
                                      </p:childTnLst>
                                    </p:cTn>
                                  </p:par>
                                  <p:par>
                                    <p:cTn id="23" presetID="10" presetClass="exit" presetSubtype="0" fill="hold" nodeType="withEffect">
                                      <p:stCondLst>
                                        <p:cond delay="250"/>
                                      </p:stCondLst>
                                      <p:childTnLst>
                                        <p:animEffect transition="out" filter="fade">
                                          <p:cBhvr>
                                            <p:cTn id="24" dur="500"/>
                                            <p:tgtEl>
                                              <p:spTgt spid="76"/>
                                            </p:tgtEl>
                                          </p:cBhvr>
                                        </p:animEffect>
                                        <p:set>
                                          <p:cBhvr>
                                            <p:cTn id="25" dur="1" fill="hold">
                                              <p:stCondLst>
                                                <p:cond delay="499"/>
                                              </p:stCondLst>
                                            </p:cTn>
                                            <p:tgtEl>
                                              <p:spTgt spid="76"/>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250"/>
                                            <p:tgtEl>
                                              <p:spTgt spid="75"/>
                                            </p:tgtEl>
                                          </p:cBhvr>
                                        </p:animEffect>
                                      </p:childTnLst>
                                    </p:cTn>
                                  </p:par>
                                  <p:par>
                                    <p:cTn id="30" presetID="3" presetClass="emph" presetSubtype="2" fill="hold" grpId="0" nodeType="withEffect">
                                      <p:stCondLst>
                                        <p:cond delay="0"/>
                                      </p:stCondLst>
                                      <p:childTnLst>
                                        <p:animClr clrSpc="rgb" dir="cw">
                                          <p:cBhvr override="childStyle">
                                            <p:cTn id="31" dur="150" fill="hold"/>
                                            <p:tgtEl>
                                              <p:spTgt spid="74">
                                                <p:txEl>
                                                  <p:pRg st="0" end="0"/>
                                                </p:txEl>
                                              </p:spTgt>
                                            </p:tgtEl>
                                            <p:attrNameLst>
                                              <p:attrName>style.color</p:attrName>
                                            </p:attrNameLst>
                                          </p:cBhvr>
                                          <p:to>
                                            <a:schemeClr val="accent2"/>
                                          </p:to>
                                        </p:animClr>
                                      </p:childTnLst>
                                    </p:cTn>
                                  </p:par>
                                  <p:par>
                                    <p:cTn id="32" presetID="10" presetClass="exit" presetSubtype="0" fill="hold" nodeType="withEffect">
                                      <p:stCondLst>
                                        <p:cond delay="250"/>
                                      </p:stCondLst>
                                      <p:childTnLst>
                                        <p:animEffect transition="out" filter="fade">
                                          <p:cBhvr>
                                            <p:cTn id="33" dur="500"/>
                                            <p:tgtEl>
                                              <p:spTgt spid="75"/>
                                            </p:tgtEl>
                                          </p:cBhvr>
                                        </p:animEffect>
                                        <p:set>
                                          <p:cBhvr>
                                            <p:cTn id="34" dur="1" fill="hold">
                                              <p:stCondLst>
                                                <p:cond delay="499"/>
                                              </p:stCondLst>
                                            </p:cTn>
                                            <p:tgtEl>
                                              <p:spTgt spid="75"/>
                                            </p:tgtEl>
                                            <p:attrNameLst>
                                              <p:attrName>style.visibility</p:attrName>
                                            </p:attrNameLst>
                                          </p:cBhvr>
                                          <p:to>
                                            <p:strVal val="hidden"/>
                                          </p:to>
                                        </p:se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3" presetClass="emph" presetSubtype="2" fill="hold" grpId="0" nodeType="withEffect">
                                      <p:stCondLst>
                                        <p:cond delay="0"/>
                                      </p:stCondLst>
                                      <p:childTnLst>
                                        <p:animClr clrSpc="rgb" dir="cw">
                                          <p:cBhvr override="childStyle">
                                            <p:cTn id="40" dur="150" fill="hold"/>
                                            <p:tgtEl>
                                              <p:spTgt spid="78">
                                                <p:txEl>
                                                  <p:pRg st="0" end="0"/>
                                                </p:txEl>
                                              </p:spTgt>
                                            </p:tgtEl>
                                            <p:attrNameLst>
                                              <p:attrName>style.color</p:attrName>
                                            </p:attrNameLst>
                                          </p:cBhvr>
                                          <p:to>
                                            <a:schemeClr val="accent2"/>
                                          </p:to>
                                        </p:animClr>
                                      </p:childTnLst>
                                    </p:cTn>
                                  </p:par>
                                  <p:par>
                                    <p:cTn id="41" presetID="10" presetClass="exit" presetSubtype="0" fill="hold" nodeType="withEffect">
                                      <p:stCondLst>
                                        <p:cond delay="250"/>
                                      </p:stCondLst>
                                      <p:childTnLst>
                                        <p:animEffect transition="out" filter="fade">
                                          <p:cBhvr>
                                            <p:cTn id="42" dur="500"/>
                                            <p:tgtEl>
                                              <p:spTgt spid="73"/>
                                            </p:tgtEl>
                                          </p:cBhvr>
                                        </p:animEffect>
                                        <p:set>
                                          <p:cBhvr>
                                            <p:cTn id="43" dur="1" fill="hold">
                                              <p:stCondLst>
                                                <p:cond delay="499"/>
                                              </p:stCondLst>
                                            </p:cTn>
                                            <p:tgtEl>
                                              <p:spTgt spid="73"/>
                                            </p:tgtEl>
                                            <p:attrNameLst>
                                              <p:attrName>style.visibility</p:attrName>
                                            </p:attrNameLst>
                                          </p:cBhvr>
                                          <p:to>
                                            <p:strVal val="hidden"/>
                                          </p:to>
                                        </p:se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250"/>
                                            <p:tgtEl>
                                              <p:spTgt spid="77"/>
                                            </p:tgtEl>
                                          </p:cBhvr>
                                        </p:animEffect>
                                      </p:childTnLst>
                                    </p:cTn>
                                  </p:par>
                                  <p:par>
                                    <p:cTn id="48" presetID="3" presetClass="emph" presetSubtype="2" fill="hold" grpId="0" nodeType="withEffect">
                                      <p:stCondLst>
                                        <p:cond delay="0"/>
                                      </p:stCondLst>
                                      <p:childTnLst>
                                        <p:animClr clrSpc="rgb" dir="cw">
                                          <p:cBhvr override="childStyle">
                                            <p:cTn id="49" dur="150" fill="hold"/>
                                            <p:tgtEl>
                                              <p:spTgt spid="79">
                                                <p:txEl>
                                                  <p:pRg st="0" end="0"/>
                                                </p:txEl>
                                              </p:spTgt>
                                            </p:tgtEl>
                                            <p:attrNameLst>
                                              <p:attrName>style.color</p:attrName>
                                            </p:attrNameLst>
                                          </p:cBhvr>
                                          <p:to>
                                            <a:schemeClr val="accent2"/>
                                          </p:to>
                                        </p:animClr>
                                      </p:childTnLst>
                                    </p:cTn>
                                  </p:par>
                                  <p:par>
                                    <p:cTn id="50" presetID="10" presetClass="exit" presetSubtype="0" fill="hold" nodeType="withEffect">
                                      <p:stCondLst>
                                        <p:cond delay="250"/>
                                      </p:stCondLst>
                                      <p:childTnLst>
                                        <p:animEffect transition="out" filter="fad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childTnLst>
                              </p:cTn>
                            </p:par>
                            <p:par>
                              <p:cTn id="53" fill="hold">
                                <p:stCondLst>
                                  <p:cond delay="4250"/>
                                </p:stCondLst>
                                <p:childTnLst>
                                  <p:par>
                                    <p:cTn id="54" presetID="3" presetClass="emph" presetSubtype="2" fill="hold" grpId="1" nodeType="afterEffect">
                                      <p:stCondLst>
                                        <p:cond delay="0"/>
                                      </p:stCondLst>
                                      <p:childTnLst>
                                        <p:animClr clrSpc="rgb" dir="cw">
                                          <p:cBhvr override="childStyle">
                                            <p:cTn id="55" dur="250" fill="hold"/>
                                            <p:tgtEl>
                                              <p:spTgt spid="69">
                                                <p:txEl>
                                                  <p:pRg st="0" end="0"/>
                                                </p:txEl>
                                              </p:spTgt>
                                            </p:tgtEl>
                                            <p:attrNameLst>
                                              <p:attrName>style.color</p:attrName>
                                            </p:attrNameLst>
                                          </p:cBhvr>
                                          <p:to>
                                            <a:srgbClr val="FFFFFF"/>
                                          </p:to>
                                        </p:animClr>
                                      </p:childTnLst>
                                    </p:cTn>
                                  </p:par>
                                  <p:par>
                                    <p:cTn id="56" presetID="3" presetClass="emph" presetSubtype="2" fill="hold" grpId="1" nodeType="withEffect">
                                      <p:stCondLst>
                                        <p:cond delay="0"/>
                                      </p:stCondLst>
                                      <p:childTnLst>
                                        <p:animClr clrSpc="rgb" dir="cw">
                                          <p:cBhvr override="childStyle">
                                            <p:cTn id="57" dur="250" fill="hold"/>
                                            <p:tgtEl>
                                              <p:spTgt spid="74">
                                                <p:txEl>
                                                  <p:pRg st="0" end="0"/>
                                                </p:txEl>
                                              </p:spTgt>
                                            </p:tgtEl>
                                            <p:attrNameLst>
                                              <p:attrName>style.color</p:attrName>
                                            </p:attrNameLst>
                                          </p:cBhvr>
                                          <p:to>
                                            <a:srgbClr val="FFFFFF"/>
                                          </p:to>
                                        </p:animClr>
                                      </p:childTnLst>
                                    </p:cTn>
                                  </p:par>
                                  <p:par>
                                    <p:cTn id="58" presetID="3" presetClass="emph" presetSubtype="2" fill="hold" grpId="1" nodeType="withEffect">
                                      <p:stCondLst>
                                        <p:cond delay="0"/>
                                      </p:stCondLst>
                                      <p:childTnLst>
                                        <p:animClr clrSpc="rgb" dir="cw">
                                          <p:cBhvr override="childStyle">
                                            <p:cTn id="59" dur="250" fill="hold"/>
                                            <p:tgtEl>
                                              <p:spTgt spid="78">
                                                <p:txEl>
                                                  <p:pRg st="0" end="0"/>
                                                </p:txEl>
                                              </p:spTgt>
                                            </p:tgtEl>
                                            <p:attrNameLst>
                                              <p:attrName>style.color</p:attrName>
                                            </p:attrNameLst>
                                          </p:cBhvr>
                                          <p:to>
                                            <a:srgbClr val="FFFFFF"/>
                                          </p:to>
                                        </p:animClr>
                                      </p:childTnLst>
                                    </p:cTn>
                                  </p:par>
                                  <p:par>
                                    <p:cTn id="60" presetID="3" presetClass="emph" presetSubtype="2" fill="hold" grpId="1" nodeType="withEffect">
                                      <p:stCondLst>
                                        <p:cond delay="0"/>
                                      </p:stCondLst>
                                      <p:childTnLst>
                                        <p:animClr clrSpc="rgb" dir="cw">
                                          <p:cBhvr override="childStyle">
                                            <p:cTn id="61" dur="250" fill="hold"/>
                                            <p:tgtEl>
                                              <p:spTgt spid="79">
                                                <p:txEl>
                                                  <p:pRg st="0" end="0"/>
                                                </p:txEl>
                                              </p:spTgt>
                                            </p:tgtEl>
                                            <p:attrNameLst>
                                              <p:attrName>style.color</p:attrName>
                                            </p:attrNameLst>
                                          </p:cBhvr>
                                          <p:to>
                                            <a:srgbClr val="FFFFFF"/>
                                          </p:to>
                                        </p:animClr>
                                      </p:childTnLst>
                                    </p:cTn>
                                  </p:par>
                                  <p:par>
                                    <p:cTn id="62" presetID="10" presetClass="exit" presetSubtype="0" fill="hold" nodeType="withEffect">
                                      <p:stCondLst>
                                        <p:cond delay="0"/>
                                      </p:stCondLst>
                                      <p:childTnLst>
                                        <p:animEffect transition="out" filter="fade">
                                          <p:cBhvr>
                                            <p:cTn id="63" dur="500"/>
                                            <p:tgtEl>
                                              <p:spTgt spid="72"/>
                                            </p:tgtEl>
                                          </p:cBhvr>
                                        </p:animEffect>
                                        <p:set>
                                          <p:cBhvr>
                                            <p:cTn id="64" dur="1" fill="hold">
                                              <p:stCondLst>
                                                <p:cond delay="499"/>
                                              </p:stCondLst>
                                            </p:cTn>
                                            <p:tgtEl>
                                              <p:spTgt spid="7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1"/>
                                            </p:tgtEl>
                                          </p:cBhvr>
                                        </p:animEffect>
                                        <p:set>
                                          <p:cBhvr>
                                            <p:cTn id="67" dur="1" fill="hold">
                                              <p:stCondLst>
                                                <p:cond delay="499"/>
                                              </p:stCondLst>
                                            </p:cTn>
                                            <p:tgtEl>
                                              <p:spTgt spid="71"/>
                                            </p:tgtEl>
                                            <p:attrNameLst>
                                              <p:attrName>style.visibility</p:attrName>
                                            </p:attrNameLst>
                                          </p:cBhvr>
                                          <p:to>
                                            <p:strVal val="hidden"/>
                                          </p:to>
                                        </p:set>
                                      </p:childTnLst>
                                    </p:cTn>
                                  </p:par>
                                </p:childTnLst>
                              </p:cTn>
                            </p:par>
                          </p:childTnLst>
                        </p:cTn>
                      </p:par>
                    </p:childTnLst>
                  </p:cTn>
                  <p:nextCondLst>
                    <p:cond evt="onMediaBookmark" delay="0">
                      <p:tgtEl>
                        <p14:bmkTgt spid="3" bmkName="Bookmark 1"/>
                      </p:tgtEl>
                    </p:cond>
                  </p:nextCondLst>
                </p:seq>
              </p:childTnLst>
            </p:cTn>
          </p:par>
        </p:tnLst>
        <p:bldLst>
          <p:bldP spid="69" grpId="0" build="p"/>
          <p:bldP spid="69" grpId="1" build="allAtOnce"/>
          <p:bldP spid="74" grpId="0" build="p"/>
          <p:bldP spid="74" grpId="1" build="allAtOnce"/>
          <p:bldP spid="78" grpId="0" build="p"/>
          <p:bldP spid="78" grpId="1" build="allAtOnce"/>
          <p:bldP spid="79" grpId="0" build="p"/>
          <p:bldP spid="79" grpId="1" build="allAtOnce"/>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3"/>
                    </p:tgtEl>
                  </p:cMediaNode>
                </p:audio>
              </p:childTnLst>
            </p:cTn>
          </p:par>
        </p:tn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Graphic 3" descr="Close">
            <a:extLst>
              <a:ext uri="{FF2B5EF4-FFF2-40B4-BE49-F238E27FC236}">
                <a16:creationId xmlns:a16="http://schemas.microsoft.com/office/drawing/2014/main" id="{2696C382-B2E4-4F00-B59B-5C7243978FED}"/>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Graphic 3" descr="Close">
            <a:extLst>
              <a:ext uri="{FF2B5EF4-FFF2-40B4-BE49-F238E27FC236}">
                <a16:creationId xmlns:a16="http://schemas.microsoft.com/office/drawing/2014/main" id="{7A892154-A5CB-4885-8857-CCA98A539AA6}"/>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81BE7537-0685-4142-912A-3197ADAB721C}"/>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02DDBC3B-7972-4BCA-83E0-1C316C75CF34}"/>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pic>
        <p:nvPicPr>
          <p:cNvPr id="136" name="Picture 2" descr="https://azure.microsoft.com/images/page/services/machine-learning-service/machine-learning-service.png">
            <a:extLst>
              <a:ext uri="{FF2B5EF4-FFF2-40B4-BE49-F238E27FC236}">
                <a16:creationId xmlns:a16="http://schemas.microsoft.com/office/drawing/2014/main" id="{1E7FEC84-EA17-40F8-B110-108A1A5D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872" y="378305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71" name="Rectangle 1">
            <a:extLst>
              <a:ext uri="{FF2B5EF4-FFF2-40B4-BE49-F238E27FC236}">
                <a16:creationId xmlns:a16="http://schemas.microsoft.com/office/drawing/2014/main" id="{DD1B91A0-3831-455A-93B4-BC715CA7212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74" name="TextBox 73">
            <a:extLst>
              <a:ext uri="{FF2B5EF4-FFF2-40B4-BE49-F238E27FC236}">
                <a16:creationId xmlns:a16="http://schemas.microsoft.com/office/drawing/2014/main" id="{640BF6DE-D222-4654-A0C3-4B6F8A42FCFD}"/>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78" name="TextBox 77">
            <a:extLst>
              <a:ext uri="{FF2B5EF4-FFF2-40B4-BE49-F238E27FC236}">
                <a16:creationId xmlns:a16="http://schemas.microsoft.com/office/drawing/2014/main" id="{F926CDFA-A54E-4BFC-AE07-6D5EB60E4691}"/>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Retrain model</a:t>
            </a:r>
          </a:p>
        </p:txBody>
      </p:sp>
      <p:cxnSp>
        <p:nvCxnSpPr>
          <p:cNvPr id="88" name="Connector: Elbow 87">
            <a:extLst>
              <a:ext uri="{FF2B5EF4-FFF2-40B4-BE49-F238E27FC236}">
                <a16:creationId xmlns:a16="http://schemas.microsoft.com/office/drawing/2014/main" id="{0DA33A84-2D0F-4F79-8C18-666998EF69A4}"/>
              </a:ext>
            </a:extLst>
          </p:cNvPr>
          <p:cNvCxnSpPr>
            <a:cxnSpLocks/>
            <a:stCxn id="79" idx="1"/>
            <a:endCxn id="72"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Lst>
          </p:cNvPr>
          <p:cNvCxnSpPr>
            <a:cxnSpLocks/>
            <a:endCxn id="79"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995D1D4-A916-498E-ABD4-A5AF95C07FA8}"/>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06" name="TextBox 105">
            <a:extLst>
              <a:ext uri="{FF2B5EF4-FFF2-40B4-BE49-F238E27FC236}">
                <a16:creationId xmlns:a16="http://schemas.microsoft.com/office/drawing/2014/main" id="{FA816544-D9CB-49D6-A620-4B0C65BFCC06}"/>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37" name="TextBox 136">
            <a:extLst>
              <a:ext uri="{FF2B5EF4-FFF2-40B4-BE49-F238E27FC236}">
                <a16:creationId xmlns:a16="http://schemas.microsoft.com/office/drawing/2014/main" id="{FD5FBBC9-AF29-4E1F-8A22-F9EBDD1EF2A4}"/>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38" name="TextBox 137">
            <a:extLst>
              <a:ext uri="{FF2B5EF4-FFF2-40B4-BE49-F238E27FC236}">
                <a16:creationId xmlns:a16="http://schemas.microsoft.com/office/drawing/2014/main" id="{1D358304-49D3-4C5D-9133-D543EBA4EB4F}"/>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39" name="TextBox 138">
            <a:extLst>
              <a:ext uri="{FF2B5EF4-FFF2-40B4-BE49-F238E27FC236}">
                <a16:creationId xmlns:a16="http://schemas.microsoft.com/office/drawing/2014/main" id="{8CB482E7-CC34-46B5-B9B1-BF269389FAE8}"/>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40" name="Straight Arrow Connector 139">
            <a:extLst>
              <a:ext uri="{FF2B5EF4-FFF2-40B4-BE49-F238E27FC236}">
                <a16:creationId xmlns:a16="http://schemas.microsoft.com/office/drawing/2014/main" id="{BFAAC287-A2A7-4218-9A5C-359D1D884A4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Lst>
          </p:cNvPr>
          <p:cNvGrpSpPr/>
          <p:nvPr/>
        </p:nvGrpSpPr>
        <p:grpSpPr>
          <a:xfrm>
            <a:off x="3034411" y="2271607"/>
            <a:ext cx="642716" cy="643947"/>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56" name="Picture 6">
            <a:extLst>
              <a:ext uri="{FF2B5EF4-FFF2-40B4-BE49-F238E27FC236}">
                <a16:creationId xmlns:a16="http://schemas.microsoft.com/office/drawing/2014/main" id="{4AC7510A-6CE4-4315-8197-4CB4E3940C2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7" name="Picture 12">
            <a:extLst>
              <a:ext uri="{FF2B5EF4-FFF2-40B4-BE49-F238E27FC236}">
                <a16:creationId xmlns:a16="http://schemas.microsoft.com/office/drawing/2014/main" id="{8772450E-8BAA-46B6-9A5E-3D579AF59EB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8" name="Graphic 157">
            <a:extLst>
              <a:ext uri="{FF2B5EF4-FFF2-40B4-BE49-F238E27FC236}">
                <a16:creationId xmlns:a16="http://schemas.microsoft.com/office/drawing/2014/main" id="{341DDEC5-C980-44C9-91DB-59859F6AD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75986B3-9578-4A72-B1BF-3A4F30A523B9}"/>
              </a:ext>
            </a:extLst>
          </p:cNvPr>
          <p:cNvSpPr/>
          <p:nvPr/>
        </p:nvSpPr>
        <p:spPr>
          <a:xfrm>
            <a:off x="6418894" y="3852914"/>
            <a:ext cx="4167551"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Audit trail management and model interpretability</a:t>
            </a:r>
          </a:p>
        </p:txBody>
      </p:sp>
      <p:sp>
        <p:nvSpPr>
          <p:cNvPr id="75" name="TextBox 74">
            <a:extLst>
              <a:ext uri="{FF2B5EF4-FFF2-40B4-BE49-F238E27FC236}">
                <a16:creationId xmlns:a16="http://schemas.microsoft.com/office/drawing/2014/main" id="{913A2C01-2470-43B6-ACE7-0BA54F0B7B60}"/>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76" name="Group 75">
            <a:extLst>
              <a:ext uri="{FF2B5EF4-FFF2-40B4-BE49-F238E27FC236}">
                <a16:creationId xmlns:a16="http://schemas.microsoft.com/office/drawing/2014/main" id="{FA997715-9AE9-4185-A159-FFAA9BB9C936}"/>
              </a:ext>
            </a:extLst>
          </p:cNvPr>
          <p:cNvGrpSpPr/>
          <p:nvPr/>
        </p:nvGrpSpPr>
        <p:grpSpPr>
          <a:xfrm>
            <a:off x="1057501" y="2340616"/>
            <a:ext cx="485888" cy="564792"/>
            <a:chOff x="6185695" y="5061756"/>
            <a:chExt cx="742515" cy="863093"/>
          </a:xfrm>
          <a:solidFill>
            <a:schemeClr val="tx1"/>
          </a:solidFill>
        </p:grpSpPr>
        <p:sp>
          <p:nvSpPr>
            <p:cNvPr id="81" name="Oval 69">
              <a:extLst>
                <a:ext uri="{FF2B5EF4-FFF2-40B4-BE49-F238E27FC236}">
                  <a16:creationId xmlns:a16="http://schemas.microsoft.com/office/drawing/2014/main" id="{0FB2CE48-3C34-4288-AC15-C5275B02513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70">
              <a:extLst>
                <a:ext uri="{FF2B5EF4-FFF2-40B4-BE49-F238E27FC236}">
                  <a16:creationId xmlns:a16="http://schemas.microsoft.com/office/drawing/2014/main" id="{B640E4BD-19A9-4B56-B284-ED832BD86A74}"/>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8EE43C41-02FB-4193-B6D3-208E85A456A1}"/>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84" name="Group 83">
            <a:extLst>
              <a:ext uri="{FF2B5EF4-FFF2-40B4-BE49-F238E27FC236}">
                <a16:creationId xmlns:a16="http://schemas.microsoft.com/office/drawing/2014/main" id="{602D5255-3C88-4D0D-BAB5-38E7665572A1}"/>
              </a:ext>
            </a:extLst>
          </p:cNvPr>
          <p:cNvGrpSpPr/>
          <p:nvPr/>
        </p:nvGrpSpPr>
        <p:grpSpPr>
          <a:xfrm>
            <a:off x="1057501" y="4052851"/>
            <a:ext cx="485888" cy="564792"/>
            <a:chOff x="6185695" y="5061756"/>
            <a:chExt cx="742515" cy="863093"/>
          </a:xfrm>
        </p:grpSpPr>
        <p:sp>
          <p:nvSpPr>
            <p:cNvPr id="85" name="Oval 69">
              <a:extLst>
                <a:ext uri="{FF2B5EF4-FFF2-40B4-BE49-F238E27FC236}">
                  <a16:creationId xmlns:a16="http://schemas.microsoft.com/office/drawing/2014/main" id="{9727B6A7-71BD-4B76-93A0-D008778A8CA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70">
              <a:extLst>
                <a:ext uri="{FF2B5EF4-FFF2-40B4-BE49-F238E27FC236}">
                  <a16:creationId xmlns:a16="http://schemas.microsoft.com/office/drawing/2014/main" id="{CBA714C2-3B37-44FC-8386-A1052D5648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E3744F2B-07F6-4FDD-8CCC-1188C49E1953}"/>
              </a:ext>
            </a:extLst>
          </p:cNvPr>
          <p:cNvGrpSpPr/>
          <p:nvPr/>
        </p:nvGrpSpPr>
        <p:grpSpPr>
          <a:xfrm>
            <a:off x="10208041" y="2264566"/>
            <a:ext cx="646260" cy="646260"/>
            <a:chOff x="9897614" y="3471418"/>
            <a:chExt cx="1414462" cy="1414463"/>
          </a:xfrm>
        </p:grpSpPr>
        <p:sp>
          <p:nvSpPr>
            <p:cNvPr id="90" name="Donut 67">
              <a:extLst>
                <a:ext uri="{FF2B5EF4-FFF2-40B4-BE49-F238E27FC236}">
                  <a16:creationId xmlns:a16="http://schemas.microsoft.com/office/drawing/2014/main" id="{65B9FA79-3E2B-43C2-9B6D-917A6BF4AF0B}"/>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91" name="Donut 67">
              <a:extLst>
                <a:ext uri="{FF2B5EF4-FFF2-40B4-BE49-F238E27FC236}">
                  <a16:creationId xmlns:a16="http://schemas.microsoft.com/office/drawing/2014/main" id="{26101128-D917-4DD5-B95A-DDFC6A1EF75C}"/>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B6044FE9-3572-4EE9-AFEF-0DD13D1185F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1A696DDA-D745-42FE-84E3-83653EF0795A}"/>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A5FE6F9-163E-4531-9215-907A8B537E4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503B5ABD-3FC4-49F9-907B-4EB15B000B8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3A90295-77AC-44F9-988C-ABEEE0A9D833}"/>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123F0CA-5E03-49AC-B1E8-CDCB7D33D2C2}"/>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85B54B8-92C6-4D36-84F9-10D8CB5461FC}"/>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30FC170-D6B1-4A3C-A4B7-543448BE1EE6}"/>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072530584"/>
      </p:ext>
    </p:extLst>
  </p:cSld>
  <p:clrMapOvr>
    <a:masterClrMapping/>
  </p:clrMapOvr>
  <p:transition spd="slow">
    <p:strips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5098D-3321-4367-8333-2E9BDA5F03AD}"/>
              </a:ext>
            </a:extLst>
          </p:cNvPr>
          <p:cNvSpPr>
            <a:spLocks noGrp="1"/>
          </p:cNvSpPr>
          <p:nvPr>
            <p:ph type="title"/>
          </p:nvPr>
        </p:nvSpPr>
        <p:spPr/>
        <p:txBody>
          <a:bodyPr/>
          <a:lstStyle/>
          <a:p>
            <a:r>
              <a:rPr lang="en-US"/>
              <a:t>Questions?</a:t>
            </a:r>
          </a:p>
        </p:txBody>
      </p:sp>
      <p:grpSp>
        <p:nvGrpSpPr>
          <p:cNvPr id="4" name="Group 3">
            <a:extLst>
              <a:ext uri="{FF2B5EF4-FFF2-40B4-BE49-F238E27FC236}">
                <a16:creationId xmlns:a16="http://schemas.microsoft.com/office/drawing/2014/main" id="{C647B98A-DCED-49E8-B7FD-F3550D611B53}"/>
              </a:ext>
            </a:extLst>
          </p:cNvPr>
          <p:cNvGrpSpPr/>
          <p:nvPr/>
        </p:nvGrpSpPr>
        <p:grpSpPr>
          <a:xfrm>
            <a:off x="4227031" y="914409"/>
            <a:ext cx="3737938" cy="2436777"/>
            <a:chOff x="4058436" y="690665"/>
            <a:chExt cx="3737938" cy="2436777"/>
          </a:xfrm>
        </p:grpSpPr>
        <p:sp>
          <p:nvSpPr>
            <p:cNvPr id="5" name="Rectangle 4">
              <a:extLst>
                <a:ext uri="{FF2B5EF4-FFF2-40B4-BE49-F238E27FC236}">
                  <a16:creationId xmlns:a16="http://schemas.microsoft.com/office/drawing/2014/main" id="{5242DDC3-2D95-4CAA-AC6B-8B5C1E8FB79F}"/>
                </a:ext>
              </a:extLst>
            </p:cNvPr>
            <p:cNvSpPr/>
            <p:nvPr/>
          </p:nvSpPr>
          <p:spPr bwMode="auto">
            <a:xfrm>
              <a:off x="4058436" y="690665"/>
              <a:ext cx="3737938" cy="24367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brain_2">
              <a:extLst>
                <a:ext uri="{FF2B5EF4-FFF2-40B4-BE49-F238E27FC236}">
                  <a16:creationId xmlns:a16="http://schemas.microsoft.com/office/drawing/2014/main" id="{7DB65EA2-C8A4-4822-8AAE-195B87DECB79}"/>
                </a:ext>
              </a:extLst>
            </p:cNvPr>
            <p:cNvSpPr>
              <a:spLocks noChangeAspect="1" noEditPoints="1"/>
            </p:cNvSpPr>
            <p:nvPr/>
          </p:nvSpPr>
          <p:spPr bwMode="auto">
            <a:xfrm>
              <a:off x="4873315" y="1125954"/>
              <a:ext cx="2108180" cy="141359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22308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5098D-3321-4367-8333-2E9BDA5F03AD}"/>
              </a:ext>
            </a:extLst>
          </p:cNvPr>
          <p:cNvSpPr>
            <a:spLocks noGrp="1"/>
          </p:cNvSpPr>
          <p:nvPr>
            <p:ph type="title"/>
          </p:nvPr>
        </p:nvSpPr>
        <p:spPr/>
        <p:txBody>
          <a:bodyPr/>
          <a:lstStyle/>
          <a:p>
            <a:r>
              <a:rPr lang="en-US"/>
              <a:t>Appendix</a:t>
            </a:r>
          </a:p>
        </p:txBody>
      </p:sp>
      <p:grpSp>
        <p:nvGrpSpPr>
          <p:cNvPr id="4" name="Group 3">
            <a:extLst>
              <a:ext uri="{FF2B5EF4-FFF2-40B4-BE49-F238E27FC236}">
                <a16:creationId xmlns:a16="http://schemas.microsoft.com/office/drawing/2014/main" id="{C647B98A-DCED-49E8-B7FD-F3550D611B53}"/>
              </a:ext>
            </a:extLst>
          </p:cNvPr>
          <p:cNvGrpSpPr/>
          <p:nvPr/>
        </p:nvGrpSpPr>
        <p:grpSpPr>
          <a:xfrm>
            <a:off x="4227031" y="914409"/>
            <a:ext cx="3737938" cy="2436777"/>
            <a:chOff x="4058436" y="690665"/>
            <a:chExt cx="3737938" cy="2436777"/>
          </a:xfrm>
        </p:grpSpPr>
        <p:sp>
          <p:nvSpPr>
            <p:cNvPr id="5" name="Rectangle 4">
              <a:extLst>
                <a:ext uri="{FF2B5EF4-FFF2-40B4-BE49-F238E27FC236}">
                  <a16:creationId xmlns:a16="http://schemas.microsoft.com/office/drawing/2014/main" id="{5242DDC3-2D95-4CAA-AC6B-8B5C1E8FB79F}"/>
                </a:ext>
              </a:extLst>
            </p:cNvPr>
            <p:cNvSpPr/>
            <p:nvPr/>
          </p:nvSpPr>
          <p:spPr bwMode="auto">
            <a:xfrm>
              <a:off x="4058436" y="690665"/>
              <a:ext cx="3737938" cy="24367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brain_2">
              <a:extLst>
                <a:ext uri="{FF2B5EF4-FFF2-40B4-BE49-F238E27FC236}">
                  <a16:creationId xmlns:a16="http://schemas.microsoft.com/office/drawing/2014/main" id="{7DB65EA2-C8A4-4822-8AAE-195B87DECB79}"/>
                </a:ext>
              </a:extLst>
            </p:cNvPr>
            <p:cNvSpPr>
              <a:spLocks noChangeAspect="1" noEditPoints="1"/>
            </p:cNvSpPr>
            <p:nvPr/>
          </p:nvSpPr>
          <p:spPr bwMode="auto">
            <a:xfrm>
              <a:off x="4873315" y="1125954"/>
              <a:ext cx="2108180" cy="141359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89486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5098D-3321-4367-8333-2E9BDA5F03AD}"/>
              </a:ext>
            </a:extLst>
          </p:cNvPr>
          <p:cNvSpPr>
            <a:spLocks noGrp="1"/>
          </p:cNvSpPr>
          <p:nvPr>
            <p:ph type="title"/>
          </p:nvPr>
        </p:nvSpPr>
        <p:spPr/>
        <p:txBody>
          <a:bodyPr/>
          <a:lstStyle/>
          <a:p>
            <a:r>
              <a:rPr lang="en-US"/>
              <a:t>Azure Machine Learning: </a:t>
            </a:r>
            <a:br>
              <a:rPr lang="en-US"/>
            </a:br>
            <a:r>
              <a:rPr lang="en-US"/>
              <a:t>Technical Details</a:t>
            </a:r>
          </a:p>
        </p:txBody>
      </p:sp>
      <p:grpSp>
        <p:nvGrpSpPr>
          <p:cNvPr id="4" name="Group 3">
            <a:extLst>
              <a:ext uri="{FF2B5EF4-FFF2-40B4-BE49-F238E27FC236}">
                <a16:creationId xmlns:a16="http://schemas.microsoft.com/office/drawing/2014/main" id="{C647B98A-DCED-49E8-B7FD-F3550D611B53}"/>
              </a:ext>
            </a:extLst>
          </p:cNvPr>
          <p:cNvGrpSpPr/>
          <p:nvPr/>
        </p:nvGrpSpPr>
        <p:grpSpPr>
          <a:xfrm>
            <a:off x="4227031" y="914409"/>
            <a:ext cx="3737938" cy="2436777"/>
            <a:chOff x="4058436" y="690665"/>
            <a:chExt cx="3737938" cy="2436777"/>
          </a:xfrm>
        </p:grpSpPr>
        <p:sp>
          <p:nvSpPr>
            <p:cNvPr id="5" name="Rectangle 4">
              <a:extLst>
                <a:ext uri="{FF2B5EF4-FFF2-40B4-BE49-F238E27FC236}">
                  <a16:creationId xmlns:a16="http://schemas.microsoft.com/office/drawing/2014/main" id="{5242DDC3-2D95-4CAA-AC6B-8B5C1E8FB79F}"/>
                </a:ext>
              </a:extLst>
            </p:cNvPr>
            <p:cNvSpPr/>
            <p:nvPr/>
          </p:nvSpPr>
          <p:spPr bwMode="auto">
            <a:xfrm>
              <a:off x="4058436" y="690665"/>
              <a:ext cx="3737938" cy="24367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brain_2">
              <a:extLst>
                <a:ext uri="{FF2B5EF4-FFF2-40B4-BE49-F238E27FC236}">
                  <a16:creationId xmlns:a16="http://schemas.microsoft.com/office/drawing/2014/main" id="{7DB65EA2-C8A4-4822-8AAE-195B87DECB79}"/>
                </a:ext>
              </a:extLst>
            </p:cNvPr>
            <p:cNvSpPr>
              <a:spLocks noChangeAspect="1" noEditPoints="1"/>
            </p:cNvSpPr>
            <p:nvPr/>
          </p:nvSpPr>
          <p:spPr bwMode="auto">
            <a:xfrm>
              <a:off x="4873315" y="1125954"/>
              <a:ext cx="2108180" cy="141359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16581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898F9A4-AEB7-40E4-A43B-DB35EF014B19}"/>
              </a:ext>
            </a:extLst>
          </p:cNvPr>
          <p:cNvSpPr/>
          <p:nvPr/>
        </p:nvSpPr>
        <p:spPr bwMode="auto">
          <a:xfrm>
            <a:off x="548899" y="1530135"/>
            <a:ext cx="11213564" cy="5025313"/>
          </a:xfrm>
          <a:prstGeom prst="rect">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sz="1800">
              <a:solidFill>
                <a:prstClr val="white"/>
              </a:solidFill>
              <a:latin typeface="Segoe UI"/>
            </a:endParaRPr>
          </a:p>
        </p:txBody>
      </p:sp>
      <p:sp>
        <p:nvSpPr>
          <p:cNvPr id="3" name="Title 2">
            <a:extLst>
              <a:ext uri="{FF2B5EF4-FFF2-40B4-BE49-F238E27FC236}">
                <a16:creationId xmlns:a16="http://schemas.microsoft.com/office/drawing/2014/main" id="{12AF8EB9-E135-4A8A-A1AD-6F8B3C3C7EDE}"/>
              </a:ext>
            </a:extLst>
          </p:cNvPr>
          <p:cNvSpPr>
            <a:spLocks noGrp="1"/>
          </p:cNvSpPr>
          <p:nvPr>
            <p:ph type="title"/>
          </p:nvPr>
        </p:nvSpPr>
        <p:spPr/>
        <p:txBody>
          <a:bodyPr/>
          <a:lstStyle/>
          <a:p>
            <a:r>
              <a:rPr lang="en-US"/>
              <a:t>Azure ML service</a:t>
            </a:r>
          </a:p>
        </p:txBody>
      </p:sp>
      <p:sp>
        <p:nvSpPr>
          <p:cNvPr id="2" name="Text Placeholder 1">
            <a:extLst>
              <a:ext uri="{FF2B5EF4-FFF2-40B4-BE49-F238E27FC236}">
                <a16:creationId xmlns:a16="http://schemas.microsoft.com/office/drawing/2014/main" id="{0750FDDA-11A8-476C-94C9-86D0FCBD7841}"/>
              </a:ext>
            </a:extLst>
          </p:cNvPr>
          <p:cNvSpPr>
            <a:spLocks noGrp="1"/>
          </p:cNvSpPr>
          <p:nvPr>
            <p:ph type="body" sz="quarter" idx="12"/>
          </p:nvPr>
        </p:nvSpPr>
        <p:spPr/>
        <p:txBody>
          <a:bodyPr/>
          <a:lstStyle/>
          <a:p>
            <a:r>
              <a:rPr lang="en-US"/>
              <a:t>Key Artifacts</a:t>
            </a:r>
          </a:p>
        </p:txBody>
      </p:sp>
      <p:sp>
        <p:nvSpPr>
          <p:cNvPr id="38" name="TextBox 37">
            <a:extLst>
              <a:ext uri="{FF2B5EF4-FFF2-40B4-BE49-F238E27FC236}">
                <a16:creationId xmlns:a16="http://schemas.microsoft.com/office/drawing/2014/main" id="{A9E7FF1E-8969-4851-BBE7-A96D576F23C8}"/>
              </a:ext>
            </a:extLst>
          </p:cNvPr>
          <p:cNvSpPr txBox="1"/>
          <p:nvPr/>
        </p:nvSpPr>
        <p:spPr>
          <a:xfrm>
            <a:off x="1242928" y="1921483"/>
            <a:ext cx="2493193" cy="313932"/>
          </a:xfrm>
          <a:prstGeom prst="rect">
            <a:avLst/>
          </a:prstGeom>
          <a:noFill/>
        </p:spPr>
        <p:txBody>
          <a:bodyPr wrap="square" lIns="0" tIns="0" rIns="0" bIns="0" rtlCol="0" anchor="ctr" anchorCtr="1">
            <a:spAutoFit/>
          </a:bodyPr>
          <a:lstStyle/>
          <a:p>
            <a:pPr algn="ctr" defTabSz="634201" eaLnBrk="0" fontAlgn="base" hangingPunct="0">
              <a:spcBef>
                <a:spcPct val="0"/>
              </a:spcBef>
              <a:spcAft>
                <a:spcPct val="0"/>
              </a:spcAft>
              <a:defRPr/>
            </a:pPr>
            <a:r>
              <a:rPr lang="en-US" sz="2040" b="1" kern="0">
                <a:solidFill>
                  <a:srgbClr val="0078D4"/>
                </a:solidFill>
                <a:latin typeface="Segoe UI Semibold" panose="020B0702040204020203" pitchFamily="34" charset="0"/>
              </a:rPr>
              <a:t>Workspace</a:t>
            </a:r>
          </a:p>
        </p:txBody>
      </p:sp>
      <p:grpSp>
        <p:nvGrpSpPr>
          <p:cNvPr id="19" name="Group 18">
            <a:extLst>
              <a:ext uri="{FF2B5EF4-FFF2-40B4-BE49-F238E27FC236}">
                <a16:creationId xmlns:a16="http://schemas.microsoft.com/office/drawing/2014/main" id="{23F6777E-C315-4976-B4F9-56FA0BE29EC5}"/>
              </a:ext>
            </a:extLst>
          </p:cNvPr>
          <p:cNvGrpSpPr/>
          <p:nvPr/>
        </p:nvGrpSpPr>
        <p:grpSpPr>
          <a:xfrm>
            <a:off x="780389" y="1758205"/>
            <a:ext cx="877637" cy="722760"/>
            <a:chOff x="10170589" y="2944568"/>
            <a:chExt cx="1749777" cy="1440993"/>
          </a:xfrm>
        </p:grpSpPr>
        <p:sp>
          <p:nvSpPr>
            <p:cNvPr id="20" name="Freeform: Shape 19">
              <a:extLst>
                <a:ext uri="{FF2B5EF4-FFF2-40B4-BE49-F238E27FC236}">
                  <a16:creationId xmlns:a16="http://schemas.microsoft.com/office/drawing/2014/main" id="{36CD3DD6-AB24-4731-9309-72AB61490279}"/>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B942D04-82E7-4E93-BE8C-1D9944E77F58}"/>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037D154E-4587-477B-AC93-68640734DF63}"/>
                </a:ext>
              </a:extLst>
            </p:cNvPr>
            <p:cNvGrpSpPr/>
            <p:nvPr/>
          </p:nvGrpSpPr>
          <p:grpSpPr>
            <a:xfrm>
              <a:off x="10730474" y="2967896"/>
              <a:ext cx="1189892" cy="1272330"/>
              <a:chOff x="8882196" y="3721867"/>
              <a:chExt cx="285941" cy="305752"/>
            </a:xfrm>
            <a:solidFill>
              <a:schemeClr val="bg1"/>
            </a:solidFill>
          </p:grpSpPr>
          <p:sp>
            <p:nvSpPr>
              <p:cNvPr id="25" name="Rectangle 24">
                <a:extLst>
                  <a:ext uri="{FF2B5EF4-FFF2-40B4-BE49-F238E27FC236}">
                    <a16:creationId xmlns:a16="http://schemas.microsoft.com/office/drawing/2014/main" id="{19211359-0F4E-42C0-9D77-0A5D07DE0E9D}"/>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23">
                <a:extLst>
                  <a:ext uri="{FF2B5EF4-FFF2-40B4-BE49-F238E27FC236}">
                    <a16:creationId xmlns:a16="http://schemas.microsoft.com/office/drawing/2014/main" id="{B19AC6FE-77E7-4221-855A-BDA59C1F65F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124">
                <a:extLst>
                  <a:ext uri="{FF2B5EF4-FFF2-40B4-BE49-F238E27FC236}">
                    <a16:creationId xmlns:a16="http://schemas.microsoft.com/office/drawing/2014/main" id="{0F31C74C-6305-4CD9-9DA5-A7DD7994691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3D397771-9145-46EC-9BBC-3F110A1D9A9C}"/>
              </a:ext>
            </a:extLst>
          </p:cNvPr>
          <p:cNvGrpSpPr/>
          <p:nvPr/>
        </p:nvGrpSpPr>
        <p:grpSpPr>
          <a:xfrm>
            <a:off x="2747991" y="3787679"/>
            <a:ext cx="508845" cy="508845"/>
            <a:chOff x="6064661" y="2331652"/>
            <a:chExt cx="674488" cy="674488"/>
          </a:xfrm>
        </p:grpSpPr>
        <p:grpSp>
          <p:nvGrpSpPr>
            <p:cNvPr id="31" name="Group 30">
              <a:extLst>
                <a:ext uri="{FF2B5EF4-FFF2-40B4-BE49-F238E27FC236}">
                  <a16:creationId xmlns:a16="http://schemas.microsoft.com/office/drawing/2014/main" id="{CD9783FF-783E-4F09-9C92-0E99E0458036}"/>
                </a:ext>
              </a:extLst>
            </p:cNvPr>
            <p:cNvGrpSpPr/>
            <p:nvPr/>
          </p:nvGrpSpPr>
          <p:grpSpPr>
            <a:xfrm>
              <a:off x="6064661" y="2331652"/>
              <a:ext cx="674488" cy="674488"/>
              <a:chOff x="6064661" y="2331652"/>
              <a:chExt cx="674488" cy="674488"/>
            </a:xfrm>
          </p:grpSpPr>
          <p:sp>
            <p:nvSpPr>
              <p:cNvPr id="33" name="Oval 32">
                <a:extLst>
                  <a:ext uri="{FF2B5EF4-FFF2-40B4-BE49-F238E27FC236}">
                    <a16:creationId xmlns:a16="http://schemas.microsoft.com/office/drawing/2014/main" id="{9800990A-FF5D-40A7-B6A7-87640CB99728}"/>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D6C6FB3-89AE-40FD-9523-BFB0492150BE}"/>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3C9C0708-7B5D-4EC8-866F-ED4383A9E013}"/>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7C5E9DB7-2B3B-4BB7-BBC3-B613EA1B388E}"/>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0E77EC65-FCAA-4CD1-9C95-B9DD727D3B7A}"/>
              </a:ext>
            </a:extLst>
          </p:cNvPr>
          <p:cNvSpPr txBox="1"/>
          <p:nvPr/>
        </p:nvSpPr>
        <p:spPr>
          <a:xfrm>
            <a:off x="2774112" y="4875117"/>
            <a:ext cx="2253625"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Pipelines</a:t>
            </a:r>
          </a:p>
        </p:txBody>
      </p:sp>
      <p:sp>
        <p:nvSpPr>
          <p:cNvPr id="72" name="TextBox 71">
            <a:extLst>
              <a:ext uri="{FF2B5EF4-FFF2-40B4-BE49-F238E27FC236}">
                <a16:creationId xmlns:a16="http://schemas.microsoft.com/office/drawing/2014/main" id="{7CAE88DA-1687-4704-9902-278BCC6D50F5}"/>
              </a:ext>
            </a:extLst>
          </p:cNvPr>
          <p:cNvSpPr txBox="1"/>
          <p:nvPr/>
        </p:nvSpPr>
        <p:spPr>
          <a:xfrm>
            <a:off x="7783979" y="2993313"/>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Images</a:t>
            </a:r>
          </a:p>
        </p:txBody>
      </p:sp>
      <p:sp>
        <p:nvSpPr>
          <p:cNvPr id="73" name="TextBox 72">
            <a:extLst>
              <a:ext uri="{FF2B5EF4-FFF2-40B4-BE49-F238E27FC236}">
                <a16:creationId xmlns:a16="http://schemas.microsoft.com/office/drawing/2014/main" id="{9D64D9EB-E6F0-423E-A242-F88BC7CFF8FD}"/>
              </a:ext>
            </a:extLst>
          </p:cNvPr>
          <p:cNvSpPr txBox="1"/>
          <p:nvPr/>
        </p:nvSpPr>
        <p:spPr>
          <a:xfrm>
            <a:off x="7783979" y="3919058"/>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Deployment</a:t>
            </a:r>
          </a:p>
        </p:txBody>
      </p:sp>
      <p:grpSp>
        <p:nvGrpSpPr>
          <p:cNvPr id="74" name="Group 73">
            <a:extLst>
              <a:ext uri="{FF2B5EF4-FFF2-40B4-BE49-F238E27FC236}">
                <a16:creationId xmlns:a16="http://schemas.microsoft.com/office/drawing/2014/main" id="{751D8A37-0C1B-485F-AF10-30B71868BF45}"/>
              </a:ext>
            </a:extLst>
          </p:cNvPr>
          <p:cNvGrpSpPr/>
          <p:nvPr/>
        </p:nvGrpSpPr>
        <p:grpSpPr>
          <a:xfrm>
            <a:off x="7164737" y="3822509"/>
            <a:ext cx="541482" cy="479768"/>
            <a:chOff x="10902845" y="2693238"/>
            <a:chExt cx="644231" cy="570807"/>
          </a:xfrm>
        </p:grpSpPr>
        <p:sp>
          <p:nvSpPr>
            <p:cNvPr id="75" name="Freeform 146">
              <a:extLst>
                <a:ext uri="{FF2B5EF4-FFF2-40B4-BE49-F238E27FC236}">
                  <a16:creationId xmlns:a16="http://schemas.microsoft.com/office/drawing/2014/main" id="{622408A0-BE1A-43D4-8247-86103A7667FB}"/>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CE8EA262-DE05-46E8-9BFD-764648F84EB8}"/>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040C2254-0D34-487C-A2E2-A5129AEEFA30}"/>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205EB407-F2CE-48C4-9F55-46A465FE75A8}"/>
              </a:ext>
            </a:extLst>
          </p:cNvPr>
          <p:cNvGrpSpPr/>
          <p:nvPr/>
        </p:nvGrpSpPr>
        <p:grpSpPr>
          <a:xfrm>
            <a:off x="7140780" y="2983700"/>
            <a:ext cx="589396" cy="466000"/>
            <a:chOff x="967154" y="1481462"/>
            <a:chExt cx="5331069" cy="4214950"/>
          </a:xfrm>
          <a:noFill/>
        </p:grpSpPr>
        <p:cxnSp>
          <p:nvCxnSpPr>
            <p:cNvPr id="99" name="Straight Connector 98">
              <a:extLst>
                <a:ext uri="{FF2B5EF4-FFF2-40B4-BE49-F238E27FC236}">
                  <a16:creationId xmlns:a16="http://schemas.microsoft.com/office/drawing/2014/main" id="{A306740C-2AA3-4EB9-A261-CD3D74F0F865}"/>
                </a:ext>
              </a:extLst>
            </p:cNvPr>
            <p:cNvCxnSpPr>
              <a:cxnSpLocks/>
            </p:cNvCxnSpPr>
            <p:nvPr/>
          </p:nvCxnSpPr>
          <p:spPr>
            <a:xfrm>
              <a:off x="967154" y="5696412"/>
              <a:ext cx="5331069" cy="0"/>
            </a:xfrm>
            <a:prstGeom prst="line">
              <a:avLst/>
            </a:prstGeom>
            <a:grpFill/>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3047A07-1898-4263-BDCD-9E4D1AA22995}"/>
                </a:ext>
              </a:extLst>
            </p:cNvPr>
            <p:cNvSpPr/>
            <p:nvPr/>
          </p:nvSpPr>
          <p:spPr bwMode="auto">
            <a:xfrm>
              <a:off x="1286608" y="2696308"/>
              <a:ext cx="2793023" cy="3000104"/>
            </a:xfrm>
            <a:prstGeom prst="rect">
              <a:avLst/>
            </a:pr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201AF38-9274-4785-A5B4-0F067AD23169}"/>
                </a:ext>
              </a:extLst>
            </p:cNvPr>
            <p:cNvSpPr/>
            <p:nvPr/>
          </p:nvSpPr>
          <p:spPr bwMode="auto">
            <a:xfrm>
              <a:off x="2225919" y="4700954"/>
              <a:ext cx="914400" cy="995458"/>
            </a:xfrm>
            <a:prstGeom prst="rect">
              <a:avLst/>
            </a:pr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Shape 404">
              <a:extLst>
                <a:ext uri="{FF2B5EF4-FFF2-40B4-BE49-F238E27FC236}">
                  <a16:creationId xmlns:a16="http://schemas.microsoft.com/office/drawing/2014/main" id="{9D4E3128-E5A7-4064-9D9D-11CAE9468728}"/>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405">
              <a:extLst>
                <a:ext uri="{FF2B5EF4-FFF2-40B4-BE49-F238E27FC236}">
                  <a16:creationId xmlns:a16="http://schemas.microsoft.com/office/drawing/2014/main" id="{487BFDAB-7F95-41F0-9072-A45866C0568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657F0040-B427-4D8D-A460-6C40B007E598}"/>
              </a:ext>
            </a:extLst>
          </p:cNvPr>
          <p:cNvSpPr txBox="1"/>
          <p:nvPr/>
        </p:nvSpPr>
        <p:spPr>
          <a:xfrm>
            <a:off x="3372709" y="3002460"/>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Models</a:t>
            </a:r>
          </a:p>
        </p:txBody>
      </p:sp>
      <p:grpSp>
        <p:nvGrpSpPr>
          <p:cNvPr id="104" name="Group 103">
            <a:extLst>
              <a:ext uri="{FF2B5EF4-FFF2-40B4-BE49-F238E27FC236}">
                <a16:creationId xmlns:a16="http://schemas.microsoft.com/office/drawing/2014/main" id="{05E30825-0E8F-4B31-BA9B-CD0D4AC1C55C}"/>
              </a:ext>
            </a:extLst>
          </p:cNvPr>
          <p:cNvGrpSpPr>
            <a:grpSpLocks noChangeAspect="1"/>
          </p:cNvGrpSpPr>
          <p:nvPr/>
        </p:nvGrpSpPr>
        <p:grpSpPr>
          <a:xfrm rot="1800000">
            <a:off x="2826954" y="2986891"/>
            <a:ext cx="394508" cy="457200"/>
            <a:chOff x="6281977" y="1925712"/>
            <a:chExt cx="609366" cy="706203"/>
          </a:xfrm>
        </p:grpSpPr>
        <p:sp>
          <p:nvSpPr>
            <p:cNvPr id="105" name="Hexagon 104">
              <a:extLst>
                <a:ext uri="{FF2B5EF4-FFF2-40B4-BE49-F238E27FC236}">
                  <a16:creationId xmlns:a16="http://schemas.microsoft.com/office/drawing/2014/main" id="{4407B4F5-B895-4BDC-8732-38C23AAD7070}"/>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5D2DAE09-5364-4721-9D4D-F2F0ED17D0E9}"/>
                </a:ext>
              </a:extLst>
            </p:cNvPr>
            <p:cNvCxnSpPr>
              <a:stCxn id="105" idx="3"/>
              <a:endCxn id="105"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E18DFE56-51D7-4A85-9C78-7938A19130B3}"/>
                </a:ext>
              </a:extLst>
            </p:cNvPr>
            <p:cNvGrpSpPr/>
            <p:nvPr/>
          </p:nvGrpSpPr>
          <p:grpSpPr>
            <a:xfrm>
              <a:off x="6584950" y="2093649"/>
              <a:ext cx="281406" cy="372551"/>
              <a:chOff x="6584950" y="2093146"/>
              <a:chExt cx="281406" cy="372551"/>
            </a:xfrm>
          </p:grpSpPr>
          <p:cxnSp>
            <p:nvCxnSpPr>
              <p:cNvPr id="120" name="Straight Connector 119">
                <a:extLst>
                  <a:ext uri="{FF2B5EF4-FFF2-40B4-BE49-F238E27FC236}">
                    <a16:creationId xmlns:a16="http://schemas.microsoft.com/office/drawing/2014/main" id="{D64ECA6C-DD94-4856-8EB8-74665D9D1176}"/>
                  </a:ext>
                </a:extLst>
              </p:cNvPr>
              <p:cNvCxnSpPr>
                <a:cxnSpLocks/>
                <a:stCxn id="105"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E8B6DBE-E7D5-4D12-B527-FB1EE905278D}"/>
                  </a:ext>
                </a:extLst>
              </p:cNvPr>
              <p:cNvCxnSpPr>
                <a:stCxn id="105"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9BAD500-F8F2-42A8-B3B8-21CC0B210B8A}"/>
                  </a:ext>
                </a:extLst>
              </p:cNvPr>
              <p:cNvCxnSpPr>
                <a:cxnSpLocks/>
                <a:stCxn id="105"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15F60D7-D6F5-41D4-8257-209F91EAE5B0}"/>
                </a:ext>
              </a:extLst>
            </p:cNvPr>
            <p:cNvGrpSpPr/>
            <p:nvPr/>
          </p:nvGrpSpPr>
          <p:grpSpPr>
            <a:xfrm flipH="1">
              <a:off x="6304801" y="2093649"/>
              <a:ext cx="281406" cy="372551"/>
              <a:chOff x="6584950" y="2093146"/>
              <a:chExt cx="281406" cy="372551"/>
            </a:xfrm>
          </p:grpSpPr>
          <p:cxnSp>
            <p:nvCxnSpPr>
              <p:cNvPr id="117" name="Straight Connector 116">
                <a:extLst>
                  <a:ext uri="{FF2B5EF4-FFF2-40B4-BE49-F238E27FC236}">
                    <a16:creationId xmlns:a16="http://schemas.microsoft.com/office/drawing/2014/main" id="{2B713B8E-944F-4E8C-B4FA-003F7ACE6E84}"/>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CE33B95-6B50-4D85-9ECC-EE3A5AC1ECDA}"/>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8882476-01D2-4398-A716-BE5674C58E34}"/>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9" name="Oval 108">
              <a:extLst>
                <a:ext uri="{FF2B5EF4-FFF2-40B4-BE49-F238E27FC236}">
                  <a16:creationId xmlns:a16="http://schemas.microsoft.com/office/drawing/2014/main" id="{0ED6D594-CAF7-4D01-B097-E10D09424407}"/>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CB943D3E-F75A-40D1-BDFC-8E7600FE345A}"/>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CF0CCAAE-3982-4108-B1C9-299C9C4247CE}"/>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CFC2E1A8-B6ED-4ACB-BB32-6030FB15E45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F3DEB68B-17A5-49A7-8C73-1EEE69BD15F9}"/>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E72A5333-C4F6-409B-B619-6ED8692A698D}"/>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20BADA11-CEC8-43F7-8FF9-8210B25CDC47}"/>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B3C30D88-D4B8-40E9-ACF1-93E117DA15D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3" name="Freeform: Shape 830">
            <a:extLst>
              <a:ext uri="{FF2B5EF4-FFF2-40B4-BE49-F238E27FC236}">
                <a16:creationId xmlns:a16="http://schemas.microsoft.com/office/drawing/2014/main" id="{A0BBD2E3-45C8-4944-9C4D-26E6AFB180AC}"/>
              </a:ext>
            </a:extLst>
          </p:cNvPr>
          <p:cNvSpPr>
            <a:spLocks noChangeArrowheads="1"/>
          </p:cNvSpPr>
          <p:nvPr/>
        </p:nvSpPr>
        <p:spPr bwMode="auto">
          <a:xfrm>
            <a:off x="7290733" y="4733459"/>
            <a:ext cx="415486" cy="485872"/>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sp>
        <p:nvSpPr>
          <p:cNvPr id="124" name="TextBox 123">
            <a:extLst>
              <a:ext uri="{FF2B5EF4-FFF2-40B4-BE49-F238E27FC236}">
                <a16:creationId xmlns:a16="http://schemas.microsoft.com/office/drawing/2014/main" id="{C263E34D-74AC-460E-957C-D2C04A924468}"/>
              </a:ext>
            </a:extLst>
          </p:cNvPr>
          <p:cNvSpPr txBox="1"/>
          <p:nvPr/>
        </p:nvSpPr>
        <p:spPr>
          <a:xfrm>
            <a:off x="7706219" y="4907145"/>
            <a:ext cx="1554480"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Data Stores</a:t>
            </a:r>
          </a:p>
        </p:txBody>
      </p:sp>
      <p:grpSp>
        <p:nvGrpSpPr>
          <p:cNvPr id="5" name="Group 4">
            <a:extLst>
              <a:ext uri="{FF2B5EF4-FFF2-40B4-BE49-F238E27FC236}">
                <a16:creationId xmlns:a16="http://schemas.microsoft.com/office/drawing/2014/main" id="{F2BC9208-970F-4221-935E-732AF2131D2A}"/>
              </a:ext>
            </a:extLst>
          </p:cNvPr>
          <p:cNvGrpSpPr/>
          <p:nvPr/>
        </p:nvGrpSpPr>
        <p:grpSpPr>
          <a:xfrm>
            <a:off x="2778256" y="4573366"/>
            <a:ext cx="472483" cy="688633"/>
            <a:chOff x="5117409" y="3802308"/>
            <a:chExt cx="911785" cy="1535846"/>
          </a:xfrm>
        </p:grpSpPr>
        <p:grpSp>
          <p:nvGrpSpPr>
            <p:cNvPr id="153" name="Group 152">
              <a:extLst>
                <a:ext uri="{FF2B5EF4-FFF2-40B4-BE49-F238E27FC236}">
                  <a16:creationId xmlns:a16="http://schemas.microsoft.com/office/drawing/2014/main" id="{A43EB5D2-EC02-4C9A-A3E7-BA946B1E5504}"/>
                </a:ext>
              </a:extLst>
            </p:cNvPr>
            <p:cNvGrpSpPr/>
            <p:nvPr/>
          </p:nvGrpSpPr>
          <p:grpSpPr>
            <a:xfrm rot="16200000">
              <a:off x="4956540" y="4265499"/>
              <a:ext cx="1233524" cy="911785"/>
              <a:chOff x="3863969" y="5013705"/>
              <a:chExt cx="909508" cy="505347"/>
            </a:xfrm>
          </p:grpSpPr>
          <p:sp>
            <p:nvSpPr>
              <p:cNvPr id="154" name="Cylinder 828">
                <a:extLst>
                  <a:ext uri="{FF2B5EF4-FFF2-40B4-BE49-F238E27FC236}">
                    <a16:creationId xmlns:a16="http://schemas.microsoft.com/office/drawing/2014/main" id="{2ED499E3-B669-4E1F-9DED-6DFB9B6AD403}"/>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55" name="Cylinder 828">
                <a:extLst>
                  <a:ext uri="{FF2B5EF4-FFF2-40B4-BE49-F238E27FC236}">
                    <a16:creationId xmlns:a16="http://schemas.microsoft.com/office/drawing/2014/main" id="{8A860207-841E-44FB-8C3B-461D66447B0A}"/>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56" name="Cylinder 828">
                <a:extLst>
                  <a:ext uri="{FF2B5EF4-FFF2-40B4-BE49-F238E27FC236}">
                    <a16:creationId xmlns:a16="http://schemas.microsoft.com/office/drawing/2014/main" id="{029753D1-0589-49C4-90DC-F4FF5E2E4181}"/>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grpSp>
          <p:nvGrpSpPr>
            <p:cNvPr id="157" name="Group 20">
              <a:extLst>
                <a:ext uri="{FF2B5EF4-FFF2-40B4-BE49-F238E27FC236}">
                  <a16:creationId xmlns:a16="http://schemas.microsoft.com/office/drawing/2014/main" id="{82F9D3CF-1D04-4562-A6D7-7969BDB8D96E}"/>
                </a:ext>
              </a:extLst>
            </p:cNvPr>
            <p:cNvGrpSpPr>
              <a:grpSpLocks noChangeAspect="1"/>
            </p:cNvGrpSpPr>
            <p:nvPr/>
          </p:nvGrpSpPr>
          <p:grpSpPr bwMode="auto">
            <a:xfrm>
              <a:off x="5354330" y="3802308"/>
              <a:ext cx="479602" cy="419822"/>
              <a:chOff x="3764" y="3313"/>
              <a:chExt cx="353" cy="309"/>
            </a:xfrm>
          </p:grpSpPr>
          <p:sp>
            <p:nvSpPr>
              <p:cNvPr id="158" name="Freeform 21">
                <a:extLst>
                  <a:ext uri="{FF2B5EF4-FFF2-40B4-BE49-F238E27FC236}">
                    <a16:creationId xmlns:a16="http://schemas.microsoft.com/office/drawing/2014/main" id="{AA970CEE-03BE-44FA-A6F3-A442B6DFB6A7}"/>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
                <a:extLst>
                  <a:ext uri="{FF2B5EF4-FFF2-40B4-BE49-F238E27FC236}">
                    <a16:creationId xmlns:a16="http://schemas.microsoft.com/office/drawing/2014/main" id="{CAA4F36C-9C27-40F4-9821-9E5D911284C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
                <a:extLst>
                  <a:ext uri="{FF2B5EF4-FFF2-40B4-BE49-F238E27FC236}">
                    <a16:creationId xmlns:a16="http://schemas.microsoft.com/office/drawing/2014/main" id="{44610688-E0F8-4099-86CF-6CEFCFFBEA8F}"/>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4">
                <a:extLst>
                  <a:ext uri="{FF2B5EF4-FFF2-40B4-BE49-F238E27FC236}">
                    <a16:creationId xmlns:a16="http://schemas.microsoft.com/office/drawing/2014/main" id="{40387AF4-29AA-471D-BAE7-6B9D2AE97829}"/>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5">
                <a:extLst>
                  <a:ext uri="{FF2B5EF4-FFF2-40B4-BE49-F238E27FC236}">
                    <a16:creationId xmlns:a16="http://schemas.microsoft.com/office/drawing/2014/main" id="{43A651FA-B8C3-4A76-BD4A-C554742D3EF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26">
                <a:extLst>
                  <a:ext uri="{FF2B5EF4-FFF2-40B4-BE49-F238E27FC236}">
                    <a16:creationId xmlns:a16="http://schemas.microsoft.com/office/drawing/2014/main" id="{E034E5DC-CE2C-4848-B5A0-7055539F5D54}"/>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27">
                <a:extLst>
                  <a:ext uri="{FF2B5EF4-FFF2-40B4-BE49-F238E27FC236}">
                    <a16:creationId xmlns:a16="http://schemas.microsoft.com/office/drawing/2014/main" id="{D3389AE0-6C6B-4C15-997E-2B31B06659E3}"/>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28">
                <a:extLst>
                  <a:ext uri="{FF2B5EF4-FFF2-40B4-BE49-F238E27FC236}">
                    <a16:creationId xmlns:a16="http://schemas.microsoft.com/office/drawing/2014/main" id="{D3FB567C-25D3-4515-8859-D783E6A2B2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29">
                <a:extLst>
                  <a:ext uri="{FF2B5EF4-FFF2-40B4-BE49-F238E27FC236}">
                    <a16:creationId xmlns:a16="http://schemas.microsoft.com/office/drawing/2014/main" id="{99E4D574-FF1C-43EE-98DB-8E108CEB1E58}"/>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30">
                <a:extLst>
                  <a:ext uri="{FF2B5EF4-FFF2-40B4-BE49-F238E27FC236}">
                    <a16:creationId xmlns:a16="http://schemas.microsoft.com/office/drawing/2014/main" id="{5A40019F-7FD5-419C-A736-FBAF9716D1ED}"/>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31">
                <a:extLst>
                  <a:ext uri="{FF2B5EF4-FFF2-40B4-BE49-F238E27FC236}">
                    <a16:creationId xmlns:a16="http://schemas.microsoft.com/office/drawing/2014/main" id="{1AF56BE7-4014-4237-8624-D08E42A5C21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32">
                <a:extLst>
                  <a:ext uri="{FF2B5EF4-FFF2-40B4-BE49-F238E27FC236}">
                    <a16:creationId xmlns:a16="http://schemas.microsoft.com/office/drawing/2014/main" id="{905DA94E-090E-4E09-AC33-49C75920A334}"/>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33">
                <a:extLst>
                  <a:ext uri="{FF2B5EF4-FFF2-40B4-BE49-F238E27FC236}">
                    <a16:creationId xmlns:a16="http://schemas.microsoft.com/office/drawing/2014/main" id="{03C5A157-36EC-4D8A-B5D6-BEEB737EEEA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34">
                <a:extLst>
                  <a:ext uri="{FF2B5EF4-FFF2-40B4-BE49-F238E27FC236}">
                    <a16:creationId xmlns:a16="http://schemas.microsoft.com/office/drawing/2014/main" id="{66DA49C3-284D-4065-B48A-2AE5D57B6F0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35">
                <a:extLst>
                  <a:ext uri="{FF2B5EF4-FFF2-40B4-BE49-F238E27FC236}">
                    <a16:creationId xmlns:a16="http://schemas.microsoft.com/office/drawing/2014/main" id="{8362C396-BAA3-4DF7-B697-674F36269092}"/>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36">
                <a:extLst>
                  <a:ext uri="{FF2B5EF4-FFF2-40B4-BE49-F238E27FC236}">
                    <a16:creationId xmlns:a16="http://schemas.microsoft.com/office/drawing/2014/main" id="{C07EA0A0-E7EA-44D7-8A0E-E4D7F30D91F7}"/>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37">
                <a:extLst>
                  <a:ext uri="{FF2B5EF4-FFF2-40B4-BE49-F238E27FC236}">
                    <a16:creationId xmlns:a16="http://schemas.microsoft.com/office/drawing/2014/main" id="{5273CE88-CE70-4C9E-A9B6-6024EE9A98D2}"/>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38">
                <a:extLst>
                  <a:ext uri="{FF2B5EF4-FFF2-40B4-BE49-F238E27FC236}">
                    <a16:creationId xmlns:a16="http://schemas.microsoft.com/office/drawing/2014/main" id="{DA14CC48-B0CA-45A6-8468-B8025B523D13}"/>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76" name="TextBox 175">
            <a:extLst>
              <a:ext uri="{FF2B5EF4-FFF2-40B4-BE49-F238E27FC236}">
                <a16:creationId xmlns:a16="http://schemas.microsoft.com/office/drawing/2014/main" id="{B11704EE-B0B3-481C-BE3B-E0BC7BC8C8B5}"/>
              </a:ext>
            </a:extLst>
          </p:cNvPr>
          <p:cNvSpPr txBox="1"/>
          <p:nvPr/>
        </p:nvSpPr>
        <p:spPr>
          <a:xfrm>
            <a:off x="3268430" y="3942611"/>
            <a:ext cx="1554480"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Experiments</a:t>
            </a:r>
          </a:p>
        </p:txBody>
      </p:sp>
      <p:sp>
        <p:nvSpPr>
          <p:cNvPr id="177" name="TextBox 176">
            <a:extLst>
              <a:ext uri="{FF2B5EF4-FFF2-40B4-BE49-F238E27FC236}">
                <a16:creationId xmlns:a16="http://schemas.microsoft.com/office/drawing/2014/main" id="{431706B8-700C-4F69-9679-F46AEEB2A8DB}"/>
              </a:ext>
            </a:extLst>
          </p:cNvPr>
          <p:cNvSpPr txBox="1"/>
          <p:nvPr/>
        </p:nvSpPr>
        <p:spPr>
          <a:xfrm>
            <a:off x="3299476" y="5752085"/>
            <a:ext cx="1828800"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Compute Target</a:t>
            </a:r>
          </a:p>
        </p:txBody>
      </p:sp>
      <p:grpSp>
        <p:nvGrpSpPr>
          <p:cNvPr id="178" name="Group 177">
            <a:extLst>
              <a:ext uri="{FF2B5EF4-FFF2-40B4-BE49-F238E27FC236}">
                <a16:creationId xmlns:a16="http://schemas.microsoft.com/office/drawing/2014/main" id="{1F6D6884-6DF6-4208-A646-B6729ABB599E}"/>
              </a:ext>
            </a:extLst>
          </p:cNvPr>
          <p:cNvGrpSpPr/>
          <p:nvPr/>
        </p:nvGrpSpPr>
        <p:grpSpPr>
          <a:xfrm>
            <a:off x="2807955" y="5642848"/>
            <a:ext cx="442565" cy="440739"/>
            <a:chOff x="7643146" y="2995601"/>
            <a:chExt cx="270958" cy="269839"/>
          </a:xfrm>
        </p:grpSpPr>
        <p:sp>
          <p:nvSpPr>
            <p:cNvPr id="179" name="Freeform 78">
              <a:extLst>
                <a:ext uri="{FF2B5EF4-FFF2-40B4-BE49-F238E27FC236}">
                  <a16:creationId xmlns:a16="http://schemas.microsoft.com/office/drawing/2014/main" id="{C971FAC7-C4F0-42FE-8409-3F04474676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0" name="Line 79">
              <a:extLst>
                <a:ext uri="{FF2B5EF4-FFF2-40B4-BE49-F238E27FC236}">
                  <a16:creationId xmlns:a16="http://schemas.microsoft.com/office/drawing/2014/main" id="{95BDAECF-851B-4FAC-BB2D-4896A8543175}"/>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1" name="Line 80">
              <a:extLst>
                <a:ext uri="{FF2B5EF4-FFF2-40B4-BE49-F238E27FC236}">
                  <a16:creationId xmlns:a16="http://schemas.microsoft.com/office/drawing/2014/main" id="{88C14C6F-F42D-483B-BFB2-3CED28B55326}"/>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2" name="Line 81">
              <a:extLst>
                <a:ext uri="{FF2B5EF4-FFF2-40B4-BE49-F238E27FC236}">
                  <a16:creationId xmlns:a16="http://schemas.microsoft.com/office/drawing/2014/main" id="{DF5051E9-D3B1-4E50-9A06-AE86F6409BB5}"/>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3" name="Line 82">
              <a:extLst>
                <a:ext uri="{FF2B5EF4-FFF2-40B4-BE49-F238E27FC236}">
                  <a16:creationId xmlns:a16="http://schemas.microsoft.com/office/drawing/2014/main" id="{F4C2F34B-E37F-42DF-904F-CA522D83C7EF}"/>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4" name="Line 83">
              <a:extLst>
                <a:ext uri="{FF2B5EF4-FFF2-40B4-BE49-F238E27FC236}">
                  <a16:creationId xmlns:a16="http://schemas.microsoft.com/office/drawing/2014/main" id="{287BF2C2-FE0F-4901-9699-9B99D4E19D2F}"/>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5" name="Line 84">
              <a:extLst>
                <a:ext uri="{FF2B5EF4-FFF2-40B4-BE49-F238E27FC236}">
                  <a16:creationId xmlns:a16="http://schemas.microsoft.com/office/drawing/2014/main" id="{CA90E787-864F-4074-8A57-8C19D1B0CD11}"/>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6" name="Line 85">
              <a:extLst>
                <a:ext uri="{FF2B5EF4-FFF2-40B4-BE49-F238E27FC236}">
                  <a16:creationId xmlns:a16="http://schemas.microsoft.com/office/drawing/2014/main" id="{16964AF9-EA87-4986-B451-2247FDAFD50B}"/>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7" name="Line 86">
              <a:extLst>
                <a:ext uri="{FF2B5EF4-FFF2-40B4-BE49-F238E27FC236}">
                  <a16:creationId xmlns:a16="http://schemas.microsoft.com/office/drawing/2014/main" id="{34D6B450-10C8-4986-9618-564F870104DE}"/>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8" name="Line 87">
              <a:extLst>
                <a:ext uri="{FF2B5EF4-FFF2-40B4-BE49-F238E27FC236}">
                  <a16:creationId xmlns:a16="http://schemas.microsoft.com/office/drawing/2014/main" id="{0971E6E8-F571-4A94-95DB-064DD95B9ACF}"/>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9" name="Line 88">
              <a:extLst>
                <a:ext uri="{FF2B5EF4-FFF2-40B4-BE49-F238E27FC236}">
                  <a16:creationId xmlns:a16="http://schemas.microsoft.com/office/drawing/2014/main" id="{2A84845D-11F6-4D5B-80BD-14428DA27F95}"/>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0" name="Line 89">
              <a:extLst>
                <a:ext uri="{FF2B5EF4-FFF2-40B4-BE49-F238E27FC236}">
                  <a16:creationId xmlns:a16="http://schemas.microsoft.com/office/drawing/2014/main" id="{A3C60E22-D29A-447D-BC25-F36A3562ED0D}"/>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1" name="Line 90">
              <a:extLst>
                <a:ext uri="{FF2B5EF4-FFF2-40B4-BE49-F238E27FC236}">
                  <a16:creationId xmlns:a16="http://schemas.microsoft.com/office/drawing/2014/main" id="{F3F12813-363F-4438-AB14-7124219B4D3C}"/>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2" name="Line 91">
              <a:extLst>
                <a:ext uri="{FF2B5EF4-FFF2-40B4-BE49-F238E27FC236}">
                  <a16:creationId xmlns:a16="http://schemas.microsoft.com/office/drawing/2014/main" id="{21732EB1-2EA5-445E-A40C-9F97CA17393B}"/>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3" name="Line 92">
              <a:extLst>
                <a:ext uri="{FF2B5EF4-FFF2-40B4-BE49-F238E27FC236}">
                  <a16:creationId xmlns:a16="http://schemas.microsoft.com/office/drawing/2014/main" id="{3A5E5598-A0C5-46A0-852C-4D490271021A}"/>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4" name="Line 93">
              <a:extLst>
                <a:ext uri="{FF2B5EF4-FFF2-40B4-BE49-F238E27FC236}">
                  <a16:creationId xmlns:a16="http://schemas.microsoft.com/office/drawing/2014/main" id="{7CF3BC0F-E12B-477A-B372-03D908EDBC5C}"/>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5" name="Line 94">
              <a:extLst>
                <a:ext uri="{FF2B5EF4-FFF2-40B4-BE49-F238E27FC236}">
                  <a16:creationId xmlns:a16="http://schemas.microsoft.com/office/drawing/2014/main" id="{25D497E1-BDC7-44B2-93BD-2CF6ED9F43AE}"/>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6" name="Line 95">
              <a:extLst>
                <a:ext uri="{FF2B5EF4-FFF2-40B4-BE49-F238E27FC236}">
                  <a16:creationId xmlns:a16="http://schemas.microsoft.com/office/drawing/2014/main" id="{72FEB8FC-1975-4852-96AA-2B8EB365C2A9}"/>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7" name="Line 96">
              <a:extLst>
                <a:ext uri="{FF2B5EF4-FFF2-40B4-BE49-F238E27FC236}">
                  <a16:creationId xmlns:a16="http://schemas.microsoft.com/office/drawing/2014/main" id="{B72E478B-F095-4F90-B0D9-50225E362855}"/>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8" name="Line 97">
              <a:extLst>
                <a:ext uri="{FF2B5EF4-FFF2-40B4-BE49-F238E27FC236}">
                  <a16:creationId xmlns:a16="http://schemas.microsoft.com/office/drawing/2014/main" id="{4DBE430A-80EB-4433-A049-EE978BB9A123}"/>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9" name="Line 98">
              <a:extLst>
                <a:ext uri="{FF2B5EF4-FFF2-40B4-BE49-F238E27FC236}">
                  <a16:creationId xmlns:a16="http://schemas.microsoft.com/office/drawing/2014/main" id="{81299979-E143-4BA2-916C-CD1A4F195612}"/>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spTree>
    <p:extLst>
      <p:ext uri="{BB962C8B-B14F-4D97-AF65-F5344CB8AC3E}">
        <p14:creationId xmlns:p14="http://schemas.microsoft.com/office/powerpoint/2010/main" val="26206383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a:t>Azure ML service Artifact</a:t>
            </a:r>
          </a:p>
        </p:txBody>
      </p:sp>
      <p:sp>
        <p:nvSpPr>
          <p:cNvPr id="4" name="Text Placeholder 3">
            <a:extLst>
              <a:ext uri="{FF2B5EF4-FFF2-40B4-BE49-F238E27FC236}">
                <a16:creationId xmlns:a16="http://schemas.microsoft.com/office/drawing/2014/main" id="{9335401E-F6CF-44C8-9E78-9AB089556EBC}"/>
              </a:ext>
            </a:extLst>
          </p:cNvPr>
          <p:cNvSpPr>
            <a:spLocks noGrp="1"/>
          </p:cNvSpPr>
          <p:nvPr>
            <p:ph type="body" sz="quarter" idx="12"/>
          </p:nvPr>
        </p:nvSpPr>
        <p:spPr/>
        <p:txBody>
          <a:bodyPr/>
          <a:lstStyle/>
          <a:p>
            <a:r>
              <a:rPr lang="en-US"/>
              <a:t>Workspace</a:t>
            </a:r>
          </a:p>
        </p:txBody>
      </p:sp>
      <p:sp>
        <p:nvSpPr>
          <p:cNvPr id="3" name="Rectangle 2">
            <a:extLst>
              <a:ext uri="{FF2B5EF4-FFF2-40B4-BE49-F238E27FC236}">
                <a16:creationId xmlns:a16="http://schemas.microsoft.com/office/drawing/2014/main" id="{89E03535-7CF7-4364-8C90-697F8130DF48}"/>
              </a:ext>
            </a:extLst>
          </p:cNvPr>
          <p:cNvSpPr/>
          <p:nvPr/>
        </p:nvSpPr>
        <p:spPr>
          <a:xfrm>
            <a:off x="426423" y="1718222"/>
            <a:ext cx="9385311" cy="3992888"/>
          </a:xfrm>
          <a:prstGeom prst="rect">
            <a:avLst/>
          </a:prstGeom>
        </p:spPr>
        <p:txBody>
          <a:bodyPr wrap="square">
            <a:spAutoFit/>
          </a:bodyPr>
          <a:lstStyle/>
          <a:p>
            <a:pPr>
              <a:lnSpc>
                <a:spcPct val="90000"/>
              </a:lnSpc>
              <a:spcAft>
                <a:spcPts val="988"/>
              </a:spcAft>
              <a:buSzPct val="90000"/>
            </a:pPr>
            <a:r>
              <a:rPr lang="en-US" sz="1600">
                <a:solidFill>
                  <a:srgbClr val="000000"/>
                </a:solidFill>
              </a:rPr>
              <a:t>The workspace is the </a:t>
            </a:r>
            <a:r>
              <a:rPr lang="en-US" sz="1600" b="1">
                <a:solidFill>
                  <a:srgbClr val="000000"/>
                </a:solidFill>
              </a:rPr>
              <a:t>top-level resource </a:t>
            </a:r>
            <a:r>
              <a:rPr lang="en-US" sz="1600">
                <a:solidFill>
                  <a:srgbClr val="000000"/>
                </a:solidFill>
              </a:rPr>
              <a:t>for the Azure Machine Learning service. It provides a centralized place to work with all the artifacts you create when using Azure Machine Learning service.</a:t>
            </a:r>
          </a:p>
          <a:p>
            <a:pPr>
              <a:lnSpc>
                <a:spcPct val="90000"/>
              </a:lnSpc>
              <a:spcAft>
                <a:spcPts val="988"/>
              </a:spcAft>
              <a:buSzPct val="90000"/>
            </a:pPr>
            <a:r>
              <a:rPr lang="en-US" sz="1600">
                <a:solidFill>
                  <a:srgbClr val="000000"/>
                </a:solidFill>
              </a:rPr>
              <a:t>The workspace keeps a list of compute targets that can be used to train your model. It also keeps a history of the training runs, including logs, metrics, output, and a snapshot of your scripts. </a:t>
            </a:r>
          </a:p>
          <a:p>
            <a:pPr>
              <a:lnSpc>
                <a:spcPct val="90000"/>
              </a:lnSpc>
              <a:spcAft>
                <a:spcPts val="988"/>
              </a:spcAft>
              <a:buSzPct val="90000"/>
            </a:pPr>
            <a:r>
              <a:rPr lang="en-US" sz="1600">
                <a:solidFill>
                  <a:srgbClr val="000000"/>
                </a:solidFill>
              </a:rPr>
              <a:t>Models are registered with the workspace.</a:t>
            </a:r>
          </a:p>
          <a:p>
            <a:pPr>
              <a:lnSpc>
                <a:spcPct val="90000"/>
              </a:lnSpc>
              <a:spcAft>
                <a:spcPts val="988"/>
              </a:spcAft>
              <a:buSzPct val="90000"/>
            </a:pPr>
            <a:r>
              <a:rPr lang="en-US" sz="1600">
                <a:solidFill>
                  <a:srgbClr val="000000"/>
                </a:solidFill>
              </a:rPr>
              <a:t>You can create multiple workspaces, and each workspace can be shared by multiple people. </a:t>
            </a:r>
          </a:p>
          <a:p>
            <a:pPr>
              <a:lnSpc>
                <a:spcPct val="90000"/>
              </a:lnSpc>
              <a:spcAft>
                <a:spcPts val="988"/>
              </a:spcAft>
              <a:buSzPct val="90000"/>
            </a:pPr>
            <a:r>
              <a:rPr lang="en-US" sz="1600">
                <a:solidFill>
                  <a:srgbClr val="000000"/>
                </a:solidFill>
              </a:rPr>
              <a:t>When you create a new workspace, it automatically creates these Azure resources:</a:t>
            </a:r>
          </a:p>
          <a:p>
            <a:pPr marL="365760" lvl="1">
              <a:spcAft>
                <a:spcPts val="600"/>
              </a:spcAft>
            </a:pPr>
            <a:r>
              <a:rPr lang="en-US" sz="1600">
                <a:solidFill>
                  <a:srgbClr val="000000"/>
                </a:solidFill>
                <a:cs typeface="Segoe UI Semilight" panose="020B0402040204020203" pitchFamily="34" charset="0"/>
                <a:hlinkClick r:id="rId2"/>
              </a:rPr>
              <a:t>Azure Container Registry</a:t>
            </a:r>
            <a:r>
              <a:rPr lang="en-US" sz="1600">
                <a:solidFill>
                  <a:srgbClr val="000000"/>
                </a:solidFill>
                <a:cs typeface="Segoe UI Semilight" panose="020B0402040204020203" pitchFamily="34" charset="0"/>
              </a:rPr>
              <a:t> - Registers docker containers that are used during training and when deploying a model.</a:t>
            </a:r>
          </a:p>
          <a:p>
            <a:pPr marL="365760" lvl="1">
              <a:spcAft>
                <a:spcPts val="600"/>
              </a:spcAft>
            </a:pPr>
            <a:r>
              <a:rPr lang="en-US" sz="1600">
                <a:solidFill>
                  <a:srgbClr val="000000"/>
                </a:solidFill>
                <a:cs typeface="Segoe UI Semilight" panose="020B0402040204020203" pitchFamily="34" charset="0"/>
                <a:hlinkClick r:id="rId3"/>
              </a:rPr>
              <a:t>Azure Storage</a:t>
            </a:r>
            <a:r>
              <a:rPr lang="en-US" sz="1600">
                <a:solidFill>
                  <a:srgbClr val="000000"/>
                </a:solidFill>
                <a:cs typeface="Segoe UI Semilight" panose="020B0402040204020203" pitchFamily="34" charset="0"/>
              </a:rPr>
              <a:t> - Used as the default datastore for the workspace.</a:t>
            </a:r>
          </a:p>
          <a:p>
            <a:pPr marL="365760" lvl="1">
              <a:spcAft>
                <a:spcPts val="600"/>
              </a:spcAft>
            </a:pPr>
            <a:r>
              <a:rPr lang="en-US" sz="1600">
                <a:solidFill>
                  <a:srgbClr val="000000"/>
                </a:solidFill>
                <a:cs typeface="Segoe UI Semilight" panose="020B0402040204020203" pitchFamily="34" charset="0"/>
                <a:hlinkClick r:id="rId4"/>
              </a:rPr>
              <a:t>Azure Application Insights</a:t>
            </a:r>
            <a:r>
              <a:rPr lang="en-US" sz="1600">
                <a:solidFill>
                  <a:srgbClr val="000000"/>
                </a:solidFill>
                <a:cs typeface="Segoe UI Semilight" panose="020B0402040204020203" pitchFamily="34" charset="0"/>
              </a:rPr>
              <a:t> - Stores monitoring information about your models.</a:t>
            </a:r>
          </a:p>
          <a:p>
            <a:pPr marL="365760" lvl="1">
              <a:spcAft>
                <a:spcPts val="600"/>
              </a:spcAft>
            </a:pPr>
            <a:r>
              <a:rPr lang="en-US" sz="1600">
                <a:solidFill>
                  <a:srgbClr val="000000"/>
                </a:solidFill>
                <a:cs typeface="Segoe UI Semilight" panose="020B0402040204020203" pitchFamily="34" charset="0"/>
                <a:hlinkClick r:id="rId5"/>
              </a:rPr>
              <a:t>Azure Key Vault</a:t>
            </a:r>
            <a:r>
              <a:rPr lang="en-US" sz="1600">
                <a:solidFill>
                  <a:srgbClr val="000000"/>
                </a:solidFill>
                <a:cs typeface="Segoe UI Semilight" panose="020B0402040204020203" pitchFamily="34" charset="0"/>
              </a:rPr>
              <a:t> - Stores secrets used by compute targets and other sensitive information needed by the workspace.</a:t>
            </a:r>
            <a:endParaRPr lang="en-US" sz="1600" b="0" i="0">
              <a:solidFill>
                <a:srgbClr val="000000"/>
              </a:solidFill>
              <a:effectLst/>
              <a:cs typeface="Segoe UI Semilight" panose="020B0402040204020203" pitchFamily="34" charset="0"/>
            </a:endParaRPr>
          </a:p>
        </p:txBody>
      </p:sp>
      <p:grpSp>
        <p:nvGrpSpPr>
          <p:cNvPr id="14" name="Group 13">
            <a:extLst>
              <a:ext uri="{FF2B5EF4-FFF2-40B4-BE49-F238E27FC236}">
                <a16:creationId xmlns:a16="http://schemas.microsoft.com/office/drawing/2014/main" id="{92367530-783F-4DB0-91E9-E01FBB97901B}"/>
              </a:ext>
            </a:extLst>
          </p:cNvPr>
          <p:cNvGrpSpPr/>
          <p:nvPr/>
        </p:nvGrpSpPr>
        <p:grpSpPr>
          <a:xfrm>
            <a:off x="10974635" y="320182"/>
            <a:ext cx="877637" cy="722760"/>
            <a:chOff x="10170589" y="2944568"/>
            <a:chExt cx="1749777" cy="1440993"/>
          </a:xfrm>
        </p:grpSpPr>
        <p:sp>
          <p:nvSpPr>
            <p:cNvPr id="7" name="Freeform: Shape 6">
              <a:extLst>
                <a:ext uri="{FF2B5EF4-FFF2-40B4-BE49-F238E27FC236}">
                  <a16:creationId xmlns:a16="http://schemas.microsoft.com/office/drawing/2014/main" id="{C2238808-2546-4555-9ABC-5FCC8265BD65}"/>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8057FA6-4356-4519-B4A4-706A145EAC7C}"/>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ACF7E5C1-FD42-4AE2-A9A6-3BAFEB85A9B6}"/>
                </a:ext>
              </a:extLst>
            </p:cNvPr>
            <p:cNvGrpSpPr/>
            <p:nvPr/>
          </p:nvGrpSpPr>
          <p:grpSpPr>
            <a:xfrm>
              <a:off x="10730474" y="2967896"/>
              <a:ext cx="1189892" cy="1272330"/>
              <a:chOff x="8882196" y="3721867"/>
              <a:chExt cx="285941" cy="305752"/>
            </a:xfrm>
            <a:solidFill>
              <a:schemeClr val="bg1"/>
            </a:solidFill>
          </p:grpSpPr>
          <p:sp>
            <p:nvSpPr>
              <p:cNvPr id="11" name="Rectangle 10">
                <a:extLst>
                  <a:ext uri="{FF2B5EF4-FFF2-40B4-BE49-F238E27FC236}">
                    <a16:creationId xmlns:a16="http://schemas.microsoft.com/office/drawing/2014/main" id="{F9B92CE3-F054-47D8-841A-8E7CE400D69A}"/>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23">
                <a:extLst>
                  <a:ext uri="{FF2B5EF4-FFF2-40B4-BE49-F238E27FC236}">
                    <a16:creationId xmlns:a16="http://schemas.microsoft.com/office/drawing/2014/main" id="{25C8EB4A-4B10-4B2B-B467-C19FF62D759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4">
                <a:extLst>
                  <a:ext uri="{FF2B5EF4-FFF2-40B4-BE49-F238E27FC236}">
                    <a16:creationId xmlns:a16="http://schemas.microsoft.com/office/drawing/2014/main" id="{BED31583-8B15-48B5-987B-997B0BCC5E10}"/>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4498098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a:t>Azure ML service 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41" y="1409699"/>
            <a:ext cx="11234025" cy="471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075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767A2-C88A-4667-909A-B26806D635DE}"/>
              </a:ext>
            </a:extLst>
          </p:cNvPr>
          <p:cNvSpPr>
            <a:spLocks noGrp="1"/>
          </p:cNvSpPr>
          <p:nvPr>
            <p:ph type="title"/>
          </p:nvPr>
        </p:nvSpPr>
        <p:spPr/>
        <p:txBody>
          <a:bodyPr/>
          <a:lstStyle/>
          <a:p>
            <a:r>
              <a:rPr lang="en-US"/>
              <a:t>Azure ML service Artifacts</a:t>
            </a:r>
          </a:p>
        </p:txBody>
      </p:sp>
      <p:sp>
        <p:nvSpPr>
          <p:cNvPr id="6" name="Text Placeholder 5">
            <a:extLst>
              <a:ext uri="{FF2B5EF4-FFF2-40B4-BE49-F238E27FC236}">
                <a16:creationId xmlns:a16="http://schemas.microsoft.com/office/drawing/2014/main" id="{135A82F4-9A1D-4369-BFAB-69CECFF1EC81}"/>
              </a:ext>
            </a:extLst>
          </p:cNvPr>
          <p:cNvSpPr>
            <a:spLocks noGrp="1"/>
          </p:cNvSpPr>
          <p:nvPr>
            <p:ph type="body" sz="quarter" idx="12"/>
          </p:nvPr>
        </p:nvSpPr>
        <p:spPr/>
        <p:txBody>
          <a:bodyPr/>
          <a:lstStyle/>
          <a:p>
            <a:r>
              <a:rPr lang="en-US"/>
              <a:t>Models and Model Registry</a:t>
            </a:r>
          </a:p>
        </p:txBody>
      </p:sp>
      <p:pic>
        <p:nvPicPr>
          <p:cNvPr id="10242" name="Picture 2">
            <a:extLst>
              <a:ext uri="{FF2B5EF4-FFF2-40B4-BE49-F238E27FC236}">
                <a16:creationId xmlns:a16="http://schemas.microsoft.com/office/drawing/2014/main" id="{9A79B99E-D8D5-4B2B-A385-955D249CE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055" y="1731196"/>
            <a:ext cx="670118" cy="67011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94B619E-94F8-4EC4-BCD8-18E480617445}"/>
              </a:ext>
            </a:extLst>
          </p:cNvPr>
          <p:cNvGrpSpPr/>
          <p:nvPr/>
        </p:nvGrpSpPr>
        <p:grpSpPr>
          <a:xfrm rot="1800000">
            <a:off x="540505" y="1783688"/>
            <a:ext cx="512177" cy="593570"/>
            <a:chOff x="6281977" y="1925712"/>
            <a:chExt cx="609366" cy="706203"/>
          </a:xfrm>
        </p:grpSpPr>
        <p:sp>
          <p:nvSpPr>
            <p:cNvPr id="9" name="Hexagon 8">
              <a:extLst>
                <a:ext uri="{FF2B5EF4-FFF2-40B4-BE49-F238E27FC236}">
                  <a16:creationId xmlns:a16="http://schemas.microsoft.com/office/drawing/2014/main" id="{6D569821-F225-487B-90DB-8C17CE5529F1}"/>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BB807EE-4CDF-48F9-A02A-77149BB96D6D}"/>
                </a:ext>
              </a:extLst>
            </p:cNvPr>
            <p:cNvCxnSpPr>
              <a:stCxn id="9" idx="3"/>
              <a:endCxn id="9"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8D25895-E205-408F-AEF4-5A6B60EAAE02}"/>
                </a:ext>
              </a:extLst>
            </p:cNvPr>
            <p:cNvGrpSpPr/>
            <p:nvPr/>
          </p:nvGrpSpPr>
          <p:grpSpPr>
            <a:xfrm>
              <a:off x="6584950" y="2093649"/>
              <a:ext cx="281406" cy="372551"/>
              <a:chOff x="6584950" y="2093146"/>
              <a:chExt cx="281406" cy="372551"/>
            </a:xfrm>
          </p:grpSpPr>
          <p:cxnSp>
            <p:nvCxnSpPr>
              <p:cNvPr id="24" name="Straight Connector 23">
                <a:extLst>
                  <a:ext uri="{FF2B5EF4-FFF2-40B4-BE49-F238E27FC236}">
                    <a16:creationId xmlns:a16="http://schemas.microsoft.com/office/drawing/2014/main" id="{37F14BCC-3C77-40D6-9626-D03D845781B4}"/>
                  </a:ext>
                </a:extLst>
              </p:cNvPr>
              <p:cNvCxnSpPr>
                <a:cxnSpLocks/>
                <a:stCxn id="9"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25F8A9-83BE-4314-8590-DC1D074A8DA9}"/>
                  </a:ext>
                </a:extLst>
              </p:cNvPr>
              <p:cNvCxnSpPr>
                <a:stCxn id="9"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ABD415-14CE-4B9B-8861-B79E0D2C9406}"/>
                  </a:ext>
                </a:extLst>
              </p:cNvPr>
              <p:cNvCxnSpPr>
                <a:cxnSpLocks/>
                <a:stCxn id="9"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A0BA826-0711-43D8-B082-214D4B42B2FE}"/>
                </a:ext>
              </a:extLst>
            </p:cNvPr>
            <p:cNvGrpSpPr/>
            <p:nvPr/>
          </p:nvGrpSpPr>
          <p:grpSpPr>
            <a:xfrm flipH="1">
              <a:off x="6304801" y="2093649"/>
              <a:ext cx="281406" cy="372551"/>
              <a:chOff x="6584950" y="2093146"/>
              <a:chExt cx="281406" cy="372551"/>
            </a:xfrm>
          </p:grpSpPr>
          <p:cxnSp>
            <p:nvCxnSpPr>
              <p:cNvPr id="21" name="Straight Connector 20">
                <a:extLst>
                  <a:ext uri="{FF2B5EF4-FFF2-40B4-BE49-F238E27FC236}">
                    <a16:creationId xmlns:a16="http://schemas.microsoft.com/office/drawing/2014/main" id="{D3B5C2E9-E8A8-4479-B38E-6E7D98085801}"/>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0640F2-05C8-4DD7-BBFF-F5382EEC06B1}"/>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F1EEFF-FF8E-4948-B721-B588D9B4008D}"/>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CFD183A8-76C2-424B-B83E-89EE47CC9238}"/>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DE7DA02-2D8F-4DA3-B571-DE7B8BCA653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C303B85-3E06-42D0-B831-042D5B36EDB3}"/>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11BBAE9-4C0E-43BB-AA87-52FA7E5A0382}"/>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22806F21-B0C4-4DEC-9818-20FE0F00AFF9}"/>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80C735B-0F94-4AC5-9832-5B7BFC5D744F}"/>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6B1441B2-ECB1-4922-B686-CD194D6F3AD8}"/>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39D14EBF-0AA4-4C9E-9A52-DE9360AC447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6AA26CC3-D4F7-4C77-B2E3-525F014BA310}"/>
              </a:ext>
            </a:extLst>
          </p:cNvPr>
          <p:cNvSpPr/>
          <p:nvPr/>
        </p:nvSpPr>
        <p:spPr>
          <a:xfrm>
            <a:off x="426422" y="2535829"/>
            <a:ext cx="5442749" cy="3424784"/>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Model</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machine learning model is an artifact that is created by your training process. You use a model to get predictions on new data.</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model is produced by a </a:t>
            </a:r>
            <a:r>
              <a:rPr lang="en-US" sz="1600" b="1">
                <a:gradFill>
                  <a:gsLst>
                    <a:gs pos="40075">
                      <a:schemeClr val="accent2">
                        <a:lumMod val="50000"/>
                      </a:schemeClr>
                    </a:gs>
                    <a:gs pos="30000">
                      <a:schemeClr val="accent2">
                        <a:lumMod val="50000"/>
                      </a:schemeClr>
                    </a:gs>
                  </a:gsLst>
                  <a:lin ang="5400000" scaled="0"/>
                </a:gradFill>
              </a:rPr>
              <a:t>run</a:t>
            </a:r>
            <a:r>
              <a:rPr lang="en-US" sz="1600">
                <a:gradFill>
                  <a:gsLst>
                    <a:gs pos="40075">
                      <a:schemeClr val="accent2">
                        <a:lumMod val="50000"/>
                      </a:schemeClr>
                    </a:gs>
                    <a:gs pos="30000">
                      <a:schemeClr val="accent2">
                        <a:lumMod val="50000"/>
                      </a:schemeClr>
                    </a:gs>
                  </a:gsLst>
                  <a:lin ang="5400000" scaled="0"/>
                </a:gradFill>
              </a:rPr>
              <a:t> in Azure Machine Learning. </a:t>
            </a:r>
          </a:p>
          <a:p>
            <a:pPr lvl="1">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Note: You can also use a model trained outside of Azure Machine Learning. </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Azure Machine Learning service is framework agnostic — you can use any popular machine learning framework when creating a model.</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model can be registered under an Azure Machine Learning service workspace</a:t>
            </a:r>
          </a:p>
        </p:txBody>
      </p:sp>
      <p:sp>
        <p:nvSpPr>
          <p:cNvPr id="28" name="Rectangle 27">
            <a:extLst>
              <a:ext uri="{FF2B5EF4-FFF2-40B4-BE49-F238E27FC236}">
                <a16:creationId xmlns:a16="http://schemas.microsoft.com/office/drawing/2014/main" id="{7EF869DF-56A6-411B-8EB9-97C5F84DB616}"/>
              </a:ext>
            </a:extLst>
          </p:cNvPr>
          <p:cNvSpPr/>
          <p:nvPr/>
        </p:nvSpPr>
        <p:spPr>
          <a:xfrm>
            <a:off x="6416097" y="2535829"/>
            <a:ext cx="5545531" cy="2341667"/>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Model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Keeps track of all the models in your Azure Machine Learning service workspace.</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Models are identified by name and version. </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You can provide additional metadata tags when you register the model, and then use these tags when searching for models.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You cannot delete models that are being used by an image.</a:t>
            </a:r>
          </a:p>
        </p:txBody>
      </p:sp>
    </p:spTree>
    <p:extLst>
      <p:ext uri="{BB962C8B-B14F-4D97-AF65-F5344CB8AC3E}">
        <p14:creationId xmlns:p14="http://schemas.microsoft.com/office/powerpoint/2010/main" val="29733032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a:xfrm>
            <a:off x="426424" y="302551"/>
            <a:ext cx="11336039" cy="758022"/>
          </a:xfrm>
        </p:spPr>
        <p:txBody>
          <a:bodyPr/>
          <a:lstStyle/>
          <a:p>
            <a:r>
              <a:rPr lang="en-US"/>
              <a:t>Azure ML Artifacts</a:t>
            </a:r>
          </a:p>
        </p:txBody>
      </p:sp>
      <p:sp>
        <p:nvSpPr>
          <p:cNvPr id="4" name="Text Placeholder 3">
            <a:extLst>
              <a:ext uri="{FF2B5EF4-FFF2-40B4-BE49-F238E27FC236}">
                <a16:creationId xmlns:a16="http://schemas.microsoft.com/office/drawing/2014/main" id="{6ED8AA0B-A0E0-4FDA-8C2A-4F8C70A23432}"/>
              </a:ext>
            </a:extLst>
          </p:cNvPr>
          <p:cNvSpPr>
            <a:spLocks noGrp="1"/>
          </p:cNvSpPr>
          <p:nvPr>
            <p:ph type="body" sz="quarter" idx="12"/>
          </p:nvPr>
        </p:nvSpPr>
        <p:spPr/>
        <p:txBody>
          <a:bodyPr/>
          <a:lstStyle/>
          <a:p>
            <a:r>
              <a:rPr lang="en-US"/>
              <a:t>Runs and Experiments</a:t>
            </a:r>
          </a:p>
        </p:txBody>
      </p:sp>
      <p:sp>
        <p:nvSpPr>
          <p:cNvPr id="49" name="Rectangle 48">
            <a:extLst>
              <a:ext uri="{FF2B5EF4-FFF2-40B4-BE49-F238E27FC236}">
                <a16:creationId xmlns:a16="http://schemas.microsoft.com/office/drawing/2014/main" id="{609F881C-514B-4026-985C-ED2E19B3589D}"/>
              </a:ext>
            </a:extLst>
          </p:cNvPr>
          <p:cNvSpPr/>
          <p:nvPr/>
        </p:nvSpPr>
        <p:spPr>
          <a:xfrm>
            <a:off x="5360372" y="1563546"/>
            <a:ext cx="6574453" cy="4831579"/>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Experiment</a:t>
            </a:r>
          </a:p>
          <a:p>
            <a:pPr>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Grouping of many runs from a given script. </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Always belongs to a workspace.</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Stores information about runs</a:t>
            </a:r>
          </a:p>
          <a:p>
            <a:pPr>
              <a:lnSpc>
                <a:spcPct val="90000"/>
              </a:lnSpc>
              <a:spcAft>
                <a:spcPts val="488"/>
              </a:spcAft>
              <a:buSzPct val="90000"/>
              <a:defRPr/>
            </a:pPr>
            <a:endParaRPr lang="en-US" sz="1800">
              <a:solidFill>
                <a:schemeClr val="tx2"/>
              </a:solidFill>
              <a:latin typeface="+mj-lt"/>
            </a:endParaRPr>
          </a:p>
          <a:p>
            <a:pPr>
              <a:lnSpc>
                <a:spcPct val="90000"/>
              </a:lnSpc>
              <a:spcAft>
                <a:spcPts val="488"/>
              </a:spcAft>
              <a:buSzPct val="90000"/>
              <a:defRPr/>
            </a:pPr>
            <a:r>
              <a:rPr lang="en-US" sz="1800">
                <a:solidFill>
                  <a:schemeClr val="tx2"/>
                </a:solidFill>
                <a:latin typeface="+mj-lt"/>
              </a:rPr>
              <a:t>Run</a:t>
            </a:r>
          </a:p>
          <a:p>
            <a:pPr>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Produced when you submit a script to train a model.  Contains:</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Metadata about the run (timestamp, duration etc.)</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Metrics logged by your script.</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Output files autocollected by the experiment, or explicitly uploaded by you.</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A snapshot of the directory that contains your scripts, prior to the run.</a:t>
            </a:r>
          </a:p>
          <a:p>
            <a:pPr lvl="0">
              <a:lnSpc>
                <a:spcPct val="90000"/>
              </a:lnSpc>
              <a:spcAft>
                <a:spcPts val="488"/>
              </a:spcAft>
              <a:buSzPct val="90000"/>
              <a:defRPr/>
            </a:pPr>
            <a:endParaRPr lang="en-US" sz="1800">
              <a:solidFill>
                <a:srgbClr val="0078D4"/>
              </a:solidFill>
              <a:latin typeface="Segoe UI Semibold"/>
            </a:endParaRPr>
          </a:p>
          <a:p>
            <a:pPr lvl="0">
              <a:lnSpc>
                <a:spcPct val="90000"/>
              </a:lnSpc>
              <a:spcAft>
                <a:spcPts val="488"/>
              </a:spcAft>
              <a:buSzPct val="90000"/>
              <a:defRPr/>
            </a:pPr>
            <a:r>
              <a:rPr lang="en-US" sz="1800">
                <a:solidFill>
                  <a:srgbClr val="0078D4"/>
                </a:solidFill>
                <a:latin typeface="Segoe UI Semibold"/>
              </a:rPr>
              <a:t>Run configuration</a:t>
            </a:r>
          </a:p>
          <a:p>
            <a:pPr lvl="0">
              <a:lnSpc>
                <a:spcPct val="90000"/>
              </a:lnSpc>
              <a:spcAft>
                <a:spcPts val="488"/>
              </a:spcAft>
              <a:buSzPct val="90000"/>
              <a:defRPr/>
            </a:pPr>
            <a:r>
              <a:rPr lang="en-US" sz="1600">
                <a:gradFill>
                  <a:gsLst>
                    <a:gs pos="40075">
                      <a:srgbClr val="3C3C41">
                        <a:lumMod val="50000"/>
                      </a:srgbClr>
                    </a:gs>
                    <a:gs pos="30000">
                      <a:srgbClr val="3C3C41">
                        <a:lumMod val="50000"/>
                      </a:srgbClr>
                    </a:gs>
                  </a:gsLst>
                  <a:lin ang="5400000" scaled="0"/>
                </a:gradFill>
              </a:rPr>
              <a:t>A set of instructions that defines how a script should be run in a given compute target.</a:t>
            </a:r>
          </a:p>
        </p:txBody>
      </p:sp>
      <p:grpSp>
        <p:nvGrpSpPr>
          <p:cNvPr id="51" name="Group 11">
            <a:extLst>
              <a:ext uri="{FF2B5EF4-FFF2-40B4-BE49-F238E27FC236}">
                <a16:creationId xmlns:a16="http://schemas.microsoft.com/office/drawing/2014/main" id="{F5FCCB6A-32CC-4841-AE39-098C24272E05}"/>
              </a:ext>
            </a:extLst>
          </p:cNvPr>
          <p:cNvGrpSpPr>
            <a:grpSpLocks noChangeAspect="1"/>
          </p:cNvGrpSpPr>
          <p:nvPr/>
        </p:nvGrpSpPr>
        <p:grpSpPr bwMode="auto">
          <a:xfrm>
            <a:off x="921674" y="2404866"/>
            <a:ext cx="2549123" cy="2776733"/>
            <a:chOff x="3861" y="4291602"/>
            <a:chExt cx="112" cy="244433"/>
          </a:xfrm>
        </p:grpSpPr>
        <p:sp>
          <p:nvSpPr>
            <p:cNvPr id="52" name="Freeform 12">
              <a:extLst>
                <a:ext uri="{FF2B5EF4-FFF2-40B4-BE49-F238E27FC236}">
                  <a16:creationId xmlns:a16="http://schemas.microsoft.com/office/drawing/2014/main" id="{10ECEE89-5AD4-4B96-9512-EE6E36020650}"/>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3" name="Line 13">
              <a:extLst>
                <a:ext uri="{FF2B5EF4-FFF2-40B4-BE49-F238E27FC236}">
                  <a16:creationId xmlns:a16="http://schemas.microsoft.com/office/drawing/2014/main" id="{CDB74ADD-239F-4D80-BFB0-49EE12A004FC}"/>
                </a:ext>
              </a:extLst>
            </p:cNvPr>
            <p:cNvSpPr>
              <a:spLocks noChangeShapeType="1"/>
            </p:cNvSpPr>
            <p:nvPr/>
          </p:nvSpPr>
          <p:spPr bwMode="auto">
            <a:xfrm>
              <a:off x="3874" y="4469918"/>
              <a:ext cx="8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4" name="Line 14">
              <a:extLst>
                <a:ext uri="{FF2B5EF4-FFF2-40B4-BE49-F238E27FC236}">
                  <a16:creationId xmlns:a16="http://schemas.microsoft.com/office/drawing/2014/main" id="{41260D20-5811-44CA-8909-0B5C4C5D55A4}"/>
                </a:ext>
              </a:extLst>
            </p:cNvPr>
            <p:cNvSpPr>
              <a:spLocks noChangeShapeType="1"/>
            </p:cNvSpPr>
            <p:nvPr/>
          </p:nvSpPr>
          <p:spPr bwMode="auto">
            <a:xfrm>
              <a:off x="3923" y="4335680"/>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5" name="Line 15">
              <a:extLst>
                <a:ext uri="{FF2B5EF4-FFF2-40B4-BE49-F238E27FC236}">
                  <a16:creationId xmlns:a16="http://schemas.microsoft.com/office/drawing/2014/main" id="{0874FDB6-2F65-4D2B-99D3-2F7513D42EF2}"/>
                </a:ext>
              </a:extLst>
            </p:cNvPr>
            <p:cNvSpPr>
              <a:spLocks noChangeShapeType="1"/>
            </p:cNvSpPr>
            <p:nvPr/>
          </p:nvSpPr>
          <p:spPr bwMode="auto">
            <a:xfrm>
              <a:off x="3923" y="4379758"/>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6" name="Line 16">
              <a:extLst>
                <a:ext uri="{FF2B5EF4-FFF2-40B4-BE49-F238E27FC236}">
                  <a16:creationId xmlns:a16="http://schemas.microsoft.com/office/drawing/2014/main" id="{7F5BEFFA-1D3B-4C0C-B4F9-FE07696BBF28}"/>
                </a:ext>
              </a:extLst>
            </p:cNvPr>
            <p:cNvSpPr>
              <a:spLocks noChangeShapeType="1"/>
            </p:cNvSpPr>
            <p:nvPr/>
          </p:nvSpPr>
          <p:spPr bwMode="auto">
            <a:xfrm>
              <a:off x="3923" y="4425840"/>
              <a:ext cx="2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7" name="Line 17">
              <a:extLst>
                <a:ext uri="{FF2B5EF4-FFF2-40B4-BE49-F238E27FC236}">
                  <a16:creationId xmlns:a16="http://schemas.microsoft.com/office/drawing/2014/main" id="{9127569D-9604-456F-B328-0A4B42781EAC}"/>
                </a:ext>
              </a:extLst>
            </p:cNvPr>
            <p:cNvSpPr>
              <a:spLocks noChangeShapeType="1"/>
            </p:cNvSpPr>
            <p:nvPr/>
          </p:nvSpPr>
          <p:spPr bwMode="auto">
            <a:xfrm>
              <a:off x="3883" y="4291602"/>
              <a:ext cx="68"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12373949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94668-A250-4567-80A7-B86ADE5D8387}"/>
              </a:ext>
            </a:extLst>
          </p:cNvPr>
          <p:cNvSpPr>
            <a:spLocks noGrp="1"/>
          </p:cNvSpPr>
          <p:nvPr>
            <p:ph type="title"/>
          </p:nvPr>
        </p:nvSpPr>
        <p:spPr>
          <a:xfrm>
            <a:off x="426425" y="811180"/>
            <a:ext cx="4836040" cy="1172553"/>
          </a:xfrm>
        </p:spPr>
        <p:txBody>
          <a:bodyPr/>
          <a:lstStyle/>
          <a:p>
            <a:r>
              <a:rPr lang="en-US" sz="3600"/>
              <a:t>Table of Contents</a:t>
            </a:r>
          </a:p>
        </p:txBody>
      </p:sp>
      <p:sp>
        <p:nvSpPr>
          <p:cNvPr id="5" name="Text Placeholder 4">
            <a:extLst>
              <a:ext uri="{FF2B5EF4-FFF2-40B4-BE49-F238E27FC236}">
                <a16:creationId xmlns:a16="http://schemas.microsoft.com/office/drawing/2014/main" id="{58B34467-C942-4BFF-802D-C1C14EF7EC99}"/>
              </a:ext>
            </a:extLst>
          </p:cNvPr>
          <p:cNvSpPr>
            <a:spLocks noGrp="1"/>
          </p:cNvSpPr>
          <p:nvPr>
            <p:ph type="body" sz="quarter" idx="10"/>
          </p:nvPr>
        </p:nvSpPr>
        <p:spPr>
          <a:xfrm>
            <a:off x="6203390" y="811180"/>
            <a:ext cx="5436353" cy="4807403"/>
          </a:xfrm>
        </p:spPr>
        <p:txBody>
          <a:bodyPr/>
          <a:lstStyle/>
          <a:p>
            <a:pPr defTabSz="914367">
              <a:lnSpc>
                <a:spcPct val="90000"/>
              </a:lnSpc>
              <a:spcAft>
                <a:spcPts val="488"/>
              </a:spcAft>
            </a:pPr>
            <a:r>
              <a:rPr lang="en-US" sz="1800">
                <a:solidFill>
                  <a:schemeClr val="tx2"/>
                </a:solidFill>
              </a:rPr>
              <a:t>Machine Learning Requirements</a:t>
            </a:r>
          </a:p>
          <a:p>
            <a:pPr marL="0" lvl="1">
              <a:spcAft>
                <a:spcPts val="488"/>
              </a:spcAft>
            </a:pPr>
            <a:r>
              <a:rPr lang="en-US" sz="1600"/>
              <a:t>Applications, Characteristics and Requirements</a:t>
            </a:r>
          </a:p>
          <a:p>
            <a:pPr marL="0" lvl="1">
              <a:spcAft>
                <a:spcPts val="488"/>
              </a:spcAft>
            </a:pPr>
            <a:r>
              <a:rPr lang="en-US" sz="1600"/>
              <a:t>End-to-End lifecycle and processes</a:t>
            </a:r>
          </a:p>
          <a:p>
            <a:pPr marL="0" lvl="1">
              <a:spcAft>
                <a:spcPts val="488"/>
              </a:spcAft>
            </a:pPr>
            <a:r>
              <a:rPr lang="en-US" sz="1600"/>
              <a:t>Deep Learning: Additional Requirements</a:t>
            </a:r>
          </a:p>
          <a:p>
            <a:pPr defTabSz="914367">
              <a:lnSpc>
                <a:spcPct val="90000"/>
              </a:lnSpc>
              <a:spcAft>
                <a:spcPts val="988"/>
              </a:spcAft>
            </a:pPr>
            <a:endParaRPr lang="en-US" sz="1800">
              <a:solidFill>
                <a:schemeClr val="tx2"/>
              </a:solidFill>
            </a:endParaRPr>
          </a:p>
          <a:p>
            <a:pPr defTabSz="914367">
              <a:lnSpc>
                <a:spcPct val="90000"/>
              </a:lnSpc>
              <a:spcAft>
                <a:spcPts val="988"/>
              </a:spcAft>
            </a:pPr>
            <a:r>
              <a:rPr lang="en-US" sz="1800">
                <a:solidFill>
                  <a:schemeClr val="tx2"/>
                </a:solidFill>
              </a:rPr>
              <a:t>Azure Machine Learning service</a:t>
            </a:r>
          </a:p>
          <a:p>
            <a:pPr marL="0" lvl="1">
              <a:spcAft>
                <a:spcPts val="488"/>
              </a:spcAft>
            </a:pPr>
            <a:r>
              <a:rPr lang="en-US" sz="1600"/>
              <a:t>Artifacts: Workspace, Experiments, Compute, Models, Images, Deployment  and Datastore</a:t>
            </a:r>
          </a:p>
          <a:p>
            <a:pPr marL="0" lvl="1">
              <a:spcAft>
                <a:spcPts val="488"/>
              </a:spcAft>
            </a:pPr>
            <a:r>
              <a:rPr lang="en-US" sz="1600"/>
              <a:t>Concepts: Model Management, Pipelines</a:t>
            </a:r>
          </a:p>
          <a:p>
            <a:pPr marL="0" lvl="1">
              <a:spcAft>
                <a:spcPts val="488"/>
              </a:spcAft>
            </a:pPr>
            <a:r>
              <a:rPr lang="en-US" sz="1600"/>
              <a:t>Code Sample: Step-by-Step Workflow</a:t>
            </a:r>
          </a:p>
          <a:p>
            <a:pPr defTabSz="914367">
              <a:lnSpc>
                <a:spcPct val="90000"/>
              </a:lnSpc>
              <a:spcAft>
                <a:spcPts val="988"/>
              </a:spcAft>
            </a:pPr>
            <a:endParaRPr lang="en-US" sz="1800">
              <a:solidFill>
                <a:schemeClr val="tx2"/>
              </a:solidFill>
            </a:endParaRPr>
          </a:p>
          <a:p>
            <a:pPr defTabSz="914367">
              <a:lnSpc>
                <a:spcPct val="90000"/>
              </a:lnSpc>
              <a:spcAft>
                <a:spcPts val="988"/>
              </a:spcAft>
            </a:pPr>
            <a:r>
              <a:rPr lang="en-US" sz="1800">
                <a:solidFill>
                  <a:schemeClr val="tx2"/>
                </a:solidFill>
              </a:rPr>
              <a:t>Azure Automated Machine Learning</a:t>
            </a:r>
          </a:p>
          <a:p>
            <a:pPr defTabSz="914367">
              <a:lnSpc>
                <a:spcPct val="90000"/>
              </a:lnSpc>
              <a:spcAft>
                <a:spcPts val="988"/>
              </a:spcAft>
            </a:pPr>
            <a:endParaRPr lang="en-US" sz="1800">
              <a:solidFill>
                <a:schemeClr val="tx2"/>
              </a:solidFill>
            </a:endParaRPr>
          </a:p>
          <a:p>
            <a:pPr defTabSz="914367">
              <a:lnSpc>
                <a:spcPct val="90000"/>
              </a:lnSpc>
              <a:spcAft>
                <a:spcPts val="988"/>
              </a:spcAft>
            </a:pPr>
            <a:r>
              <a:rPr lang="en-US" sz="1800">
                <a:solidFill>
                  <a:schemeClr val="tx2"/>
                </a:solidFill>
              </a:rPr>
              <a:t>Distributed Training with Azure ML Compute</a:t>
            </a:r>
          </a:p>
          <a:p>
            <a:pPr defTabSz="914367">
              <a:lnSpc>
                <a:spcPct val="90000"/>
              </a:lnSpc>
              <a:spcAft>
                <a:spcPts val="988"/>
              </a:spcAft>
            </a:pPr>
            <a:endParaRPr lang="en-US" sz="1800">
              <a:solidFill>
                <a:schemeClr val="tx2"/>
              </a:solidFill>
            </a:endParaRPr>
          </a:p>
          <a:p>
            <a:pPr defTabSz="914367">
              <a:lnSpc>
                <a:spcPct val="90000"/>
              </a:lnSpc>
              <a:spcAft>
                <a:spcPts val="988"/>
              </a:spcAft>
            </a:pPr>
            <a:r>
              <a:rPr lang="en-US" sz="1800">
                <a:solidFill>
                  <a:schemeClr val="tx2"/>
                </a:solidFill>
              </a:rPr>
              <a:t>Deploy Azure Models</a:t>
            </a:r>
          </a:p>
          <a:p>
            <a:pPr marL="0" lvl="1">
              <a:spcAft>
                <a:spcPts val="488"/>
              </a:spcAft>
            </a:pPr>
            <a:r>
              <a:rPr lang="en-US" sz="1600"/>
              <a:t>To Edge Devices</a:t>
            </a:r>
          </a:p>
          <a:p>
            <a:pPr marL="0" lvl="1">
              <a:spcAft>
                <a:spcPts val="488"/>
              </a:spcAft>
            </a:pPr>
            <a:r>
              <a:rPr lang="en-US" sz="1600"/>
              <a:t>To FPGA</a:t>
            </a:r>
          </a:p>
        </p:txBody>
      </p:sp>
    </p:spTree>
    <p:extLst>
      <p:ext uri="{BB962C8B-B14F-4D97-AF65-F5344CB8AC3E}">
        <p14:creationId xmlns:p14="http://schemas.microsoft.com/office/powerpoint/2010/main" val="213859976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D7D8-8EF7-4BCC-94C2-76EDE41D0BC0}"/>
              </a:ext>
            </a:extLst>
          </p:cNvPr>
          <p:cNvSpPr>
            <a:spLocks noGrp="1"/>
          </p:cNvSpPr>
          <p:nvPr>
            <p:ph type="title"/>
          </p:nvPr>
        </p:nvSpPr>
        <p:spPr/>
        <p:txBody>
          <a:bodyPr/>
          <a:lstStyle/>
          <a:p>
            <a:r>
              <a:rPr lang="en-US"/>
              <a:t>Azure ML Artifact</a:t>
            </a:r>
          </a:p>
        </p:txBody>
      </p:sp>
      <p:sp>
        <p:nvSpPr>
          <p:cNvPr id="3" name="Text Placeholder 2">
            <a:extLst>
              <a:ext uri="{FF2B5EF4-FFF2-40B4-BE49-F238E27FC236}">
                <a16:creationId xmlns:a16="http://schemas.microsoft.com/office/drawing/2014/main" id="{5CA30472-39F5-4F97-B1AA-B0A13710AB7F}"/>
              </a:ext>
            </a:extLst>
          </p:cNvPr>
          <p:cNvSpPr>
            <a:spLocks noGrp="1"/>
          </p:cNvSpPr>
          <p:nvPr>
            <p:ph type="body" sz="quarter" idx="12"/>
          </p:nvPr>
        </p:nvSpPr>
        <p:spPr/>
        <p:txBody>
          <a:bodyPr/>
          <a:lstStyle/>
          <a:p>
            <a:r>
              <a:rPr lang="en-US"/>
              <a:t>Pipeline</a:t>
            </a:r>
          </a:p>
        </p:txBody>
      </p:sp>
      <p:pic>
        <p:nvPicPr>
          <p:cNvPr id="11266" name="Picture 2" descr="https://docs.microsoft.com/en-us/azure/machine-learning/service/media/concept-ml-pipelines/machine-learning-pipelines-big.png#lightbox">
            <a:extLst>
              <a:ext uri="{FF2B5EF4-FFF2-40B4-BE49-F238E27FC236}">
                <a16:creationId xmlns:a16="http://schemas.microsoft.com/office/drawing/2014/main" id="{F866C7DD-7DD9-4C4E-ABBB-24D3BD57C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1" y="3046125"/>
            <a:ext cx="5508045" cy="20792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BA4B988-DE76-48C4-98B9-A264F2598570}"/>
              </a:ext>
            </a:extLst>
          </p:cNvPr>
          <p:cNvSpPr/>
          <p:nvPr/>
        </p:nvSpPr>
        <p:spPr>
          <a:xfrm>
            <a:off x="426423" y="1749630"/>
            <a:ext cx="5995642" cy="523220"/>
          </a:xfrm>
          <a:prstGeom prst="rect">
            <a:avLst/>
          </a:prstGeom>
        </p:spPr>
        <p:txBody>
          <a:bodyPr wrap="square">
            <a:spAutoFit/>
          </a:bodyPr>
          <a:lstStyle/>
          <a:p>
            <a:r>
              <a:rPr lang="en-US" sz="1400">
                <a:gradFill>
                  <a:gsLst>
                    <a:gs pos="40075">
                      <a:schemeClr val="accent2">
                        <a:lumMod val="50000"/>
                      </a:schemeClr>
                    </a:gs>
                    <a:gs pos="30000">
                      <a:schemeClr val="accent2">
                        <a:lumMod val="50000"/>
                      </a:schemeClr>
                    </a:gs>
                  </a:gsLst>
                  <a:lin ang="5400000" scaled="0"/>
                </a:gradFill>
              </a:rPr>
              <a:t>An Azure ML pipeline consists of a number of steps, where each step can be performed independently or as part of a single deployment command.</a:t>
            </a:r>
          </a:p>
        </p:txBody>
      </p:sp>
      <p:sp>
        <p:nvSpPr>
          <p:cNvPr id="7" name="Rectangle 6">
            <a:extLst>
              <a:ext uri="{FF2B5EF4-FFF2-40B4-BE49-F238E27FC236}">
                <a16:creationId xmlns:a16="http://schemas.microsoft.com/office/drawing/2014/main" id="{931C5ED7-D1F0-4D66-9C4E-2B7C16CACA61}"/>
              </a:ext>
            </a:extLst>
          </p:cNvPr>
          <p:cNvSpPr/>
          <p:nvPr/>
        </p:nvSpPr>
        <p:spPr>
          <a:xfrm>
            <a:off x="426423" y="5251113"/>
            <a:ext cx="5504688" cy="738664"/>
          </a:xfrm>
          <a:prstGeom prst="rect">
            <a:avLst/>
          </a:prstGeom>
        </p:spPr>
        <p:txBody>
          <a:bodyPr wrap="square">
            <a:spAutoFit/>
          </a:bodyPr>
          <a:lstStyle/>
          <a:p>
            <a:pPr>
              <a:spcAft>
                <a:spcPts val="300"/>
              </a:spcAft>
            </a:pPr>
            <a:r>
              <a:rPr lang="en-US" sz="1400">
                <a:gradFill>
                  <a:gsLst>
                    <a:gs pos="40075">
                      <a:schemeClr val="accent2">
                        <a:lumMod val="50000"/>
                      </a:schemeClr>
                    </a:gs>
                    <a:gs pos="30000">
                      <a:schemeClr val="accent2">
                        <a:lumMod val="50000"/>
                      </a:schemeClr>
                    </a:gs>
                  </a:gsLst>
                  <a:lin ang="5400000" scaled="0"/>
                </a:gradFill>
              </a:rPr>
              <a:t>Azure ML pipelines enables data scientists, data engineers, and IT professionals to collaborate on the steps involved in: Data preparation, Model training, Model evaluation, Deployment</a:t>
            </a:r>
          </a:p>
        </p:txBody>
      </p:sp>
      <p:sp>
        <p:nvSpPr>
          <p:cNvPr id="9" name="Rectangle 8">
            <a:extLst>
              <a:ext uri="{FF2B5EF4-FFF2-40B4-BE49-F238E27FC236}">
                <a16:creationId xmlns:a16="http://schemas.microsoft.com/office/drawing/2014/main" id="{DB7D2EE8-AF66-4F4A-B1AB-587D4B5B4F89}"/>
              </a:ext>
            </a:extLst>
          </p:cNvPr>
          <p:cNvSpPr/>
          <p:nvPr/>
        </p:nvSpPr>
        <p:spPr>
          <a:xfrm>
            <a:off x="426423" y="2286264"/>
            <a:ext cx="5910582" cy="561692"/>
          </a:xfrm>
          <a:prstGeom prst="rect">
            <a:avLst/>
          </a:prstGeom>
          <a:solidFill>
            <a:schemeClr val="bg2"/>
          </a:solidFill>
        </p:spPr>
        <p:txBody>
          <a:bodyPr wrap="square">
            <a:spAutoFit/>
          </a:bodyPr>
          <a:lstStyle/>
          <a:p>
            <a:pPr>
              <a:spcAft>
                <a:spcPts val="300"/>
              </a:spcAft>
              <a:buClr>
                <a:srgbClr val="8AB101"/>
              </a:buClr>
            </a:pPr>
            <a:r>
              <a:rPr lang="en-US" sz="1400">
                <a:latin typeface="Segoe UI Semilight" panose="020B0402040204020203" pitchFamily="34" charset="0"/>
                <a:cs typeface="Segoe UI Semilight" panose="020B0402040204020203" pitchFamily="34" charset="0"/>
              </a:rPr>
              <a:t>A </a:t>
            </a:r>
            <a:r>
              <a:rPr lang="en-US" sz="1400">
                <a:solidFill>
                  <a:srgbClr val="0070C0"/>
                </a:solidFill>
                <a:latin typeface="Segoe UI Semilight" panose="020B0402040204020203" pitchFamily="34" charset="0"/>
                <a:cs typeface="Segoe UI Semilight" panose="020B0402040204020203" pitchFamily="34" charset="0"/>
              </a:rPr>
              <a:t>step</a:t>
            </a:r>
            <a:r>
              <a:rPr lang="en-US" sz="1400">
                <a:latin typeface="Segoe UI Semilight" panose="020B0402040204020203" pitchFamily="34" charset="0"/>
                <a:cs typeface="Segoe UI Semilight" panose="020B0402040204020203" pitchFamily="34" charset="0"/>
              </a:rPr>
              <a:t> is a computational unit in the pipeline.</a:t>
            </a:r>
          </a:p>
          <a:p>
            <a:pPr>
              <a:spcAft>
                <a:spcPts val="300"/>
              </a:spcAft>
              <a:buClr>
                <a:srgbClr val="8AB101"/>
              </a:buClr>
            </a:pPr>
            <a:r>
              <a:rPr lang="en-US" sz="14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Diagram shows an example pipeline with multiple steps.</a:t>
            </a:r>
          </a:p>
        </p:txBody>
      </p:sp>
    </p:spTree>
    <p:extLst>
      <p:ext uri="{BB962C8B-B14F-4D97-AF65-F5344CB8AC3E}">
        <p14:creationId xmlns:p14="http://schemas.microsoft.com/office/powerpoint/2010/main" val="9836806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F5176-2E1F-4B4B-8BBB-F52A55B28A87}"/>
              </a:ext>
            </a:extLst>
          </p:cNvPr>
          <p:cNvSpPr>
            <a:spLocks noGrp="1"/>
          </p:cNvSpPr>
          <p:nvPr>
            <p:ph type="title"/>
          </p:nvPr>
        </p:nvSpPr>
        <p:spPr/>
        <p:txBody>
          <a:bodyPr/>
          <a:lstStyle/>
          <a:p>
            <a:r>
              <a:rPr lang="en-US"/>
              <a:t>Azure ML Pipelines</a:t>
            </a:r>
          </a:p>
        </p:txBody>
      </p:sp>
      <p:sp>
        <p:nvSpPr>
          <p:cNvPr id="2" name="Text Placeholder 1">
            <a:extLst>
              <a:ext uri="{FF2B5EF4-FFF2-40B4-BE49-F238E27FC236}">
                <a16:creationId xmlns:a16="http://schemas.microsoft.com/office/drawing/2014/main" id="{FB210735-E4F8-4CB8-8E1F-64F93CBFC972}"/>
              </a:ext>
            </a:extLst>
          </p:cNvPr>
          <p:cNvSpPr>
            <a:spLocks noGrp="1"/>
          </p:cNvSpPr>
          <p:nvPr>
            <p:ph type="body" sz="quarter" idx="12"/>
          </p:nvPr>
        </p:nvSpPr>
        <p:spPr/>
        <p:txBody>
          <a:bodyPr/>
          <a:lstStyle/>
          <a:p>
            <a:r>
              <a:rPr lang="en-US"/>
              <a:t>Advantages</a:t>
            </a:r>
          </a:p>
        </p:txBody>
      </p:sp>
      <p:graphicFrame>
        <p:nvGraphicFramePr>
          <p:cNvPr id="5" name="Table 4">
            <a:extLst>
              <a:ext uri="{FF2B5EF4-FFF2-40B4-BE49-F238E27FC236}">
                <a16:creationId xmlns:a16="http://schemas.microsoft.com/office/drawing/2014/main" id="{0F72BC62-1F00-44FE-9444-A679EE2F5B40}"/>
              </a:ext>
            </a:extLst>
          </p:cNvPr>
          <p:cNvGraphicFramePr>
            <a:graphicFrameLocks noGrp="1"/>
          </p:cNvGraphicFramePr>
          <p:nvPr/>
        </p:nvGraphicFramePr>
        <p:xfrm>
          <a:off x="535577" y="2048980"/>
          <a:ext cx="11336039" cy="4086760"/>
        </p:xfrm>
        <a:graphic>
          <a:graphicData uri="http://schemas.openxmlformats.org/drawingml/2006/table">
            <a:tbl>
              <a:tblPr firstRow="1" bandRow="1">
                <a:tableStyleId>{74C1A8A3-306A-4EB7-A6B1-4F7E0EB9C5D6}</a:tableStyleId>
              </a:tblPr>
              <a:tblGrid>
                <a:gridCol w="3278777">
                  <a:extLst>
                    <a:ext uri="{9D8B030D-6E8A-4147-A177-3AD203B41FA5}">
                      <a16:colId xmlns:a16="http://schemas.microsoft.com/office/drawing/2014/main" val="998841273"/>
                    </a:ext>
                  </a:extLst>
                </a:gridCol>
                <a:gridCol w="8057262">
                  <a:extLst>
                    <a:ext uri="{9D8B030D-6E8A-4147-A177-3AD203B41FA5}">
                      <a16:colId xmlns:a16="http://schemas.microsoft.com/office/drawing/2014/main" val="4177514793"/>
                    </a:ext>
                  </a:extLst>
                </a:gridCol>
              </a:tblGrid>
              <a:tr h="314782">
                <a:tc>
                  <a:txBody>
                    <a:bodyPr/>
                    <a:lstStyle/>
                    <a:p>
                      <a:pPr algn="ctr"/>
                      <a:r>
                        <a:rPr lang="en-US">
                          <a:solidFill>
                            <a:schemeClr val="tx2"/>
                          </a:solidFill>
                        </a:rPr>
                        <a:t>Advantage</a:t>
                      </a:r>
                    </a:p>
                  </a:txBody>
                  <a:tcP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solidFill>
                            <a:schemeClr val="tx2"/>
                          </a:solidFill>
                        </a:rPr>
                        <a:t>Description</a:t>
                      </a:r>
                    </a:p>
                  </a:txBody>
                  <a:tcP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210245"/>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Unattended runs</a:t>
                      </a:r>
                    </a:p>
                  </a:txBody>
                  <a:tcPr marL="152400" marR="152400" marT="114300" marB="114300" anchor="ctr">
                    <a:lnL>
                      <a:noFill/>
                    </a:lnL>
                    <a:lnR>
                      <a:noFill/>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Schedule a few steps to run in parallel or in sequence in a reliable and unattended manner. Since data prep and modeling can last days or weeks, you can now focus on other tasks while your pipeline is running.</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2549919"/>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Mixed and diverse compute</a:t>
                      </a: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Use multiple pipelines that are reliably coordinated across heterogeneous and scalable computes and storages. Individual pipeline steps can be run on different compute targets, such as HDInsight, GPU Data Science VMs, and Databricks.</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7121463"/>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Reusability</a:t>
                      </a: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Pipelines can be templatized for specific scenarios such as retraining and batch scoring. They can be triggered from external systems via simple REST calls.</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0752420"/>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Tracking and versioning</a:t>
                      </a: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Instead of manually tracking data and result paths as you iterate, use the pipelines SDK to explicitly name and version your data sources, inputs, and outputs as well as manage scripts and data separately for increased productivity</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3582597"/>
                  </a:ext>
                </a:extLst>
              </a:tr>
            </a:tbl>
          </a:graphicData>
        </a:graphic>
      </p:graphicFrame>
    </p:spTree>
    <p:extLst>
      <p:ext uri="{BB962C8B-B14F-4D97-AF65-F5344CB8AC3E}">
        <p14:creationId xmlns:p14="http://schemas.microsoft.com/office/powerpoint/2010/main" val="7516115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347DB-3A81-45F2-8B86-F31706364D7F}"/>
              </a:ext>
            </a:extLst>
          </p:cNvPr>
          <p:cNvSpPr>
            <a:spLocks noGrp="1"/>
          </p:cNvSpPr>
          <p:nvPr>
            <p:ph type="title"/>
          </p:nvPr>
        </p:nvSpPr>
        <p:spPr/>
        <p:txBody>
          <a:bodyPr/>
          <a:lstStyle/>
          <a:p>
            <a:r>
              <a:rPr lang="en-US"/>
              <a:t>Azure ML Pipeline</a:t>
            </a:r>
          </a:p>
        </p:txBody>
      </p:sp>
      <p:sp>
        <p:nvSpPr>
          <p:cNvPr id="7" name="Text Placeholder 6">
            <a:extLst>
              <a:ext uri="{FF2B5EF4-FFF2-40B4-BE49-F238E27FC236}">
                <a16:creationId xmlns:a16="http://schemas.microsoft.com/office/drawing/2014/main" id="{8919364B-482F-4529-A07D-E348184C2312}"/>
              </a:ext>
            </a:extLst>
          </p:cNvPr>
          <p:cNvSpPr>
            <a:spLocks noGrp="1"/>
          </p:cNvSpPr>
          <p:nvPr>
            <p:ph type="body" sz="quarter" idx="12"/>
          </p:nvPr>
        </p:nvSpPr>
        <p:spPr/>
        <p:txBody>
          <a:bodyPr/>
          <a:lstStyle/>
          <a:p>
            <a:r>
              <a:rPr lang="en-US"/>
              <a:t>Python SDK</a:t>
            </a:r>
          </a:p>
        </p:txBody>
      </p:sp>
      <p:sp>
        <p:nvSpPr>
          <p:cNvPr id="4" name="Text Placeholder 3">
            <a:extLst>
              <a:ext uri="{FF2B5EF4-FFF2-40B4-BE49-F238E27FC236}">
                <a16:creationId xmlns:a16="http://schemas.microsoft.com/office/drawing/2014/main" id="{47F337D5-49AE-4264-B831-9031F3592D99}"/>
              </a:ext>
            </a:extLst>
          </p:cNvPr>
          <p:cNvSpPr>
            <a:spLocks noGrp="1"/>
          </p:cNvSpPr>
          <p:nvPr>
            <p:ph type="body" sz="quarter" idx="10"/>
          </p:nvPr>
        </p:nvSpPr>
        <p:spPr>
          <a:xfrm>
            <a:off x="5379424" y="1952257"/>
            <a:ext cx="6507776" cy="4436086"/>
          </a:xfrm>
        </p:spPr>
        <p:txBody>
          <a:bodyPr/>
          <a:lstStyle/>
          <a:p>
            <a:r>
              <a:rPr lang="en-US"/>
              <a:t>The Azure Machine Learning SDK offers imperative constructs for sequencing and parallelizing the steps in your pipelines when no data dependency is present.</a:t>
            </a:r>
          </a:p>
          <a:p>
            <a:endParaRPr lang="en-US"/>
          </a:p>
          <a:p>
            <a:r>
              <a:rPr lang="en-US"/>
              <a:t>Using declarative data dependencies, you can optimize your tasks. </a:t>
            </a:r>
          </a:p>
          <a:p>
            <a:pPr lvl="1"/>
            <a:r>
              <a:rPr lang="en-US"/>
              <a:t>The SDK includes a framework of pre-built modules for common tasks such as data transfer and model publishing.</a:t>
            </a:r>
          </a:p>
          <a:p>
            <a:pPr lvl="1"/>
            <a:r>
              <a:rPr lang="en-US"/>
              <a:t>The framework can be extended to model your own conventions by implementing custom steps that are reusable across pipelines. </a:t>
            </a:r>
          </a:p>
          <a:p>
            <a:pPr lvl="1"/>
            <a:r>
              <a:rPr lang="en-US"/>
              <a:t>Compute targets and storage resources can also be managed directly from the SDK.</a:t>
            </a:r>
          </a:p>
          <a:p>
            <a:pPr lvl="1"/>
            <a:endParaRPr lang="en-US"/>
          </a:p>
          <a:p>
            <a:r>
              <a:rPr lang="en-US"/>
              <a:t>Pipelines can be saved as templates and can be deployed to a REST endpoint so you can schedule batch-scoring or retraining jobs</a:t>
            </a:r>
          </a:p>
        </p:txBody>
      </p:sp>
      <p:pic>
        <p:nvPicPr>
          <p:cNvPr id="13314" name="Picture 2" descr="http://cdn.onlinewebfonts.com/svg/img_565246.png">
            <a:extLst>
              <a:ext uri="{FF2B5EF4-FFF2-40B4-BE49-F238E27FC236}">
                <a16:creationId xmlns:a16="http://schemas.microsoft.com/office/drawing/2014/main" id="{71E74824-8F29-44EB-B9FB-62AD85044583}"/>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1782" y="2520215"/>
            <a:ext cx="3148434" cy="275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657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F8BD-F212-4A2D-A3A0-4D43E84AA4B7}"/>
              </a:ext>
            </a:extLst>
          </p:cNvPr>
          <p:cNvSpPr>
            <a:spLocks noGrp="1"/>
          </p:cNvSpPr>
          <p:nvPr>
            <p:ph type="title"/>
          </p:nvPr>
        </p:nvSpPr>
        <p:spPr/>
        <p:txBody>
          <a:bodyPr/>
          <a:lstStyle/>
          <a:p>
            <a:r>
              <a:rPr lang="en-US"/>
              <a:t>Azure ML Artifact</a:t>
            </a:r>
          </a:p>
        </p:txBody>
      </p:sp>
      <p:sp>
        <p:nvSpPr>
          <p:cNvPr id="3" name="Text Placeholder 2">
            <a:extLst>
              <a:ext uri="{FF2B5EF4-FFF2-40B4-BE49-F238E27FC236}">
                <a16:creationId xmlns:a16="http://schemas.microsoft.com/office/drawing/2014/main" id="{79844837-3C95-41ED-8D00-89452A920F5A}"/>
              </a:ext>
            </a:extLst>
          </p:cNvPr>
          <p:cNvSpPr>
            <a:spLocks noGrp="1"/>
          </p:cNvSpPr>
          <p:nvPr>
            <p:ph type="body" sz="quarter" idx="12"/>
          </p:nvPr>
        </p:nvSpPr>
        <p:spPr/>
        <p:txBody>
          <a:bodyPr/>
          <a:lstStyle/>
          <a:p>
            <a:r>
              <a:rPr lang="en-US"/>
              <a:t>Compute Target</a:t>
            </a:r>
          </a:p>
        </p:txBody>
      </p:sp>
      <p:graphicFrame>
        <p:nvGraphicFramePr>
          <p:cNvPr id="7" name="Table 6">
            <a:extLst>
              <a:ext uri="{FF2B5EF4-FFF2-40B4-BE49-F238E27FC236}">
                <a16:creationId xmlns:a16="http://schemas.microsoft.com/office/drawing/2014/main" id="{54A0E328-F9E6-4B96-855B-28E2D3638947}"/>
              </a:ext>
            </a:extLst>
          </p:cNvPr>
          <p:cNvGraphicFramePr>
            <a:graphicFrameLocks noGrp="1"/>
          </p:cNvGraphicFramePr>
          <p:nvPr>
            <p:extLst>
              <p:ext uri="{D42A27DB-BD31-4B8C-83A1-F6EECF244321}">
                <p14:modId xmlns:p14="http://schemas.microsoft.com/office/powerpoint/2010/main" val="1556527454"/>
              </p:ext>
            </p:extLst>
          </p:nvPr>
        </p:nvGraphicFramePr>
        <p:xfrm>
          <a:off x="5844296" y="1855960"/>
          <a:ext cx="6033332" cy="4103580"/>
        </p:xfrm>
        <a:graphic>
          <a:graphicData uri="http://schemas.openxmlformats.org/drawingml/2006/table">
            <a:tbl>
              <a:tblPr firstRow="1" bandRow="1">
                <a:tableStyleId>{5C22544A-7EE6-4342-B048-85BDC9FD1C3A}</a:tableStyleId>
              </a:tblPr>
              <a:tblGrid>
                <a:gridCol w="3536687">
                  <a:extLst>
                    <a:ext uri="{9D8B030D-6E8A-4147-A177-3AD203B41FA5}">
                      <a16:colId xmlns:a16="http://schemas.microsoft.com/office/drawing/2014/main" val="4174135397"/>
                    </a:ext>
                  </a:extLst>
                </a:gridCol>
                <a:gridCol w="1133553">
                  <a:extLst>
                    <a:ext uri="{9D8B030D-6E8A-4147-A177-3AD203B41FA5}">
                      <a16:colId xmlns:a16="http://schemas.microsoft.com/office/drawing/2014/main" val="3351841869"/>
                    </a:ext>
                  </a:extLst>
                </a:gridCol>
                <a:gridCol w="1363092">
                  <a:extLst>
                    <a:ext uri="{9D8B030D-6E8A-4147-A177-3AD203B41FA5}">
                      <a16:colId xmlns:a16="http://schemas.microsoft.com/office/drawing/2014/main" val="573961151"/>
                    </a:ext>
                  </a:extLst>
                </a:gridCol>
              </a:tblGrid>
              <a:tr h="358542">
                <a:tc>
                  <a:txBody>
                    <a:bodyPr/>
                    <a:lstStyle/>
                    <a:p>
                      <a:r>
                        <a:rPr lang="en-US" sz="1400">
                          <a:solidFill>
                            <a:schemeClr val="tx2"/>
                          </a:solidFill>
                        </a:rPr>
                        <a:t>Compute Target</a:t>
                      </a:r>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r>
                        <a:rPr lang="en-US" sz="1400">
                          <a:solidFill>
                            <a:schemeClr val="tx2"/>
                          </a:solidFill>
                        </a:rPr>
                        <a:t>Training</a:t>
                      </a:r>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r>
                        <a:rPr lang="en-US" sz="1400">
                          <a:solidFill>
                            <a:schemeClr val="tx2"/>
                          </a:solidFill>
                        </a:rPr>
                        <a:t>Deployment</a:t>
                      </a:r>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35585313"/>
                  </a:ext>
                </a:extLst>
              </a:tr>
              <a:tr h="358542">
                <a:tc>
                  <a:txBody>
                    <a:bodyPr/>
                    <a:lstStyle/>
                    <a:p>
                      <a:r>
                        <a:rPr lang="en-US" sz="1400">
                          <a:latin typeface="Segoe UI Semilight" panose="020B0402040204020203" pitchFamily="34" charset="0"/>
                          <a:cs typeface="Segoe UI Semilight" panose="020B0402040204020203" pitchFamily="34" charset="0"/>
                        </a:rPr>
                        <a:t>Local Computer</a:t>
                      </a:r>
                    </a:p>
                  </a:txBody>
                  <a:tcP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07152298"/>
                  </a:ext>
                </a:extLst>
              </a:tr>
              <a:tr h="358542">
                <a:tc>
                  <a:txBody>
                    <a:bodyPr/>
                    <a:lstStyle/>
                    <a:p>
                      <a:r>
                        <a:rPr lang="en-US" sz="1400">
                          <a:latin typeface="Segoe UI Semilight" panose="020B0402040204020203" pitchFamily="34" charset="0"/>
                          <a:cs typeface="Segoe UI Semilight" panose="020B0402040204020203" pitchFamily="34" charset="0"/>
                        </a:rPr>
                        <a:t>A Linux VM in Azure (such as the Data Science Virtual Machine)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5232242"/>
                  </a:ext>
                </a:extLst>
              </a:tr>
              <a:tr h="358542">
                <a:tc>
                  <a:txBody>
                    <a:bodyPr/>
                    <a:lstStyle/>
                    <a:p>
                      <a:r>
                        <a:rPr lang="en-US" sz="1400">
                          <a:latin typeface="Segoe UI Semilight" panose="020B0402040204020203" pitchFamily="34" charset="0"/>
                          <a:cs typeface="Segoe UI Semilight" panose="020B0402040204020203" pitchFamily="34" charset="0"/>
                        </a:rPr>
                        <a:t>Azure ML Compute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31527611"/>
                  </a:ext>
                </a:extLst>
              </a:tr>
              <a:tr h="358542">
                <a:tc>
                  <a:txBody>
                    <a:bodyPr/>
                    <a:lstStyle/>
                    <a:p>
                      <a:r>
                        <a:rPr lang="en-US" sz="1400">
                          <a:latin typeface="Segoe UI Semilight" panose="020B0402040204020203" pitchFamily="34" charset="0"/>
                          <a:cs typeface="Segoe UI Semilight" panose="020B0402040204020203" pitchFamily="34" charset="0"/>
                        </a:rPr>
                        <a:t>Azure Databricks</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5249065"/>
                  </a:ext>
                </a:extLst>
              </a:tr>
              <a:tr h="358542">
                <a:tc>
                  <a:txBody>
                    <a:bodyPr/>
                    <a:lstStyle/>
                    <a:p>
                      <a:r>
                        <a:rPr lang="en-US" sz="1400">
                          <a:latin typeface="Segoe UI Semilight" panose="020B0402040204020203" pitchFamily="34" charset="0"/>
                          <a:cs typeface="Segoe UI Semilight" panose="020B0402040204020203" pitchFamily="34" charset="0"/>
                        </a:rPr>
                        <a:t>Azure Data Lake Analytics</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9891043"/>
                  </a:ext>
                </a:extLst>
              </a:tr>
              <a:tr h="358542">
                <a:tc>
                  <a:txBody>
                    <a:bodyPr/>
                    <a:lstStyle/>
                    <a:p>
                      <a:r>
                        <a:rPr lang="en-US" sz="1400">
                          <a:latin typeface="Segoe UI Semilight" panose="020B0402040204020203" pitchFamily="34" charset="0"/>
                          <a:cs typeface="Segoe UI Semilight" panose="020B0402040204020203" pitchFamily="34" charset="0"/>
                        </a:rPr>
                        <a:t>Apache Spark for HDInsight</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70784418"/>
                  </a:ext>
                </a:extLst>
              </a:tr>
              <a:tr h="358542">
                <a:tc>
                  <a:txBody>
                    <a:bodyPr/>
                    <a:lstStyle/>
                    <a:p>
                      <a:r>
                        <a:rPr lang="en-US" sz="1400">
                          <a:latin typeface="Segoe UI Semilight" panose="020B0402040204020203" pitchFamily="34" charset="0"/>
                          <a:cs typeface="Segoe UI Semilight" panose="020B0402040204020203" pitchFamily="34" charset="0"/>
                        </a:rPr>
                        <a:t>Azure Container Instance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a:effectLst/>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746185"/>
                  </a:ext>
                </a:extLst>
              </a:tr>
              <a:tr h="358542">
                <a:tc>
                  <a:txBody>
                    <a:bodyPr/>
                    <a:lstStyle/>
                    <a:p>
                      <a:r>
                        <a:rPr lang="en-US" sz="1400">
                          <a:latin typeface="Segoe UI Semilight" panose="020B0402040204020203" pitchFamily="34" charset="0"/>
                          <a:cs typeface="Segoe UI Semilight" panose="020B0402040204020203" pitchFamily="34" charset="0"/>
                        </a:rPr>
                        <a:t>Azure Kubernetes Service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9129118"/>
                  </a:ext>
                </a:extLst>
              </a:tr>
              <a:tr h="358542">
                <a:tc>
                  <a:txBody>
                    <a:bodyPr/>
                    <a:lstStyle/>
                    <a:p>
                      <a:r>
                        <a:rPr lang="en-US" sz="1400">
                          <a:latin typeface="Segoe UI Semilight" panose="020B0402040204020203" pitchFamily="34" charset="0"/>
                          <a:cs typeface="Segoe UI Semilight" panose="020B0402040204020203" pitchFamily="34" charset="0"/>
                        </a:rPr>
                        <a:t>Azure IoT Edge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23681042"/>
                  </a:ext>
                </a:extLst>
              </a:tr>
              <a:tr h="358542">
                <a:tc>
                  <a:txBody>
                    <a:bodyPr/>
                    <a:lstStyle/>
                    <a:p>
                      <a:r>
                        <a:rPr lang="en-US" sz="1400" kern="1200">
                          <a:effectLst/>
                          <a:latin typeface="Segoe UI Semilight" panose="020B0402040204020203" pitchFamily="34" charset="0"/>
                          <a:cs typeface="Segoe UI Semilight" panose="020B0402040204020203" pitchFamily="34" charset="0"/>
                        </a:rPr>
                        <a:t>Field-programmable gate array (FPGA)</a:t>
                      </a:r>
                      <a:endParaRPr lang="en-US" sz="1400">
                        <a:latin typeface="Segoe UI Semilight" panose="020B0402040204020203" pitchFamily="34" charset="0"/>
                        <a:cs typeface="Segoe UI Semilight" panose="020B0402040204020203" pitchFamily="34" charset="0"/>
                      </a:endParaRP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4144079"/>
                  </a:ext>
                </a:extLst>
              </a:tr>
            </a:tbl>
          </a:graphicData>
        </a:graphic>
      </p:graphicFrame>
      <p:sp>
        <p:nvSpPr>
          <p:cNvPr id="8" name="TextBox 7">
            <a:extLst>
              <a:ext uri="{FF2B5EF4-FFF2-40B4-BE49-F238E27FC236}">
                <a16:creationId xmlns:a16="http://schemas.microsoft.com/office/drawing/2014/main" id="{C13217CC-698A-48FE-8267-B3B8C5E120D2}"/>
              </a:ext>
            </a:extLst>
          </p:cNvPr>
          <p:cNvSpPr txBox="1"/>
          <p:nvPr/>
        </p:nvSpPr>
        <p:spPr>
          <a:xfrm>
            <a:off x="5928770" y="1447588"/>
            <a:ext cx="3907993" cy="249299"/>
          </a:xfrm>
          <a:prstGeom prst="rect">
            <a:avLst/>
          </a:prstGeom>
          <a:noFill/>
        </p:spPr>
        <p:txBody>
          <a:bodyPr wrap="none" lIns="0" tIns="0" rIns="0" bIns="0" rtlCol="0">
            <a:spAutoFit/>
          </a:bodyPr>
          <a:lstStyle/>
          <a:p>
            <a:pPr>
              <a:lnSpc>
                <a:spcPct val="90000"/>
              </a:lnSpc>
              <a:spcAft>
                <a:spcPts val="488"/>
              </a:spcAft>
              <a:buSzPct val="90000"/>
              <a:defRPr/>
            </a:pPr>
            <a:r>
              <a:rPr lang="en-US" sz="1800">
                <a:solidFill>
                  <a:schemeClr val="tx2"/>
                </a:solidFill>
                <a:latin typeface="+mj-lt"/>
              </a:rPr>
              <a:t>Currently supported compute targets</a:t>
            </a:r>
          </a:p>
        </p:txBody>
      </p:sp>
      <p:sp>
        <p:nvSpPr>
          <p:cNvPr id="9" name="Rectangle 8">
            <a:extLst>
              <a:ext uri="{FF2B5EF4-FFF2-40B4-BE49-F238E27FC236}">
                <a16:creationId xmlns:a16="http://schemas.microsoft.com/office/drawing/2014/main" id="{FEA4E656-0E60-460B-A9AB-96ECABBED22D}"/>
              </a:ext>
            </a:extLst>
          </p:cNvPr>
          <p:cNvSpPr/>
          <p:nvPr/>
        </p:nvSpPr>
        <p:spPr>
          <a:xfrm>
            <a:off x="426422" y="2535829"/>
            <a:ext cx="4698471" cy="2720745"/>
          </a:xfrm>
          <a:prstGeom prst="rect">
            <a:avLst/>
          </a:prstGeom>
          <a:ln>
            <a:noFill/>
          </a:ln>
        </p:spPr>
        <p:txBody>
          <a:bodyPr wrap="square">
            <a:spAutoFit/>
          </a:bodyPr>
          <a:lstStyle/>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Compute Targets are the compute resources used to run training scripts or host your model when deployed as a web service.</a:t>
            </a:r>
          </a:p>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They can be created and managed using the Azure Machine Learning SDK or CLI.</a:t>
            </a:r>
          </a:p>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You can attach to existing resources.</a:t>
            </a:r>
          </a:p>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You can start with local runs on your machine, and then scale up and out to </a:t>
            </a:r>
            <a:br>
              <a:rPr lang="en-US" sz="1800">
                <a:gradFill>
                  <a:gsLst>
                    <a:gs pos="40075">
                      <a:schemeClr val="accent2">
                        <a:lumMod val="50000"/>
                      </a:schemeClr>
                    </a:gs>
                    <a:gs pos="30000">
                      <a:schemeClr val="accent2">
                        <a:lumMod val="50000"/>
                      </a:schemeClr>
                    </a:gs>
                  </a:gsLst>
                  <a:lin ang="5400000" scaled="0"/>
                </a:gradFill>
              </a:rPr>
            </a:br>
            <a:r>
              <a:rPr lang="en-US" sz="1800">
                <a:gradFill>
                  <a:gsLst>
                    <a:gs pos="40075">
                      <a:schemeClr val="accent2">
                        <a:lumMod val="50000"/>
                      </a:schemeClr>
                    </a:gs>
                    <a:gs pos="30000">
                      <a:schemeClr val="accent2">
                        <a:lumMod val="50000"/>
                      </a:schemeClr>
                    </a:gs>
                  </a:gsLst>
                  <a:lin ang="5400000" scaled="0"/>
                </a:gradFill>
              </a:rPr>
              <a:t>other environments.</a:t>
            </a:r>
          </a:p>
        </p:txBody>
      </p:sp>
    </p:spTree>
    <p:extLst>
      <p:ext uri="{BB962C8B-B14F-4D97-AF65-F5344CB8AC3E}">
        <p14:creationId xmlns:p14="http://schemas.microsoft.com/office/powerpoint/2010/main" val="13388131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F64-8125-4B5B-9853-99E638EB70B3}"/>
              </a:ext>
            </a:extLst>
          </p:cNvPr>
          <p:cNvSpPr>
            <a:spLocks noGrp="1"/>
          </p:cNvSpPr>
          <p:nvPr>
            <p:ph type="title"/>
          </p:nvPr>
        </p:nvSpPr>
        <p:spPr/>
        <p:txBody>
          <a:bodyPr/>
          <a:lstStyle/>
          <a:p>
            <a:r>
              <a:rPr lang="en-US"/>
              <a:t>Azure ML</a:t>
            </a:r>
          </a:p>
        </p:txBody>
      </p:sp>
      <p:sp>
        <p:nvSpPr>
          <p:cNvPr id="5" name="Text Placeholder 4">
            <a:extLst>
              <a:ext uri="{FF2B5EF4-FFF2-40B4-BE49-F238E27FC236}">
                <a16:creationId xmlns:a16="http://schemas.microsoft.com/office/drawing/2014/main" id="{092B0E15-C3DB-4BB1-84DD-9320BBF4485D}"/>
              </a:ext>
            </a:extLst>
          </p:cNvPr>
          <p:cNvSpPr>
            <a:spLocks noGrp="1"/>
          </p:cNvSpPr>
          <p:nvPr>
            <p:ph type="body" sz="quarter" idx="12"/>
          </p:nvPr>
        </p:nvSpPr>
        <p:spPr/>
        <p:txBody>
          <a:bodyPr/>
          <a:lstStyle/>
          <a:p>
            <a:r>
              <a:rPr lang="en-US"/>
              <a:t>Currently Supported Compute Targets</a:t>
            </a:r>
          </a:p>
        </p:txBody>
      </p:sp>
      <p:graphicFrame>
        <p:nvGraphicFramePr>
          <p:cNvPr id="3" name="Table 2">
            <a:extLst>
              <a:ext uri="{FF2B5EF4-FFF2-40B4-BE49-F238E27FC236}">
                <a16:creationId xmlns:a16="http://schemas.microsoft.com/office/drawing/2014/main" id="{DC3DFF85-5685-428D-8363-26B501297F4E}"/>
              </a:ext>
            </a:extLst>
          </p:cNvPr>
          <p:cNvGraphicFramePr>
            <a:graphicFrameLocks noGrp="1"/>
          </p:cNvGraphicFramePr>
          <p:nvPr>
            <p:extLst>
              <p:ext uri="{D42A27DB-BD31-4B8C-83A1-F6EECF244321}">
                <p14:modId xmlns:p14="http://schemas.microsoft.com/office/powerpoint/2010/main" val="2531247061"/>
              </p:ext>
            </p:extLst>
          </p:nvPr>
        </p:nvGraphicFramePr>
        <p:xfrm>
          <a:off x="500854" y="1552351"/>
          <a:ext cx="11183410" cy="4210496"/>
        </p:xfrm>
        <a:graphic>
          <a:graphicData uri="http://schemas.openxmlformats.org/drawingml/2006/table">
            <a:tbl>
              <a:tblPr/>
              <a:tblGrid>
                <a:gridCol w="3073367">
                  <a:extLst>
                    <a:ext uri="{9D8B030D-6E8A-4147-A177-3AD203B41FA5}">
                      <a16:colId xmlns:a16="http://schemas.microsoft.com/office/drawing/2014/main" val="3685657919"/>
                    </a:ext>
                  </a:extLst>
                </a:gridCol>
                <a:gridCol w="1399997">
                  <a:extLst>
                    <a:ext uri="{9D8B030D-6E8A-4147-A177-3AD203B41FA5}">
                      <a16:colId xmlns:a16="http://schemas.microsoft.com/office/drawing/2014/main" val="2128840478"/>
                    </a:ext>
                  </a:extLst>
                </a:gridCol>
                <a:gridCol w="2236682">
                  <a:extLst>
                    <a:ext uri="{9D8B030D-6E8A-4147-A177-3AD203B41FA5}">
                      <a16:colId xmlns:a16="http://schemas.microsoft.com/office/drawing/2014/main" val="1230474141"/>
                    </a:ext>
                  </a:extLst>
                </a:gridCol>
                <a:gridCol w="2236682">
                  <a:extLst>
                    <a:ext uri="{9D8B030D-6E8A-4147-A177-3AD203B41FA5}">
                      <a16:colId xmlns:a16="http://schemas.microsoft.com/office/drawing/2014/main" val="352184781"/>
                    </a:ext>
                  </a:extLst>
                </a:gridCol>
                <a:gridCol w="2236682">
                  <a:extLst>
                    <a:ext uri="{9D8B030D-6E8A-4147-A177-3AD203B41FA5}">
                      <a16:colId xmlns:a16="http://schemas.microsoft.com/office/drawing/2014/main" val="1678930954"/>
                    </a:ext>
                  </a:extLst>
                </a:gridCol>
              </a:tblGrid>
              <a:tr h="1099657">
                <a:tc>
                  <a:txBody>
                    <a:bodyPr/>
                    <a:lstStyle/>
                    <a:p>
                      <a:pPr algn="l" fontAlgn="b">
                        <a:spcAft>
                          <a:spcPts val="600"/>
                        </a:spcAft>
                      </a:pPr>
                      <a:r>
                        <a:rPr lang="en-US" sz="1800">
                          <a:effectLst/>
                        </a:rPr>
                        <a:t>Compute target</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GPU acceleration</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Hyperdrive</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Automated model selection</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Can be used in pipelines</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643062998"/>
                  </a:ext>
                </a:extLst>
              </a:tr>
              <a:tr h="453285">
                <a:tc>
                  <a:txBody>
                    <a:bodyPr/>
                    <a:lstStyle/>
                    <a:p>
                      <a:pPr fontAlgn="t"/>
                      <a:r>
                        <a:rPr lang="en-US" sz="1800" u="none" strike="noStrike">
                          <a:effectLst/>
                          <a:hlinkClick r:id="rId3"/>
                        </a:rPr>
                        <a:t>Local computer</a:t>
                      </a:r>
                      <a:endParaRPr lang="en-US" sz="1800">
                        <a:effectLst/>
                      </a:endParaRP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Maybe</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64776502"/>
                  </a:ext>
                </a:extLst>
              </a:tr>
              <a:tr h="844414">
                <a:tc>
                  <a:txBody>
                    <a:bodyPr/>
                    <a:lstStyle/>
                    <a:p>
                      <a:pPr fontAlgn="t"/>
                      <a:r>
                        <a:rPr lang="en-US" sz="1800" u="none" strike="noStrike">
                          <a:effectLst/>
                          <a:hlinkClick r:id="rId4"/>
                        </a:rPr>
                        <a:t>Data Science Virtual Machine (DSVM)</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5733991"/>
                  </a:ext>
                </a:extLst>
              </a:tr>
              <a:tr h="453285">
                <a:tc>
                  <a:txBody>
                    <a:bodyPr/>
                    <a:lstStyle/>
                    <a:p>
                      <a:pPr fontAlgn="t"/>
                      <a:r>
                        <a:rPr lang="en-US" sz="1800" u="none" strike="noStrike">
                          <a:effectLst/>
                          <a:hlinkClick r:id="rId5"/>
                        </a:rPr>
                        <a:t>Azure ML compute</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333571230"/>
                  </a:ext>
                </a:extLst>
              </a:tr>
              <a:tr h="453285">
                <a:tc>
                  <a:txBody>
                    <a:bodyPr/>
                    <a:lstStyle/>
                    <a:p>
                      <a:pPr fontAlgn="t"/>
                      <a:r>
                        <a:rPr lang="en-US" sz="1800" u="none" strike="noStrike">
                          <a:effectLst/>
                          <a:hlinkClick r:id="rId6"/>
                        </a:rPr>
                        <a:t>Azure Databricks</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111195826"/>
                  </a:ext>
                </a:extLst>
              </a:tr>
              <a:tr h="453285">
                <a:tc>
                  <a:txBody>
                    <a:bodyPr/>
                    <a:lstStyle/>
                    <a:p>
                      <a:pPr fontAlgn="t"/>
                      <a:r>
                        <a:rPr lang="en-US" sz="1800" u="none" strike="noStrike">
                          <a:effectLst/>
                          <a:hlinkClick r:id="rId7"/>
                        </a:rPr>
                        <a:t>Azure Data Lake Analytics</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664523833"/>
                  </a:ext>
                </a:extLst>
              </a:tr>
              <a:tr h="453285">
                <a:tc>
                  <a:txBody>
                    <a:bodyPr/>
                    <a:lstStyle/>
                    <a:p>
                      <a:pPr fontAlgn="t"/>
                      <a:r>
                        <a:rPr lang="en-US" sz="1800" u="none" strike="noStrike">
                          <a:effectLst/>
                          <a:hlinkClick r:id="rId8"/>
                        </a:rPr>
                        <a:t>Azure HDInsight</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492985423"/>
                  </a:ext>
                </a:extLst>
              </a:tr>
            </a:tbl>
          </a:graphicData>
        </a:graphic>
      </p:graphicFrame>
      <p:sp>
        <p:nvSpPr>
          <p:cNvPr id="4" name="Rectangle 3">
            <a:extLst>
              <a:ext uri="{FF2B5EF4-FFF2-40B4-BE49-F238E27FC236}">
                <a16:creationId xmlns:a16="http://schemas.microsoft.com/office/drawing/2014/main" id="{C4A5ADA4-8592-48C5-B88A-7CDBC6FF011F}"/>
              </a:ext>
            </a:extLst>
          </p:cNvPr>
          <p:cNvSpPr/>
          <p:nvPr/>
        </p:nvSpPr>
        <p:spPr>
          <a:xfrm>
            <a:off x="591313" y="6240956"/>
            <a:ext cx="11448893" cy="261610"/>
          </a:xfrm>
          <a:prstGeom prst="rect">
            <a:avLst/>
          </a:prstGeom>
        </p:spPr>
        <p:txBody>
          <a:bodyPr wrap="square">
            <a:spAutoFit/>
          </a:bodyPr>
          <a:lstStyle/>
          <a:p>
            <a:r>
              <a:rPr lang="en-US" sz="1100">
                <a:hlinkClick r:id="rId9"/>
              </a:rPr>
              <a:t>https://docs.microsoft.com/en-us/azure/machine-learning/service/how-to-set-up-training-targets#supported-compute-targets</a:t>
            </a:r>
            <a:r>
              <a:rPr lang="en-US" sz="1100"/>
              <a:t> </a:t>
            </a:r>
          </a:p>
        </p:txBody>
      </p:sp>
    </p:spTree>
    <p:extLst>
      <p:ext uri="{BB962C8B-B14F-4D97-AF65-F5344CB8AC3E}">
        <p14:creationId xmlns:p14="http://schemas.microsoft.com/office/powerpoint/2010/main" val="31222612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p:txBody>
          <a:bodyPr/>
          <a:lstStyle/>
          <a:p>
            <a:r>
              <a:rPr lang="en-US"/>
              <a:t>Azure ML service Artifacts</a:t>
            </a:r>
          </a:p>
        </p:txBody>
      </p:sp>
      <p:sp>
        <p:nvSpPr>
          <p:cNvPr id="4" name="Text Placeholder 3">
            <a:extLst>
              <a:ext uri="{FF2B5EF4-FFF2-40B4-BE49-F238E27FC236}">
                <a16:creationId xmlns:a16="http://schemas.microsoft.com/office/drawing/2014/main" id="{6ED8AA0B-A0E0-4FDA-8C2A-4F8C70A23432}"/>
              </a:ext>
            </a:extLst>
          </p:cNvPr>
          <p:cNvSpPr>
            <a:spLocks noGrp="1"/>
          </p:cNvSpPr>
          <p:nvPr>
            <p:ph type="body" sz="quarter" idx="12"/>
          </p:nvPr>
        </p:nvSpPr>
        <p:spPr/>
        <p:txBody>
          <a:bodyPr/>
          <a:lstStyle/>
          <a:p>
            <a:r>
              <a:rPr lang="en-US"/>
              <a:t>Image and Registry</a:t>
            </a:r>
          </a:p>
        </p:txBody>
      </p:sp>
      <p:grpSp>
        <p:nvGrpSpPr>
          <p:cNvPr id="10" name="Group 9">
            <a:extLst>
              <a:ext uri="{FF2B5EF4-FFF2-40B4-BE49-F238E27FC236}">
                <a16:creationId xmlns:a16="http://schemas.microsoft.com/office/drawing/2014/main" id="{6EFFE9FB-55A7-4A0F-95FB-B8D66B37C155}"/>
              </a:ext>
            </a:extLst>
          </p:cNvPr>
          <p:cNvGrpSpPr/>
          <p:nvPr/>
        </p:nvGrpSpPr>
        <p:grpSpPr>
          <a:xfrm>
            <a:off x="6495842" y="1762925"/>
            <a:ext cx="1035845" cy="684795"/>
            <a:chOff x="5429065" y="4114800"/>
            <a:chExt cx="689178" cy="455613"/>
          </a:xfrm>
        </p:grpSpPr>
        <p:sp>
          <p:nvSpPr>
            <p:cNvPr id="11" name="Freeform 67">
              <a:extLst>
                <a:ext uri="{FF2B5EF4-FFF2-40B4-BE49-F238E27FC236}">
                  <a16:creationId xmlns:a16="http://schemas.microsoft.com/office/drawing/2014/main" id="{5AA1C968-5268-47EB-A964-A9C27B538AD6}"/>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72">
              <a:extLst>
                <a:ext uri="{FF2B5EF4-FFF2-40B4-BE49-F238E27FC236}">
                  <a16:creationId xmlns:a16="http://schemas.microsoft.com/office/drawing/2014/main" id="{E24A6F69-128E-4A3B-A7BA-6C6F37DD785E}"/>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73">
              <a:extLst>
                <a:ext uri="{FF2B5EF4-FFF2-40B4-BE49-F238E27FC236}">
                  <a16:creationId xmlns:a16="http://schemas.microsoft.com/office/drawing/2014/main" id="{D9906A65-CB8D-4ADC-97C6-FA4080BE29B4}"/>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74">
              <a:extLst>
                <a:ext uri="{FF2B5EF4-FFF2-40B4-BE49-F238E27FC236}">
                  <a16:creationId xmlns:a16="http://schemas.microsoft.com/office/drawing/2014/main" id="{8B7EB62D-8C37-43CE-B37E-BE70B0D51CA2}"/>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75">
              <a:extLst>
                <a:ext uri="{FF2B5EF4-FFF2-40B4-BE49-F238E27FC236}">
                  <a16:creationId xmlns:a16="http://schemas.microsoft.com/office/drawing/2014/main" id="{3FFCF7BC-9074-4C09-BA6E-5379284F036A}"/>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76">
              <a:extLst>
                <a:ext uri="{FF2B5EF4-FFF2-40B4-BE49-F238E27FC236}">
                  <a16:creationId xmlns:a16="http://schemas.microsoft.com/office/drawing/2014/main" id="{0C765E80-4EB5-40C4-8CD0-6DD4A5720BFE}"/>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77">
              <a:extLst>
                <a:ext uri="{FF2B5EF4-FFF2-40B4-BE49-F238E27FC236}">
                  <a16:creationId xmlns:a16="http://schemas.microsoft.com/office/drawing/2014/main" id="{17CFE5FB-7396-42C4-9F07-144EC7C32942}"/>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78">
              <a:extLst>
                <a:ext uri="{FF2B5EF4-FFF2-40B4-BE49-F238E27FC236}">
                  <a16:creationId xmlns:a16="http://schemas.microsoft.com/office/drawing/2014/main" id="{F92DAF7C-4D0B-4C8E-BA49-457B817065EB}"/>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79">
              <a:extLst>
                <a:ext uri="{FF2B5EF4-FFF2-40B4-BE49-F238E27FC236}">
                  <a16:creationId xmlns:a16="http://schemas.microsoft.com/office/drawing/2014/main" id="{3756BB30-23DB-4C51-9AD0-18473E4FE21B}"/>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80">
              <a:extLst>
                <a:ext uri="{FF2B5EF4-FFF2-40B4-BE49-F238E27FC236}">
                  <a16:creationId xmlns:a16="http://schemas.microsoft.com/office/drawing/2014/main" id="{49A934B9-96B7-42C2-94EF-B0105713DE38}"/>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1" name="Oval 81">
              <a:extLst>
                <a:ext uri="{FF2B5EF4-FFF2-40B4-BE49-F238E27FC236}">
                  <a16:creationId xmlns:a16="http://schemas.microsoft.com/office/drawing/2014/main" id="{BA25F294-25EF-41E9-A82A-422CB8A0CB5D}"/>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82">
              <a:extLst>
                <a:ext uri="{FF2B5EF4-FFF2-40B4-BE49-F238E27FC236}">
                  <a16:creationId xmlns:a16="http://schemas.microsoft.com/office/drawing/2014/main" id="{36DC5AC4-6E5A-428B-BA0B-E0EBD0957E15}"/>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84">
              <a:extLst>
                <a:ext uri="{FF2B5EF4-FFF2-40B4-BE49-F238E27FC236}">
                  <a16:creationId xmlns:a16="http://schemas.microsoft.com/office/drawing/2014/main" id="{F57B51D7-77EF-4C85-B079-67B7AE2ED025}"/>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AB251D0-05A9-42C4-9B2E-4E1F3B93A019}"/>
              </a:ext>
            </a:extLst>
          </p:cNvPr>
          <p:cNvGrpSpPr/>
          <p:nvPr/>
        </p:nvGrpSpPr>
        <p:grpSpPr>
          <a:xfrm rot="1800000">
            <a:off x="540505" y="1783688"/>
            <a:ext cx="512177" cy="593570"/>
            <a:chOff x="6281977" y="1925712"/>
            <a:chExt cx="609366" cy="706203"/>
          </a:xfrm>
        </p:grpSpPr>
        <p:sp>
          <p:nvSpPr>
            <p:cNvPr id="31" name="Hexagon 30">
              <a:extLst>
                <a:ext uri="{FF2B5EF4-FFF2-40B4-BE49-F238E27FC236}">
                  <a16:creationId xmlns:a16="http://schemas.microsoft.com/office/drawing/2014/main" id="{2643FD09-E046-44DB-97B3-E583D65F9F84}"/>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AE0ECCE4-4015-4E67-AD28-1946EF92035C}"/>
                </a:ext>
              </a:extLst>
            </p:cNvPr>
            <p:cNvCxnSpPr>
              <a:stCxn id="31" idx="3"/>
              <a:endCxn id="31"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1A5EB26-6712-4E3B-B71B-DC455216D356}"/>
                </a:ext>
              </a:extLst>
            </p:cNvPr>
            <p:cNvGrpSpPr/>
            <p:nvPr/>
          </p:nvGrpSpPr>
          <p:grpSpPr>
            <a:xfrm>
              <a:off x="6584950" y="2093649"/>
              <a:ext cx="281406" cy="372551"/>
              <a:chOff x="6584950" y="2093146"/>
              <a:chExt cx="281406" cy="372551"/>
            </a:xfrm>
          </p:grpSpPr>
          <p:cxnSp>
            <p:nvCxnSpPr>
              <p:cNvPr id="46" name="Straight Connector 45">
                <a:extLst>
                  <a:ext uri="{FF2B5EF4-FFF2-40B4-BE49-F238E27FC236}">
                    <a16:creationId xmlns:a16="http://schemas.microsoft.com/office/drawing/2014/main" id="{F4A4CDC9-6F12-4A7E-8DC9-A470C8055DE7}"/>
                  </a:ext>
                </a:extLst>
              </p:cNvPr>
              <p:cNvCxnSpPr>
                <a:cxnSpLocks/>
                <a:stCxn id="31"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20BBC1-BE37-4891-9A57-C1CDFAC9DB0B}"/>
                  </a:ext>
                </a:extLst>
              </p:cNvPr>
              <p:cNvCxnSpPr>
                <a:stCxn id="31"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D0C869-C08A-4189-B212-BDDCCE1E69A6}"/>
                  </a:ext>
                </a:extLst>
              </p:cNvPr>
              <p:cNvCxnSpPr>
                <a:cxnSpLocks/>
                <a:stCxn id="31"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A420134-9124-420C-A2BE-FA84F78C2AF6}"/>
                </a:ext>
              </a:extLst>
            </p:cNvPr>
            <p:cNvGrpSpPr/>
            <p:nvPr/>
          </p:nvGrpSpPr>
          <p:grpSpPr>
            <a:xfrm flipH="1">
              <a:off x="6304801" y="2093649"/>
              <a:ext cx="281406" cy="372551"/>
              <a:chOff x="6584950" y="2093146"/>
              <a:chExt cx="281406" cy="372551"/>
            </a:xfrm>
          </p:grpSpPr>
          <p:cxnSp>
            <p:nvCxnSpPr>
              <p:cNvPr id="43" name="Straight Connector 42">
                <a:extLst>
                  <a:ext uri="{FF2B5EF4-FFF2-40B4-BE49-F238E27FC236}">
                    <a16:creationId xmlns:a16="http://schemas.microsoft.com/office/drawing/2014/main" id="{CBFB8032-DB01-4639-B95A-7CF7E186A312}"/>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5BED47-F44B-4C0D-964F-DC56D62403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93FFA3-F708-4DF7-8D10-5767DF45B8EF}"/>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D6052EAA-5DF0-45C8-B6F7-B72B46FAF845}"/>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A4409F5-A2E5-48EF-8AAA-A6B169E77B98}"/>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4885F705-DB62-4181-AC82-3DC3C47A8689}"/>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3F560DC-D7CB-4DE9-BE28-F04743B712BD}"/>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7446BD3-5633-4344-80F8-7F89B9E96CE8}"/>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0223E15-3690-451A-B6B5-76DC4A093C64}"/>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A14701B-9FAF-431D-B2D2-DACD4BB95609}"/>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E6382EE-D5D8-4AB1-BFAC-04962AEF2594}"/>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 name="Rectangle 48">
            <a:extLst>
              <a:ext uri="{FF2B5EF4-FFF2-40B4-BE49-F238E27FC236}">
                <a16:creationId xmlns:a16="http://schemas.microsoft.com/office/drawing/2014/main" id="{609F881C-514B-4026-985C-ED2E19B3589D}"/>
              </a:ext>
            </a:extLst>
          </p:cNvPr>
          <p:cNvSpPr/>
          <p:nvPr/>
        </p:nvSpPr>
        <p:spPr>
          <a:xfrm>
            <a:off x="426422" y="2535829"/>
            <a:ext cx="5442749" cy="3761543"/>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Image contains</a:t>
            </a:r>
          </a:p>
          <a:p>
            <a:pPr marL="233363" indent="-233363">
              <a:lnSpc>
                <a:spcPct val="90000"/>
              </a:lnSpc>
              <a:spcAft>
                <a:spcPts val="988"/>
              </a:spcAft>
              <a:buSzPct val="90000"/>
              <a:buFont typeface="+mj-lt"/>
              <a:buAutoNum type="arabicPeriod"/>
            </a:pPr>
            <a:r>
              <a:rPr lang="en-US" sz="1600">
                <a:gradFill>
                  <a:gsLst>
                    <a:gs pos="40075">
                      <a:schemeClr val="accent2">
                        <a:lumMod val="50000"/>
                      </a:schemeClr>
                    </a:gs>
                    <a:gs pos="30000">
                      <a:schemeClr val="accent2">
                        <a:lumMod val="50000"/>
                      </a:schemeClr>
                    </a:gs>
                  </a:gsLst>
                  <a:lin ang="5400000" scaled="0"/>
                </a:gradFill>
              </a:rPr>
              <a:t>A model.</a:t>
            </a:r>
          </a:p>
          <a:p>
            <a:pPr marL="233363" indent="-233363">
              <a:lnSpc>
                <a:spcPct val="90000"/>
              </a:lnSpc>
              <a:spcAft>
                <a:spcPts val="988"/>
              </a:spcAft>
              <a:buSzPct val="90000"/>
              <a:buFont typeface="+mj-lt"/>
              <a:buAutoNum type="arabicPeriod"/>
            </a:pPr>
            <a:r>
              <a:rPr lang="en-US" sz="1600">
                <a:gradFill>
                  <a:gsLst>
                    <a:gs pos="40075">
                      <a:schemeClr val="accent2">
                        <a:lumMod val="50000"/>
                      </a:schemeClr>
                    </a:gs>
                    <a:gs pos="30000">
                      <a:schemeClr val="accent2">
                        <a:lumMod val="50000"/>
                      </a:schemeClr>
                    </a:gs>
                  </a:gsLst>
                  <a:lin ang="5400000" scaled="0"/>
                </a:gradFill>
              </a:rPr>
              <a:t>A scoring script used to pass input to the model and return the output of the model.</a:t>
            </a:r>
          </a:p>
          <a:p>
            <a:pPr marL="233363" indent="-233363">
              <a:lnSpc>
                <a:spcPct val="90000"/>
              </a:lnSpc>
              <a:spcAft>
                <a:spcPts val="988"/>
              </a:spcAft>
              <a:buSzPct val="90000"/>
              <a:buFont typeface="+mj-lt"/>
              <a:buAutoNum type="arabicPeriod"/>
            </a:pPr>
            <a:r>
              <a:rPr lang="en-US" sz="1600">
                <a:gradFill>
                  <a:gsLst>
                    <a:gs pos="40075">
                      <a:schemeClr val="accent2">
                        <a:lumMod val="50000"/>
                      </a:schemeClr>
                    </a:gs>
                    <a:gs pos="30000">
                      <a:schemeClr val="accent2">
                        <a:lumMod val="50000"/>
                      </a:schemeClr>
                    </a:gs>
                  </a:gsLst>
                  <a:lin ang="5400000" scaled="0"/>
                </a:gradFill>
              </a:rPr>
              <a:t>Dependencies needed by the model or scoring script/application. </a:t>
            </a:r>
          </a:p>
          <a:p>
            <a:pPr>
              <a:lnSpc>
                <a:spcPct val="90000"/>
              </a:lnSpc>
              <a:spcAft>
                <a:spcPts val="488"/>
              </a:spcAft>
              <a:buSzPct val="90000"/>
              <a:defRPr/>
            </a:pPr>
            <a:endParaRPr lang="en-US" sz="1800">
              <a:solidFill>
                <a:schemeClr val="tx2"/>
              </a:solidFill>
            </a:endParaRPr>
          </a:p>
          <a:p>
            <a:pPr>
              <a:lnSpc>
                <a:spcPct val="90000"/>
              </a:lnSpc>
              <a:spcAft>
                <a:spcPts val="488"/>
              </a:spcAft>
              <a:buSzPct val="90000"/>
              <a:defRPr/>
            </a:pPr>
            <a:r>
              <a:rPr lang="en-US" sz="1800">
                <a:solidFill>
                  <a:schemeClr val="tx2"/>
                </a:solidFill>
              </a:rPr>
              <a:t>Two types of images</a:t>
            </a:r>
          </a:p>
          <a:p>
            <a:pPr marL="233363" indent="-233363">
              <a:lnSpc>
                <a:spcPct val="90000"/>
              </a:lnSpc>
              <a:spcAft>
                <a:spcPts val="988"/>
              </a:spcAft>
              <a:buSzPct val="90000"/>
              <a:buFont typeface="+mj-lt"/>
              <a:buAutoNum type="arabicPeriod"/>
            </a:pPr>
            <a:r>
              <a:rPr lang="en-US" sz="1600" b="1">
                <a:gradFill>
                  <a:gsLst>
                    <a:gs pos="40075">
                      <a:schemeClr val="accent2">
                        <a:lumMod val="50000"/>
                      </a:schemeClr>
                    </a:gs>
                    <a:gs pos="30000">
                      <a:schemeClr val="accent2">
                        <a:lumMod val="50000"/>
                      </a:schemeClr>
                    </a:gs>
                  </a:gsLst>
                  <a:lin ang="5400000" scaled="0"/>
                </a:gradFill>
              </a:rPr>
              <a:t>FPGA image</a:t>
            </a:r>
            <a:r>
              <a:rPr lang="en-US" sz="1600">
                <a:gradFill>
                  <a:gsLst>
                    <a:gs pos="40075">
                      <a:schemeClr val="accent2">
                        <a:lumMod val="50000"/>
                      </a:schemeClr>
                    </a:gs>
                    <a:gs pos="30000">
                      <a:schemeClr val="accent2">
                        <a:lumMod val="50000"/>
                      </a:schemeClr>
                    </a:gs>
                  </a:gsLst>
                  <a:lin ang="5400000" scaled="0"/>
                </a:gradFill>
              </a:rPr>
              <a:t>: Used when deploying to a field-programmable gate array in the Azure cloud.</a:t>
            </a:r>
          </a:p>
          <a:p>
            <a:pPr marL="233363" indent="-233363">
              <a:lnSpc>
                <a:spcPct val="90000"/>
              </a:lnSpc>
              <a:spcAft>
                <a:spcPts val="988"/>
              </a:spcAft>
              <a:buSzPct val="90000"/>
              <a:buFont typeface="+mj-lt"/>
              <a:buAutoNum type="arabicPeriod"/>
            </a:pPr>
            <a:r>
              <a:rPr lang="en-US" sz="1600" b="1">
                <a:gradFill>
                  <a:gsLst>
                    <a:gs pos="40075">
                      <a:schemeClr val="accent2">
                        <a:lumMod val="50000"/>
                      </a:schemeClr>
                    </a:gs>
                    <a:gs pos="30000">
                      <a:schemeClr val="accent2">
                        <a:lumMod val="50000"/>
                      </a:schemeClr>
                    </a:gs>
                  </a:gsLst>
                  <a:lin ang="5400000" scaled="0"/>
                </a:gradFill>
              </a:rPr>
              <a:t>Docker image</a:t>
            </a:r>
            <a:r>
              <a:rPr lang="en-US" sz="1600">
                <a:gradFill>
                  <a:gsLst>
                    <a:gs pos="40075">
                      <a:schemeClr val="accent2">
                        <a:lumMod val="50000"/>
                      </a:schemeClr>
                    </a:gs>
                    <a:gs pos="30000">
                      <a:schemeClr val="accent2">
                        <a:lumMod val="50000"/>
                      </a:schemeClr>
                    </a:gs>
                  </a:gsLst>
                  <a:lin ang="5400000" scaled="0"/>
                </a:gradFill>
              </a:rPr>
              <a:t>: Used when deploying to compute targets such as Azure Container Instances and Azure Kubernetes Service.</a:t>
            </a:r>
          </a:p>
        </p:txBody>
      </p:sp>
      <p:sp>
        <p:nvSpPr>
          <p:cNvPr id="50" name="Rectangle 49">
            <a:extLst>
              <a:ext uri="{FF2B5EF4-FFF2-40B4-BE49-F238E27FC236}">
                <a16:creationId xmlns:a16="http://schemas.microsoft.com/office/drawing/2014/main" id="{82BDC1DE-5F46-4DD2-862B-E03298A40DBD}"/>
              </a:ext>
            </a:extLst>
          </p:cNvPr>
          <p:cNvSpPr/>
          <p:nvPr/>
        </p:nvSpPr>
        <p:spPr>
          <a:xfrm>
            <a:off x="6416097" y="2535829"/>
            <a:ext cx="5545531" cy="1420389"/>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Image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Keeps track of images created from models.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Metadata tags can be attached to images. Metadata tags are stored by the image registry and can be used in image searches</a:t>
            </a:r>
          </a:p>
        </p:txBody>
      </p:sp>
    </p:spTree>
    <p:extLst>
      <p:ext uri="{BB962C8B-B14F-4D97-AF65-F5344CB8AC3E}">
        <p14:creationId xmlns:p14="http://schemas.microsoft.com/office/powerpoint/2010/main" val="4790814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DD1F22-5953-46D8-8D95-BE68DAA80DC4}"/>
              </a:ext>
            </a:extLst>
          </p:cNvPr>
          <p:cNvSpPr>
            <a:spLocks noGrp="1"/>
          </p:cNvSpPr>
          <p:nvPr>
            <p:ph type="title"/>
          </p:nvPr>
        </p:nvSpPr>
        <p:spPr/>
        <p:txBody>
          <a:bodyPr/>
          <a:lstStyle/>
          <a:p>
            <a:r>
              <a:rPr lang="en-US"/>
              <a:t>Azure ML Concept</a:t>
            </a:r>
          </a:p>
        </p:txBody>
      </p:sp>
      <p:sp>
        <p:nvSpPr>
          <p:cNvPr id="2" name="Text Placeholder 1">
            <a:extLst>
              <a:ext uri="{FF2B5EF4-FFF2-40B4-BE49-F238E27FC236}">
                <a16:creationId xmlns:a16="http://schemas.microsoft.com/office/drawing/2014/main" id="{2635AB20-1C37-4929-A98D-6E0ECC266550}"/>
              </a:ext>
            </a:extLst>
          </p:cNvPr>
          <p:cNvSpPr>
            <a:spLocks noGrp="1"/>
          </p:cNvSpPr>
          <p:nvPr>
            <p:ph type="body" sz="quarter" idx="12"/>
          </p:nvPr>
        </p:nvSpPr>
        <p:spPr>
          <a:xfrm>
            <a:off x="426423" y="991608"/>
            <a:ext cx="11339774" cy="271592"/>
          </a:xfrm>
        </p:spPr>
        <p:txBody>
          <a:bodyPr/>
          <a:lstStyle/>
          <a:p>
            <a:r>
              <a:rPr lang="en-US"/>
              <a:t>Model Management</a:t>
            </a:r>
          </a:p>
        </p:txBody>
      </p:sp>
      <p:pic>
        <p:nvPicPr>
          <p:cNvPr id="10" name="Picture 9">
            <a:extLst>
              <a:ext uri="{FF2B5EF4-FFF2-40B4-BE49-F238E27FC236}">
                <a16:creationId xmlns:a16="http://schemas.microsoft.com/office/drawing/2014/main" id="{70F2C8BB-2303-42DD-8F3F-4C3A5C46A4AD}"/>
              </a:ext>
            </a:extLst>
          </p:cNvPr>
          <p:cNvPicPr>
            <a:picLocks noChangeAspect="1"/>
          </p:cNvPicPr>
          <p:nvPr/>
        </p:nvPicPr>
        <p:blipFill>
          <a:blip r:embed="rId2"/>
          <a:stretch>
            <a:fillRect/>
          </a:stretch>
        </p:blipFill>
        <p:spPr>
          <a:xfrm>
            <a:off x="7146759" y="2200567"/>
            <a:ext cx="4516237" cy="3125888"/>
          </a:xfrm>
          <a:prstGeom prst="rect">
            <a:avLst/>
          </a:prstGeom>
          <a:ln>
            <a:solidFill>
              <a:schemeClr val="bg2">
                <a:lumMod val="90000"/>
              </a:schemeClr>
            </a:solidFill>
          </a:ln>
        </p:spPr>
      </p:pic>
      <p:sp>
        <p:nvSpPr>
          <p:cNvPr id="7" name="Rectangle 6">
            <a:extLst>
              <a:ext uri="{FF2B5EF4-FFF2-40B4-BE49-F238E27FC236}">
                <a16:creationId xmlns:a16="http://schemas.microsoft.com/office/drawing/2014/main" id="{130B00E2-832B-4F64-8F70-9B2382124974}"/>
              </a:ext>
            </a:extLst>
          </p:cNvPr>
          <p:cNvSpPr/>
          <p:nvPr/>
        </p:nvSpPr>
        <p:spPr>
          <a:xfrm>
            <a:off x="426423" y="2200567"/>
            <a:ext cx="3911661" cy="646331"/>
          </a:xfrm>
          <a:prstGeom prst="rect">
            <a:avLst/>
          </a:prstGeom>
        </p:spPr>
        <p:txBody>
          <a:bodyPr wrap="square">
            <a:spAutoFit/>
          </a:bodyPr>
          <a:lstStyle/>
          <a:p>
            <a:pPr defTabSz="951156">
              <a:defRPr/>
            </a:pPr>
            <a:r>
              <a:rPr lang="en-US" sz="1800">
                <a:solidFill>
                  <a:schemeClr val="tx2"/>
                </a:solidFill>
                <a:latin typeface="Segoe UI Semibold" panose="020B0702040204020203" pitchFamily="34" charset="0"/>
                <a:cs typeface="Segoe UI Semibold" panose="020B0702040204020203" pitchFamily="34" charset="0"/>
              </a:rPr>
              <a:t>Model Management in Azure ML usually involves these four steps</a:t>
            </a:r>
          </a:p>
        </p:txBody>
      </p:sp>
      <p:sp>
        <p:nvSpPr>
          <p:cNvPr id="8" name="Text Placeholder 4">
            <a:extLst>
              <a:ext uri="{FF2B5EF4-FFF2-40B4-BE49-F238E27FC236}">
                <a16:creationId xmlns:a16="http://schemas.microsoft.com/office/drawing/2014/main" id="{F86AC962-A3DB-42F7-87AD-E87AC0D6E272}"/>
              </a:ext>
            </a:extLst>
          </p:cNvPr>
          <p:cNvSpPr txBox="1">
            <a:spLocks/>
          </p:cNvSpPr>
          <p:nvPr/>
        </p:nvSpPr>
        <p:spPr>
          <a:xfrm>
            <a:off x="426423" y="3143181"/>
            <a:ext cx="6208293" cy="2091855"/>
          </a:xfrm>
          <a:prstGeom prst="rect">
            <a:avLst/>
          </a:prstGeom>
        </p:spPr>
        <p:txBody>
          <a:bodyPr rIns="91440"/>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1:  </a:t>
            </a:r>
            <a:r>
              <a:rPr lang="en-US" sz="1800">
                <a:gradFill>
                  <a:gsLst>
                    <a:gs pos="40075">
                      <a:schemeClr val="accent2">
                        <a:lumMod val="50000"/>
                      </a:schemeClr>
                    </a:gs>
                    <a:gs pos="30000">
                      <a:schemeClr val="accent2">
                        <a:lumMod val="50000"/>
                      </a:schemeClr>
                    </a:gs>
                  </a:gsLst>
                  <a:lin ang="5400000" scaled="0"/>
                </a:gradFill>
              </a:rPr>
              <a:t>Register Model using the Model Registry</a:t>
            </a:r>
          </a:p>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2: </a:t>
            </a:r>
            <a:r>
              <a:rPr lang="en-US" sz="1800">
                <a:gradFill>
                  <a:gsLst>
                    <a:gs pos="40075">
                      <a:schemeClr val="accent2">
                        <a:lumMod val="50000"/>
                      </a:schemeClr>
                    </a:gs>
                    <a:gs pos="30000">
                      <a:schemeClr val="accent2">
                        <a:lumMod val="50000"/>
                      </a:schemeClr>
                    </a:gs>
                  </a:gsLst>
                  <a:lin ang="5400000" scaled="0"/>
                </a:gradFill>
              </a:rPr>
              <a:t>Register Image using the Image Registry </a:t>
            </a:r>
            <a:br>
              <a:rPr lang="en-US" sz="1800">
                <a:gradFill>
                  <a:gsLst>
                    <a:gs pos="40075">
                      <a:schemeClr val="accent2">
                        <a:lumMod val="50000"/>
                      </a:schemeClr>
                    </a:gs>
                    <a:gs pos="30000">
                      <a:schemeClr val="accent2">
                        <a:lumMod val="50000"/>
                      </a:schemeClr>
                    </a:gs>
                  </a:gsLst>
                  <a:lin ang="5400000" scaled="0"/>
                </a:gradFill>
              </a:rPr>
            </a:br>
            <a:r>
              <a:rPr lang="en-US" sz="1800">
                <a:gradFill>
                  <a:gsLst>
                    <a:gs pos="40075">
                      <a:schemeClr val="accent2">
                        <a:lumMod val="50000"/>
                      </a:schemeClr>
                    </a:gs>
                    <a:gs pos="30000">
                      <a:schemeClr val="accent2">
                        <a:lumMod val="50000"/>
                      </a:schemeClr>
                    </a:gs>
                  </a:gsLst>
                  <a:lin ang="5400000" scaled="0"/>
                </a:gradFill>
              </a:rPr>
              <a:t>(the Azure Container Registry)</a:t>
            </a:r>
          </a:p>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3: </a:t>
            </a:r>
            <a:r>
              <a:rPr lang="en-US" sz="1800">
                <a:gradFill>
                  <a:gsLst>
                    <a:gs pos="40075">
                      <a:schemeClr val="accent2">
                        <a:lumMod val="50000"/>
                      </a:schemeClr>
                    </a:gs>
                    <a:gs pos="30000">
                      <a:schemeClr val="accent2">
                        <a:lumMod val="50000"/>
                      </a:schemeClr>
                    </a:gs>
                  </a:gsLst>
                  <a:lin ang="5400000" scaled="0"/>
                </a:gradFill>
              </a:rPr>
              <a:t>Deploy the Image to cloud or to edge devices</a:t>
            </a:r>
          </a:p>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4: </a:t>
            </a:r>
            <a:r>
              <a:rPr lang="en-US" sz="1800">
                <a:gradFill>
                  <a:gsLst>
                    <a:gs pos="40075">
                      <a:schemeClr val="accent2">
                        <a:lumMod val="50000"/>
                      </a:schemeClr>
                    </a:gs>
                    <a:gs pos="30000">
                      <a:schemeClr val="accent2">
                        <a:lumMod val="50000"/>
                      </a:schemeClr>
                    </a:gs>
                  </a:gsLst>
                  <a:lin ang="5400000" scaled="0"/>
                </a:gradFill>
              </a:rPr>
              <a:t>Monitor models—you can monitor input, output, and other relevant data from your model.</a:t>
            </a:r>
          </a:p>
        </p:txBody>
      </p:sp>
    </p:spTree>
    <p:extLst>
      <p:ext uri="{BB962C8B-B14F-4D97-AF65-F5344CB8AC3E}">
        <p14:creationId xmlns:p14="http://schemas.microsoft.com/office/powerpoint/2010/main" val="35449352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2D68-0661-40BD-9E80-7F42610FC85F}"/>
              </a:ext>
            </a:extLst>
          </p:cNvPr>
          <p:cNvSpPr>
            <a:spLocks noGrp="1"/>
          </p:cNvSpPr>
          <p:nvPr>
            <p:ph type="title"/>
          </p:nvPr>
        </p:nvSpPr>
        <p:spPr/>
        <p:txBody>
          <a:bodyPr/>
          <a:lstStyle/>
          <a:p>
            <a:r>
              <a:rPr lang="en-US"/>
              <a:t>Azure ML Artifact</a:t>
            </a:r>
          </a:p>
        </p:txBody>
      </p:sp>
      <p:sp>
        <p:nvSpPr>
          <p:cNvPr id="12" name="Text Placeholder 11">
            <a:extLst>
              <a:ext uri="{FF2B5EF4-FFF2-40B4-BE49-F238E27FC236}">
                <a16:creationId xmlns:a16="http://schemas.microsoft.com/office/drawing/2014/main" id="{36DFDC27-FA90-4D97-AE7E-AECE386049E3}"/>
              </a:ext>
            </a:extLst>
          </p:cNvPr>
          <p:cNvSpPr>
            <a:spLocks noGrp="1"/>
          </p:cNvSpPr>
          <p:nvPr>
            <p:ph type="body" sz="quarter" idx="12"/>
          </p:nvPr>
        </p:nvSpPr>
        <p:spPr/>
        <p:txBody>
          <a:bodyPr/>
          <a:lstStyle/>
          <a:p>
            <a:r>
              <a:rPr lang="en-US"/>
              <a:t>Deployment</a:t>
            </a:r>
          </a:p>
        </p:txBody>
      </p:sp>
      <p:sp>
        <p:nvSpPr>
          <p:cNvPr id="3" name="Rectangle 2">
            <a:extLst>
              <a:ext uri="{FF2B5EF4-FFF2-40B4-BE49-F238E27FC236}">
                <a16:creationId xmlns:a16="http://schemas.microsoft.com/office/drawing/2014/main" id="{C94D4362-E3FA-4430-AAD0-EC30858A5D1D}"/>
              </a:ext>
            </a:extLst>
          </p:cNvPr>
          <p:cNvSpPr/>
          <p:nvPr/>
        </p:nvSpPr>
        <p:spPr>
          <a:xfrm>
            <a:off x="2722843" y="1774970"/>
            <a:ext cx="6746315" cy="369332"/>
          </a:xfrm>
          <a:prstGeom prst="rect">
            <a:avLst/>
          </a:prstGeom>
        </p:spPr>
        <p:txBody>
          <a:bodyPr wrap="square">
            <a:spAutoFit/>
          </a:bodyPr>
          <a:lstStyle/>
          <a:p>
            <a:pPr algn="ctr" defTabSz="951156">
              <a:defRPr/>
            </a:pPr>
            <a:r>
              <a:rPr lang="en-US" sz="1800">
                <a:solidFill>
                  <a:schemeClr val="tx2"/>
                </a:solidFill>
                <a:latin typeface="Segoe UI Semibold" panose="020B0702040204020203" pitchFamily="34" charset="0"/>
                <a:cs typeface="Segoe UI Semibold" panose="020B0702040204020203" pitchFamily="34" charset="0"/>
              </a:rPr>
              <a:t>Deployment is an instantiation of an image. Two options:</a:t>
            </a:r>
          </a:p>
        </p:txBody>
      </p:sp>
      <p:sp>
        <p:nvSpPr>
          <p:cNvPr id="4" name="Rectangle 3">
            <a:extLst>
              <a:ext uri="{FF2B5EF4-FFF2-40B4-BE49-F238E27FC236}">
                <a16:creationId xmlns:a16="http://schemas.microsoft.com/office/drawing/2014/main" id="{DD674C1A-0360-4016-AB57-7D8CA61E0C1F}"/>
              </a:ext>
            </a:extLst>
          </p:cNvPr>
          <p:cNvSpPr/>
          <p:nvPr/>
        </p:nvSpPr>
        <p:spPr>
          <a:xfrm>
            <a:off x="529131" y="2875300"/>
            <a:ext cx="4946444" cy="2969531"/>
          </a:xfrm>
          <a:prstGeom prst="rect">
            <a:avLst/>
          </a:prstGeom>
        </p:spPr>
        <p:txBody>
          <a:bodyPr wrap="square">
            <a:spAutoFit/>
          </a:bodyPr>
          <a:lstStyle/>
          <a:p>
            <a:pPr algn="ctr" defTabSz="951156">
              <a:lnSpc>
                <a:spcPct val="90000"/>
              </a:lnSpc>
              <a:spcBef>
                <a:spcPts val="1200"/>
              </a:spcBef>
              <a:spcAft>
                <a:spcPts val="1200"/>
              </a:spcAft>
              <a:defRPr/>
            </a:pPr>
            <a:r>
              <a:rPr lang="en-US" sz="1800">
                <a:solidFill>
                  <a:schemeClr val="tx2"/>
                </a:solidFill>
                <a:latin typeface="Segoe UI Semibold" panose="020B0702040204020203" pitchFamily="34" charset="0"/>
                <a:cs typeface="Segoe UI Semibold" panose="020B0702040204020203" pitchFamily="34" charset="0"/>
              </a:rPr>
              <a:t>Web service</a:t>
            </a:r>
          </a:p>
          <a:p>
            <a:pPr>
              <a:lnSpc>
                <a:spcPct val="90000"/>
              </a:lnSpc>
              <a:spcAft>
                <a:spcPts val="988"/>
              </a:spcAft>
            </a:pPr>
            <a:r>
              <a:rPr lang="en-US" sz="1800">
                <a:gradFill>
                  <a:gsLst>
                    <a:gs pos="2917">
                      <a:prstClr val="black"/>
                    </a:gs>
                    <a:gs pos="30000">
                      <a:prstClr val="black"/>
                    </a:gs>
                  </a:gsLst>
                  <a:lin ang="5400000" scaled="0"/>
                </a:gradFill>
                <a:latin typeface="Segoe UI"/>
              </a:rPr>
              <a:t>A deployed web service can run on Azure Container Instances, Azure Kubernetes Service, or field-programmable gate arrays (FPGA). </a:t>
            </a:r>
          </a:p>
          <a:p>
            <a:pPr>
              <a:lnSpc>
                <a:spcPct val="90000"/>
              </a:lnSpc>
              <a:spcAft>
                <a:spcPts val="988"/>
              </a:spcAft>
            </a:pPr>
            <a:r>
              <a:rPr lang="en-US" sz="1800">
                <a:gradFill>
                  <a:gsLst>
                    <a:gs pos="2917">
                      <a:prstClr val="black"/>
                    </a:gs>
                    <a:gs pos="30000">
                      <a:prstClr val="black"/>
                    </a:gs>
                  </a:gsLst>
                  <a:lin ang="5400000" scaled="0"/>
                </a:gradFill>
                <a:latin typeface="Segoe UI"/>
              </a:rPr>
              <a:t>Can receive scoring requests via an exposed </a:t>
            </a:r>
            <a:br>
              <a:rPr lang="en-US" sz="1800">
                <a:gradFill>
                  <a:gsLst>
                    <a:gs pos="2917">
                      <a:prstClr val="black"/>
                    </a:gs>
                    <a:gs pos="30000">
                      <a:prstClr val="black"/>
                    </a:gs>
                  </a:gsLst>
                  <a:lin ang="5400000" scaled="0"/>
                </a:gradFill>
                <a:latin typeface="Segoe UI"/>
              </a:rPr>
            </a:br>
            <a:r>
              <a:rPr lang="en-US" sz="1800">
                <a:gradFill>
                  <a:gsLst>
                    <a:gs pos="2917">
                      <a:prstClr val="black"/>
                    </a:gs>
                    <a:gs pos="30000">
                      <a:prstClr val="black"/>
                    </a:gs>
                  </a:gsLst>
                  <a:lin ang="5400000" scaled="0"/>
                </a:gradFill>
                <a:latin typeface="Segoe UI"/>
              </a:rPr>
              <a:t>a load-balanced, HTTP endpoint.</a:t>
            </a:r>
          </a:p>
          <a:p>
            <a:pPr>
              <a:lnSpc>
                <a:spcPct val="90000"/>
              </a:lnSpc>
              <a:spcAft>
                <a:spcPts val="988"/>
              </a:spcAft>
            </a:pPr>
            <a:r>
              <a:rPr lang="en-US" sz="1800">
                <a:gradFill>
                  <a:gsLst>
                    <a:gs pos="2917">
                      <a:prstClr val="black"/>
                    </a:gs>
                    <a:gs pos="30000">
                      <a:prstClr val="black"/>
                    </a:gs>
                  </a:gsLst>
                  <a:lin ang="5400000" scaled="0"/>
                </a:gradFill>
                <a:latin typeface="Segoe UI"/>
              </a:rPr>
              <a:t>Can be monitored by collecting Application Insight telemetry and/or model telemetry. </a:t>
            </a:r>
          </a:p>
          <a:p>
            <a:pPr>
              <a:lnSpc>
                <a:spcPct val="90000"/>
              </a:lnSpc>
              <a:spcAft>
                <a:spcPts val="988"/>
              </a:spcAft>
            </a:pPr>
            <a:r>
              <a:rPr lang="en-US" sz="1800">
                <a:gradFill>
                  <a:gsLst>
                    <a:gs pos="2917">
                      <a:prstClr val="black"/>
                    </a:gs>
                    <a:gs pos="30000">
                      <a:prstClr val="black"/>
                    </a:gs>
                  </a:gsLst>
                  <a:lin ang="5400000" scaled="0"/>
                </a:gradFill>
                <a:latin typeface="Segoe UI"/>
              </a:rPr>
              <a:t>Azure can automatically scale deployments.</a:t>
            </a:r>
            <a:endParaRPr lang="en-US" sz="1836">
              <a:gradFill>
                <a:gsLst>
                  <a:gs pos="2917">
                    <a:prstClr val="black"/>
                  </a:gs>
                  <a:gs pos="30000">
                    <a:prstClr val="black"/>
                  </a:gs>
                </a:gsLst>
                <a:lin ang="5400000" scaled="0"/>
              </a:gradFill>
              <a:latin typeface="Segoe UI"/>
            </a:endParaRPr>
          </a:p>
        </p:txBody>
      </p:sp>
      <p:sp>
        <p:nvSpPr>
          <p:cNvPr id="5" name="Rectangle 4">
            <a:extLst>
              <a:ext uri="{FF2B5EF4-FFF2-40B4-BE49-F238E27FC236}">
                <a16:creationId xmlns:a16="http://schemas.microsoft.com/office/drawing/2014/main" id="{FB4B08DD-87BC-4B5B-A54E-217DAEEEC546}"/>
              </a:ext>
            </a:extLst>
          </p:cNvPr>
          <p:cNvSpPr/>
          <p:nvPr/>
        </p:nvSpPr>
        <p:spPr>
          <a:xfrm>
            <a:off x="6572847" y="2875300"/>
            <a:ext cx="5189616" cy="3123932"/>
          </a:xfrm>
          <a:prstGeom prst="rect">
            <a:avLst/>
          </a:prstGeom>
        </p:spPr>
        <p:txBody>
          <a:bodyPr wrap="square">
            <a:spAutoFit/>
          </a:bodyPr>
          <a:lstStyle/>
          <a:p>
            <a:pPr algn="ctr" defTabSz="951156">
              <a:lnSpc>
                <a:spcPct val="90000"/>
              </a:lnSpc>
              <a:spcBef>
                <a:spcPts val="1200"/>
              </a:spcBef>
              <a:spcAft>
                <a:spcPts val="1200"/>
              </a:spcAft>
              <a:defRPr/>
            </a:pPr>
            <a:r>
              <a:rPr lang="en-US" sz="1800">
                <a:solidFill>
                  <a:schemeClr val="tx2"/>
                </a:solidFill>
                <a:latin typeface="Segoe UI Semibold" panose="020B0702040204020203" pitchFamily="34" charset="0"/>
                <a:cs typeface="Segoe UI Semibold" panose="020B0702040204020203" pitchFamily="34" charset="0"/>
              </a:rPr>
              <a:t>IoT Module </a:t>
            </a:r>
          </a:p>
          <a:p>
            <a:pPr>
              <a:lnSpc>
                <a:spcPct val="90000"/>
              </a:lnSpc>
              <a:spcAft>
                <a:spcPts val="988"/>
              </a:spcAft>
              <a:defRPr/>
            </a:pPr>
            <a:r>
              <a:rPr lang="en-US" sz="1800">
                <a:gradFill>
                  <a:gsLst>
                    <a:gs pos="2917">
                      <a:prstClr val="black"/>
                    </a:gs>
                    <a:gs pos="30000">
                      <a:prstClr val="black"/>
                    </a:gs>
                  </a:gsLst>
                  <a:lin ang="5400000" scaled="0"/>
                </a:gradFill>
                <a:latin typeface="Segoe UI"/>
              </a:rPr>
              <a:t>A deployed IoT Module is a Docker container </a:t>
            </a:r>
            <a:br>
              <a:rPr lang="en-US" sz="1800">
                <a:gradFill>
                  <a:gsLst>
                    <a:gs pos="2917">
                      <a:prstClr val="black"/>
                    </a:gs>
                    <a:gs pos="30000">
                      <a:prstClr val="black"/>
                    </a:gs>
                  </a:gsLst>
                  <a:lin ang="5400000" scaled="0"/>
                </a:gradFill>
                <a:latin typeface="Segoe UI"/>
              </a:rPr>
            </a:br>
            <a:r>
              <a:rPr lang="en-US" sz="1800">
                <a:gradFill>
                  <a:gsLst>
                    <a:gs pos="2917">
                      <a:prstClr val="black"/>
                    </a:gs>
                    <a:gs pos="30000">
                      <a:prstClr val="black"/>
                    </a:gs>
                  </a:gsLst>
                  <a:lin ang="5400000" scaled="0"/>
                </a:gradFill>
                <a:latin typeface="Segoe UI"/>
              </a:rPr>
              <a:t>that includes the model, associated script and additional dependencies. </a:t>
            </a:r>
          </a:p>
          <a:p>
            <a:pPr>
              <a:lnSpc>
                <a:spcPct val="90000"/>
              </a:lnSpc>
              <a:spcAft>
                <a:spcPts val="988"/>
              </a:spcAft>
            </a:pPr>
            <a:r>
              <a:rPr lang="en-US" sz="1800">
                <a:gradFill>
                  <a:gsLst>
                    <a:gs pos="2917">
                      <a:prstClr val="black"/>
                    </a:gs>
                    <a:gs pos="30000">
                      <a:prstClr val="black"/>
                    </a:gs>
                  </a:gsLst>
                  <a:lin ang="5400000" scaled="0"/>
                </a:gradFill>
                <a:latin typeface="Segoe UI"/>
              </a:rPr>
              <a:t>Is deployed using </a:t>
            </a:r>
            <a:r>
              <a:rPr lang="en-US" sz="1800" b="1">
                <a:gradFill>
                  <a:gsLst>
                    <a:gs pos="2917">
                      <a:prstClr val="black"/>
                    </a:gs>
                    <a:gs pos="30000">
                      <a:prstClr val="black"/>
                    </a:gs>
                  </a:gsLst>
                  <a:lin ang="5400000" scaled="0"/>
                </a:gradFill>
                <a:latin typeface="Segoe UI"/>
              </a:rPr>
              <a:t>Azure IoT Edge </a:t>
            </a:r>
            <a:r>
              <a:rPr lang="en-US" sz="1800">
                <a:gradFill>
                  <a:gsLst>
                    <a:gs pos="2917">
                      <a:prstClr val="black"/>
                    </a:gs>
                    <a:gs pos="30000">
                      <a:prstClr val="black"/>
                    </a:gs>
                  </a:gsLst>
                  <a:lin ang="5400000" scaled="0"/>
                </a:gradFill>
                <a:latin typeface="Segoe UI"/>
              </a:rPr>
              <a:t>on </a:t>
            </a:r>
            <a:br>
              <a:rPr lang="en-US" sz="1800">
                <a:gradFill>
                  <a:gsLst>
                    <a:gs pos="2917">
                      <a:prstClr val="black"/>
                    </a:gs>
                    <a:gs pos="30000">
                      <a:prstClr val="black"/>
                    </a:gs>
                  </a:gsLst>
                  <a:lin ang="5400000" scaled="0"/>
                </a:gradFill>
                <a:latin typeface="Segoe UI"/>
              </a:rPr>
            </a:br>
            <a:r>
              <a:rPr lang="en-US" sz="1800">
                <a:gradFill>
                  <a:gsLst>
                    <a:gs pos="2917">
                      <a:prstClr val="black"/>
                    </a:gs>
                    <a:gs pos="30000">
                      <a:prstClr val="black"/>
                    </a:gs>
                  </a:gsLst>
                  <a:lin ang="5400000" scaled="0"/>
                </a:gradFill>
                <a:latin typeface="Segoe UI"/>
              </a:rPr>
              <a:t>edge devices.</a:t>
            </a:r>
          </a:p>
          <a:p>
            <a:pPr>
              <a:lnSpc>
                <a:spcPct val="90000"/>
              </a:lnSpc>
              <a:spcAft>
                <a:spcPts val="988"/>
              </a:spcAft>
            </a:pPr>
            <a:r>
              <a:rPr lang="en-US" sz="1800">
                <a:gradFill>
                  <a:gsLst>
                    <a:gs pos="2917">
                      <a:prstClr val="black"/>
                    </a:gs>
                    <a:gs pos="30000">
                      <a:prstClr val="black"/>
                    </a:gs>
                  </a:gsLst>
                  <a:lin ang="5400000" scaled="0"/>
                </a:gradFill>
                <a:latin typeface="Segoe UI"/>
              </a:rPr>
              <a:t>Can be monitored by collecting Application Insight telemetry and/or model telemetry. </a:t>
            </a:r>
          </a:p>
          <a:p>
            <a:pPr>
              <a:lnSpc>
                <a:spcPct val="90000"/>
              </a:lnSpc>
              <a:spcAft>
                <a:spcPts val="988"/>
              </a:spcAft>
            </a:pPr>
            <a:r>
              <a:rPr lang="en-US" sz="1800">
                <a:gradFill>
                  <a:gsLst>
                    <a:gs pos="2917">
                      <a:prstClr val="black"/>
                    </a:gs>
                    <a:gs pos="30000">
                      <a:prstClr val="black"/>
                    </a:gs>
                  </a:gsLst>
                  <a:lin ang="5400000" scaled="0"/>
                </a:gradFill>
                <a:latin typeface="Segoe UI"/>
              </a:rPr>
              <a:t>Azure IoT Edge will ensure that your module is running and monitor the device that is hosting it.</a:t>
            </a:r>
          </a:p>
        </p:txBody>
      </p:sp>
      <p:grpSp>
        <p:nvGrpSpPr>
          <p:cNvPr id="6" name="Group 5">
            <a:extLst>
              <a:ext uri="{FF2B5EF4-FFF2-40B4-BE49-F238E27FC236}">
                <a16:creationId xmlns:a16="http://schemas.microsoft.com/office/drawing/2014/main" id="{F91E556C-4873-40EB-99E4-77F3ADA6230B}"/>
              </a:ext>
            </a:extLst>
          </p:cNvPr>
          <p:cNvGrpSpPr/>
          <p:nvPr/>
        </p:nvGrpSpPr>
        <p:grpSpPr>
          <a:xfrm rot="5400000">
            <a:off x="5911035" y="-708000"/>
            <a:ext cx="430887" cy="6377941"/>
            <a:chOff x="8561203" y="2226797"/>
            <a:chExt cx="593599" cy="3639262"/>
          </a:xfrm>
        </p:grpSpPr>
        <p:cxnSp>
          <p:nvCxnSpPr>
            <p:cNvPr id="9" name="Straight Connector 8">
              <a:extLst>
                <a:ext uri="{FF2B5EF4-FFF2-40B4-BE49-F238E27FC236}">
                  <a16:creationId xmlns:a16="http://schemas.microsoft.com/office/drawing/2014/main" id="{64DCBA28-0695-416C-BDDD-32D41CCDE9D7}"/>
                </a:ext>
              </a:extLst>
            </p:cNvPr>
            <p:cNvCxnSpPr>
              <a:cxnSpLocks/>
            </p:cNvCxnSpPr>
            <p:nvPr/>
          </p:nvCxnSpPr>
          <p:spPr>
            <a:xfrm>
              <a:off x="8570000" y="2226797"/>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6ECCEB-85BB-493D-96CF-8A92413ECEFF}"/>
                </a:ext>
              </a:extLst>
            </p:cNvPr>
            <p:cNvCxnSpPr>
              <a:cxnSpLocks/>
            </p:cNvCxnSpPr>
            <p:nvPr/>
          </p:nvCxnSpPr>
          <p:spPr>
            <a:xfrm>
              <a:off x="8561203" y="2237266"/>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F1BAD6-AEB6-4E64-91E6-E7C197810F0A}"/>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27872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D89-7A7D-4799-A0C0-DB517D09CAE7}"/>
              </a:ext>
            </a:extLst>
          </p:cNvPr>
          <p:cNvSpPr>
            <a:spLocks noGrp="1"/>
          </p:cNvSpPr>
          <p:nvPr>
            <p:ph type="title"/>
          </p:nvPr>
        </p:nvSpPr>
        <p:spPr/>
        <p:txBody>
          <a:bodyPr/>
          <a:lstStyle/>
          <a:p>
            <a:r>
              <a:rPr lang="en-US"/>
              <a:t>Azure ML: How to deploy models at scale </a:t>
            </a:r>
          </a:p>
        </p:txBody>
      </p:sp>
      <p:pic>
        <p:nvPicPr>
          <p:cNvPr id="7" name="Picture 6">
            <a:extLst>
              <a:ext uri="{FF2B5EF4-FFF2-40B4-BE49-F238E27FC236}">
                <a16:creationId xmlns:a16="http://schemas.microsoft.com/office/drawing/2014/main" id="{BA1C48C4-D4EF-4780-B10A-176A3C64B76D}"/>
              </a:ext>
            </a:extLst>
          </p:cNvPr>
          <p:cNvPicPr>
            <a:picLocks noChangeAspect="1"/>
          </p:cNvPicPr>
          <p:nvPr/>
        </p:nvPicPr>
        <p:blipFill>
          <a:blip r:embed="rId2"/>
          <a:stretch>
            <a:fillRect/>
          </a:stretch>
        </p:blipFill>
        <p:spPr>
          <a:xfrm>
            <a:off x="569934" y="1473835"/>
            <a:ext cx="11052132" cy="4561683"/>
          </a:xfrm>
          <a:prstGeom prst="rect">
            <a:avLst/>
          </a:prstGeom>
        </p:spPr>
      </p:pic>
    </p:spTree>
    <p:extLst>
      <p:ext uri="{BB962C8B-B14F-4D97-AF65-F5344CB8AC3E}">
        <p14:creationId xmlns:p14="http://schemas.microsoft.com/office/powerpoint/2010/main" val="6081092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12F5-F420-4022-A33A-C6A999609E54}"/>
              </a:ext>
            </a:extLst>
          </p:cNvPr>
          <p:cNvSpPr>
            <a:spLocks noGrp="1"/>
          </p:cNvSpPr>
          <p:nvPr>
            <p:ph type="title"/>
          </p:nvPr>
        </p:nvSpPr>
        <p:spPr/>
        <p:txBody>
          <a:bodyPr/>
          <a:lstStyle/>
          <a:p>
            <a:r>
              <a:rPr lang="en-US"/>
              <a:t>Automated Machine Learning ‘simplifies’ the creation and selection of the optimal model</a:t>
            </a:r>
          </a:p>
        </p:txBody>
      </p:sp>
      <p:sp>
        <p:nvSpPr>
          <p:cNvPr id="3" name="graph_2">
            <a:extLst>
              <a:ext uri="{FF2B5EF4-FFF2-40B4-BE49-F238E27FC236}">
                <a16:creationId xmlns:a16="http://schemas.microsoft.com/office/drawing/2014/main" id="{3953CD3F-3301-44B4-AB71-D0CA3DCDA1E5}"/>
              </a:ext>
            </a:extLst>
          </p:cNvPr>
          <p:cNvSpPr>
            <a:spLocks noChangeAspect="1" noEditPoints="1"/>
          </p:cNvSpPr>
          <p:nvPr/>
        </p:nvSpPr>
        <p:spPr bwMode="auto">
          <a:xfrm>
            <a:off x="5497883" y="1991242"/>
            <a:ext cx="1440708" cy="844754"/>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007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D9ED-BDEF-4E4D-9E52-8E5321893FD2}"/>
              </a:ext>
            </a:extLst>
          </p:cNvPr>
          <p:cNvSpPr>
            <a:spLocks noGrp="1"/>
          </p:cNvSpPr>
          <p:nvPr>
            <p:ph type="title"/>
          </p:nvPr>
        </p:nvSpPr>
        <p:spPr/>
        <p:txBody>
          <a:bodyPr/>
          <a:lstStyle/>
          <a:p>
            <a:r>
              <a:rPr lang="en-US"/>
              <a:t>Requirements of an </a:t>
            </a:r>
            <a:br>
              <a:rPr lang="en-US"/>
            </a:br>
            <a:r>
              <a:rPr lang="en-US"/>
              <a:t>advanced ML Platform</a:t>
            </a:r>
          </a:p>
        </p:txBody>
      </p:sp>
      <p:grpSp>
        <p:nvGrpSpPr>
          <p:cNvPr id="10" name="Group 9">
            <a:extLst>
              <a:ext uri="{FF2B5EF4-FFF2-40B4-BE49-F238E27FC236}">
                <a16:creationId xmlns:a16="http://schemas.microsoft.com/office/drawing/2014/main" id="{A113E136-B7F3-4C48-B6D7-B6549831764D}"/>
              </a:ext>
            </a:extLst>
          </p:cNvPr>
          <p:cNvGrpSpPr/>
          <p:nvPr/>
        </p:nvGrpSpPr>
        <p:grpSpPr>
          <a:xfrm>
            <a:off x="5035685" y="992221"/>
            <a:ext cx="2120630" cy="2140085"/>
            <a:chOff x="5107021" y="992221"/>
            <a:chExt cx="2120630" cy="2140085"/>
          </a:xfrm>
        </p:grpSpPr>
        <p:sp>
          <p:nvSpPr>
            <p:cNvPr id="3" name="Rectangle 2">
              <a:extLst>
                <a:ext uri="{FF2B5EF4-FFF2-40B4-BE49-F238E27FC236}">
                  <a16:creationId xmlns:a16="http://schemas.microsoft.com/office/drawing/2014/main" id="{176A04A6-7147-4F1B-8D72-755FCA7921EF}"/>
                </a:ext>
              </a:extLst>
            </p:cNvPr>
            <p:cNvSpPr/>
            <p:nvPr/>
          </p:nvSpPr>
          <p:spPr bwMode="auto">
            <a:xfrm>
              <a:off x="5107021" y="992221"/>
              <a:ext cx="2120630" cy="2140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intelligence">
              <a:extLst>
                <a:ext uri="{FF2B5EF4-FFF2-40B4-BE49-F238E27FC236}">
                  <a16:creationId xmlns:a16="http://schemas.microsoft.com/office/drawing/2014/main" id="{FD8A017C-B263-4ECE-9270-BBE2DA4B9D75}"/>
                </a:ext>
              </a:extLst>
            </p:cNvPr>
            <p:cNvSpPr>
              <a:spLocks noChangeAspect="1" noEditPoints="1"/>
            </p:cNvSpPr>
            <p:nvPr/>
          </p:nvSpPr>
          <p:spPr bwMode="auto">
            <a:xfrm>
              <a:off x="5335925" y="1260663"/>
              <a:ext cx="1662822" cy="1603201"/>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8155781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A96ED42-6A3B-471C-8B49-CCB28771C9F3}"/>
              </a:ext>
            </a:extLst>
          </p:cNvPr>
          <p:cNvSpPr/>
          <p:nvPr/>
        </p:nvSpPr>
        <p:spPr bwMode="auto">
          <a:xfrm>
            <a:off x="548878" y="320086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17" name="Title 16"/>
          <p:cNvSpPr>
            <a:spLocks noGrp="1"/>
          </p:cNvSpPr>
          <p:nvPr>
            <p:ph type="title"/>
          </p:nvPr>
        </p:nvSpPr>
        <p:spPr/>
        <p:txBody>
          <a:bodyPr/>
          <a:lstStyle/>
          <a:p>
            <a:r>
              <a:rPr lang="en-US"/>
              <a:t>Typical ‘manual’ approach to hyperparameter tuning</a:t>
            </a:r>
          </a:p>
        </p:txBody>
      </p:sp>
      <p:pic>
        <p:nvPicPr>
          <p:cNvPr id="5" name="Graphic 4" descr="Cloud">
            <a:extLst>
              <a:ext uri="{FF2B5EF4-FFF2-40B4-BE49-F238E27FC236}">
                <a16:creationId xmlns:a16="http://schemas.microsoft.com/office/drawing/2014/main" id="{1EDB1177-D020-4E13-99B0-B7DBB04234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1550" y="1686102"/>
            <a:ext cx="3184072" cy="3184072"/>
          </a:xfrm>
          <a:prstGeom prst="rect">
            <a:avLst/>
          </a:prstGeom>
        </p:spPr>
      </p:pic>
      <p:sp>
        <p:nvSpPr>
          <p:cNvPr id="8" name="Rectangle 7">
            <a:extLst>
              <a:ext uri="{FF2B5EF4-FFF2-40B4-BE49-F238E27FC236}">
                <a16:creationId xmlns:a16="http://schemas.microsoft.com/office/drawing/2014/main" id="{F2E23C2E-D6E6-4975-88EE-1E95E493C041}"/>
              </a:ext>
            </a:extLst>
          </p:cNvPr>
          <p:cNvSpPr/>
          <p:nvPr/>
        </p:nvSpPr>
        <p:spPr bwMode="auto">
          <a:xfrm>
            <a:off x="548878" y="1624778"/>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6F2B214-4D0A-49A9-9757-242764A4E6D3}"/>
              </a:ext>
            </a:extLst>
          </p:cNvPr>
          <p:cNvSpPr txBox="1"/>
          <p:nvPr/>
        </p:nvSpPr>
        <p:spPr>
          <a:xfrm>
            <a:off x="1087721" y="1902360"/>
            <a:ext cx="1330779" cy="307777"/>
          </a:xfrm>
          <a:prstGeom prst="rect">
            <a:avLst/>
          </a:prstGeom>
          <a:solidFill>
            <a:schemeClr val="bg1"/>
          </a:solid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Dataset</a:t>
            </a:r>
          </a:p>
        </p:txBody>
      </p:sp>
      <p:sp>
        <p:nvSpPr>
          <p:cNvPr id="12" name="TextBox 11">
            <a:extLst>
              <a:ext uri="{FF2B5EF4-FFF2-40B4-BE49-F238E27FC236}">
                <a16:creationId xmlns:a16="http://schemas.microsoft.com/office/drawing/2014/main" id="{B06E7675-37B6-40E2-9815-406D300BFE78}"/>
              </a:ext>
            </a:extLst>
          </p:cNvPr>
          <p:cNvSpPr txBox="1"/>
          <p:nvPr/>
        </p:nvSpPr>
        <p:spPr>
          <a:xfrm>
            <a:off x="1085004" y="3355477"/>
            <a:ext cx="1511013" cy="615553"/>
          </a:xfrm>
          <a:prstGeom prst="rect">
            <a:avLst/>
          </a:prstGeom>
          <a:solidFill>
            <a:schemeClr val="bg1"/>
          </a:solid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Training Algorithm 1</a:t>
            </a:r>
          </a:p>
        </p:txBody>
      </p:sp>
      <p:sp>
        <p:nvSpPr>
          <p:cNvPr id="13" name="Rectangle 12">
            <a:extLst>
              <a:ext uri="{FF2B5EF4-FFF2-40B4-BE49-F238E27FC236}">
                <a16:creationId xmlns:a16="http://schemas.microsoft.com/office/drawing/2014/main" id="{F483903B-2148-441A-B3E9-2A56E9AD6E77}"/>
              </a:ext>
            </a:extLst>
          </p:cNvPr>
          <p:cNvSpPr/>
          <p:nvPr/>
        </p:nvSpPr>
        <p:spPr bwMode="auto">
          <a:xfrm>
            <a:off x="614195" y="460003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A62918E5-D0C3-4522-8FFE-BFD16DB27524}"/>
              </a:ext>
            </a:extLst>
          </p:cNvPr>
          <p:cNvSpPr txBox="1"/>
          <p:nvPr/>
        </p:nvSpPr>
        <p:spPr>
          <a:xfrm>
            <a:off x="720332" y="4795984"/>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1</a:t>
            </a:r>
          </a:p>
        </p:txBody>
      </p:sp>
      <p:sp>
        <p:nvSpPr>
          <p:cNvPr id="15" name="Rectangle 14">
            <a:extLst>
              <a:ext uri="{FF2B5EF4-FFF2-40B4-BE49-F238E27FC236}">
                <a16:creationId xmlns:a16="http://schemas.microsoft.com/office/drawing/2014/main" id="{2EF57BA9-2509-4971-A31C-F37819F7A63E}"/>
              </a:ext>
            </a:extLst>
          </p:cNvPr>
          <p:cNvSpPr/>
          <p:nvPr/>
        </p:nvSpPr>
        <p:spPr bwMode="auto">
          <a:xfrm>
            <a:off x="8391479" y="3355477"/>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2"/>
              </a:solidFill>
              <a:latin typeface="Segoe UI"/>
            </a:endParaRPr>
          </a:p>
        </p:txBody>
      </p:sp>
      <p:sp>
        <p:nvSpPr>
          <p:cNvPr id="16" name="TextBox 15">
            <a:extLst>
              <a:ext uri="{FF2B5EF4-FFF2-40B4-BE49-F238E27FC236}">
                <a16:creationId xmlns:a16="http://schemas.microsoft.com/office/drawing/2014/main" id="{EB0103E1-7DF3-4039-B190-C33649BF0FED}"/>
              </a:ext>
            </a:extLst>
          </p:cNvPr>
          <p:cNvSpPr txBox="1"/>
          <p:nvPr/>
        </p:nvSpPr>
        <p:spPr>
          <a:xfrm>
            <a:off x="8930322" y="3649387"/>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Model 1</a:t>
            </a:r>
          </a:p>
        </p:txBody>
      </p:sp>
      <p:cxnSp>
        <p:nvCxnSpPr>
          <p:cNvPr id="21" name="Straight Arrow Connector 20">
            <a:extLst>
              <a:ext uri="{FF2B5EF4-FFF2-40B4-BE49-F238E27FC236}">
                <a16:creationId xmlns:a16="http://schemas.microsoft.com/office/drawing/2014/main" id="{957FB702-A1BE-4A33-AAE0-39E9F7E679E5}"/>
              </a:ext>
            </a:extLst>
          </p:cNvPr>
          <p:cNvCxnSpPr>
            <a:cxnSpLocks/>
          </p:cNvCxnSpPr>
          <p:nvPr/>
        </p:nvCxnSpPr>
        <p:spPr>
          <a:xfrm>
            <a:off x="2777728" y="3657173"/>
            <a:ext cx="1412421"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AF539B-5102-44FA-92C1-23DAAAE9A7B5}"/>
              </a:ext>
            </a:extLst>
          </p:cNvPr>
          <p:cNvCxnSpPr>
            <a:cxnSpLocks/>
          </p:cNvCxnSpPr>
          <p:nvPr/>
        </p:nvCxnSpPr>
        <p:spPr>
          <a:xfrm>
            <a:off x="6966095" y="3662151"/>
            <a:ext cx="1371600" cy="2125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CB179AA-DA3A-48FE-B26E-20AD2EFD031A}"/>
              </a:ext>
            </a:extLst>
          </p:cNvPr>
          <p:cNvCxnSpPr/>
          <p:nvPr/>
        </p:nvCxnSpPr>
        <p:spPr>
          <a:xfrm>
            <a:off x="2777728" y="1925366"/>
            <a:ext cx="2544537" cy="534761"/>
          </a:xfrm>
          <a:prstGeom prst="bentConnector3">
            <a:avLst>
              <a:gd name="adj1" fmla="val 10005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2D5F23E-18B9-48D7-8C60-C56FFA3DB6B7}"/>
              </a:ext>
            </a:extLst>
          </p:cNvPr>
          <p:cNvCxnSpPr>
            <a:cxnSpLocks/>
          </p:cNvCxnSpPr>
          <p:nvPr/>
        </p:nvCxnSpPr>
        <p:spPr>
          <a:xfrm flipV="1">
            <a:off x="2843045" y="4067137"/>
            <a:ext cx="2612570" cy="1401536"/>
          </a:xfrm>
          <a:prstGeom prst="bentConnector3">
            <a:avLst>
              <a:gd name="adj1" fmla="val 99688"/>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C507B1C-894D-4B9C-83DF-359B06BBA9DA}"/>
              </a:ext>
            </a:extLst>
          </p:cNvPr>
          <p:cNvSpPr/>
          <p:nvPr/>
        </p:nvSpPr>
        <p:spPr bwMode="auto">
          <a:xfrm>
            <a:off x="848721" y="474427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C294FEE3-BBCF-46F2-83DF-BB43009CEC75}"/>
              </a:ext>
            </a:extLst>
          </p:cNvPr>
          <p:cNvSpPr txBox="1"/>
          <p:nvPr/>
        </p:nvSpPr>
        <p:spPr>
          <a:xfrm>
            <a:off x="954858" y="4940224"/>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2</a:t>
            </a:r>
          </a:p>
        </p:txBody>
      </p:sp>
      <p:sp>
        <p:nvSpPr>
          <p:cNvPr id="22" name="Rectangle 21">
            <a:extLst>
              <a:ext uri="{FF2B5EF4-FFF2-40B4-BE49-F238E27FC236}">
                <a16:creationId xmlns:a16="http://schemas.microsoft.com/office/drawing/2014/main" id="{E952DA4D-5E7F-43A5-8D11-35C87CE93C0A}"/>
              </a:ext>
            </a:extLst>
          </p:cNvPr>
          <p:cNvSpPr/>
          <p:nvPr/>
        </p:nvSpPr>
        <p:spPr bwMode="auto">
          <a:xfrm>
            <a:off x="8535237" y="3529493"/>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2"/>
              </a:solidFill>
              <a:latin typeface="Segoe UI"/>
            </a:endParaRPr>
          </a:p>
        </p:txBody>
      </p:sp>
      <p:sp>
        <p:nvSpPr>
          <p:cNvPr id="23" name="TextBox 22">
            <a:extLst>
              <a:ext uri="{FF2B5EF4-FFF2-40B4-BE49-F238E27FC236}">
                <a16:creationId xmlns:a16="http://schemas.microsoft.com/office/drawing/2014/main" id="{67F574CA-C84E-45D7-8E33-87FDEFE55D6E}"/>
              </a:ext>
            </a:extLst>
          </p:cNvPr>
          <p:cNvSpPr txBox="1"/>
          <p:nvPr/>
        </p:nvSpPr>
        <p:spPr>
          <a:xfrm>
            <a:off x="9074080" y="3823403"/>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Model 2</a:t>
            </a:r>
          </a:p>
        </p:txBody>
      </p:sp>
      <p:sp>
        <p:nvSpPr>
          <p:cNvPr id="2" name="Oval 1">
            <a:extLst>
              <a:ext uri="{FF2B5EF4-FFF2-40B4-BE49-F238E27FC236}">
                <a16:creationId xmlns:a16="http://schemas.microsoft.com/office/drawing/2014/main" id="{67EFC8E3-3F55-44F7-8DA8-17D307989A0C}"/>
              </a:ext>
            </a:extLst>
          </p:cNvPr>
          <p:cNvSpPr>
            <a:spLocks noChangeAspect="1"/>
          </p:cNvSpPr>
          <p:nvPr/>
        </p:nvSpPr>
        <p:spPr bwMode="auto">
          <a:xfrm>
            <a:off x="8854113" y="5013252"/>
            <a:ext cx="184666" cy="1846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31" name="Oval 30">
            <a:extLst>
              <a:ext uri="{FF2B5EF4-FFF2-40B4-BE49-F238E27FC236}">
                <a16:creationId xmlns:a16="http://schemas.microsoft.com/office/drawing/2014/main" id="{EE3B47C8-4AAC-4AB0-B71E-07041452F5A9}"/>
              </a:ext>
            </a:extLst>
          </p:cNvPr>
          <p:cNvSpPr>
            <a:spLocks noChangeAspect="1"/>
          </p:cNvSpPr>
          <p:nvPr/>
        </p:nvSpPr>
        <p:spPr bwMode="auto">
          <a:xfrm>
            <a:off x="9162154" y="5010004"/>
            <a:ext cx="184666" cy="1846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32" name="Oval 31">
            <a:extLst>
              <a:ext uri="{FF2B5EF4-FFF2-40B4-BE49-F238E27FC236}">
                <a16:creationId xmlns:a16="http://schemas.microsoft.com/office/drawing/2014/main" id="{79DB659C-4B6D-4D54-AD85-A28E7A4152A0}"/>
              </a:ext>
            </a:extLst>
          </p:cNvPr>
          <p:cNvSpPr>
            <a:spLocks noChangeAspect="1"/>
          </p:cNvSpPr>
          <p:nvPr/>
        </p:nvSpPr>
        <p:spPr bwMode="auto">
          <a:xfrm>
            <a:off x="9463708" y="5010006"/>
            <a:ext cx="184666" cy="1846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6DAA76E6-4879-414C-BF7C-2A53D7019162}"/>
              </a:ext>
            </a:extLst>
          </p:cNvPr>
          <p:cNvSpPr/>
          <p:nvPr/>
        </p:nvSpPr>
        <p:spPr bwMode="auto">
          <a:xfrm>
            <a:off x="1073295" y="4940224"/>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DE7FA006-5B08-4E8B-8F0C-AD284F337BB4}"/>
              </a:ext>
            </a:extLst>
          </p:cNvPr>
          <p:cNvSpPr txBox="1"/>
          <p:nvPr/>
        </p:nvSpPr>
        <p:spPr>
          <a:xfrm>
            <a:off x="1130310" y="5098391"/>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3</a:t>
            </a:r>
          </a:p>
        </p:txBody>
      </p:sp>
      <p:sp>
        <p:nvSpPr>
          <p:cNvPr id="36" name="Rectangle 35">
            <a:extLst>
              <a:ext uri="{FF2B5EF4-FFF2-40B4-BE49-F238E27FC236}">
                <a16:creationId xmlns:a16="http://schemas.microsoft.com/office/drawing/2014/main" id="{97C7C02B-D6A0-40E8-9CBF-C0E027D2FAA4}"/>
              </a:ext>
            </a:extLst>
          </p:cNvPr>
          <p:cNvSpPr/>
          <p:nvPr/>
        </p:nvSpPr>
        <p:spPr bwMode="auto">
          <a:xfrm>
            <a:off x="8733745" y="3726081"/>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2"/>
              </a:solidFill>
              <a:latin typeface="Segoe UI"/>
            </a:endParaRPr>
          </a:p>
        </p:txBody>
      </p:sp>
      <p:sp>
        <p:nvSpPr>
          <p:cNvPr id="37" name="TextBox 36">
            <a:extLst>
              <a:ext uri="{FF2B5EF4-FFF2-40B4-BE49-F238E27FC236}">
                <a16:creationId xmlns:a16="http://schemas.microsoft.com/office/drawing/2014/main" id="{D8E472F8-D6ED-4851-AC69-595905D5DC6C}"/>
              </a:ext>
            </a:extLst>
          </p:cNvPr>
          <p:cNvSpPr txBox="1"/>
          <p:nvPr/>
        </p:nvSpPr>
        <p:spPr>
          <a:xfrm>
            <a:off x="9272588" y="4019991"/>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Model 3</a:t>
            </a:r>
          </a:p>
        </p:txBody>
      </p:sp>
      <p:sp>
        <p:nvSpPr>
          <p:cNvPr id="39" name="TextBox 38">
            <a:extLst>
              <a:ext uri="{FF2B5EF4-FFF2-40B4-BE49-F238E27FC236}">
                <a16:creationId xmlns:a16="http://schemas.microsoft.com/office/drawing/2014/main" id="{70097237-E72C-43DB-B59B-822D7E02BA17}"/>
              </a:ext>
            </a:extLst>
          </p:cNvPr>
          <p:cNvSpPr txBox="1"/>
          <p:nvPr/>
        </p:nvSpPr>
        <p:spPr>
          <a:xfrm>
            <a:off x="4702625" y="2938211"/>
            <a:ext cx="1673952"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Model Training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Infrastructure</a:t>
            </a:r>
          </a:p>
        </p:txBody>
      </p:sp>
      <p:sp>
        <p:nvSpPr>
          <p:cNvPr id="35" name="Rectangle 34">
            <a:extLst>
              <a:ext uri="{FF2B5EF4-FFF2-40B4-BE49-F238E27FC236}">
                <a16:creationId xmlns:a16="http://schemas.microsoft.com/office/drawing/2014/main" id="{B7B48911-7D9F-43FE-8687-427C75487D50}"/>
              </a:ext>
            </a:extLst>
          </p:cNvPr>
          <p:cNvSpPr/>
          <p:nvPr/>
        </p:nvSpPr>
        <p:spPr bwMode="auto">
          <a:xfrm>
            <a:off x="705241" y="3355477"/>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715B9F2-7F35-4F86-B3DD-00CABCCEA42D}"/>
              </a:ext>
            </a:extLst>
          </p:cNvPr>
          <p:cNvSpPr txBox="1"/>
          <p:nvPr/>
        </p:nvSpPr>
        <p:spPr>
          <a:xfrm>
            <a:off x="1087721" y="3507877"/>
            <a:ext cx="1511013" cy="615553"/>
          </a:xfrm>
          <a:prstGeom prst="rect">
            <a:avLst/>
          </a:prstGeom>
          <a:solidFill>
            <a:schemeClr val="bg1"/>
          </a:solid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Training Algorithm 2</a:t>
            </a:r>
          </a:p>
        </p:txBody>
      </p:sp>
      <p:sp>
        <p:nvSpPr>
          <p:cNvPr id="40" name="Rectangle 39">
            <a:extLst>
              <a:ext uri="{FF2B5EF4-FFF2-40B4-BE49-F238E27FC236}">
                <a16:creationId xmlns:a16="http://schemas.microsoft.com/office/drawing/2014/main" id="{FEC09BD0-10D7-44D4-A237-C690ACA71A37}"/>
              </a:ext>
            </a:extLst>
          </p:cNvPr>
          <p:cNvSpPr/>
          <p:nvPr/>
        </p:nvSpPr>
        <p:spPr bwMode="auto">
          <a:xfrm>
            <a:off x="1225695" y="5092624"/>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74524369-97D7-45E4-BE6A-4D3D03F7FE51}"/>
              </a:ext>
            </a:extLst>
          </p:cNvPr>
          <p:cNvSpPr txBox="1"/>
          <p:nvPr/>
        </p:nvSpPr>
        <p:spPr>
          <a:xfrm>
            <a:off x="1317606" y="5250791"/>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4</a:t>
            </a:r>
          </a:p>
        </p:txBody>
      </p:sp>
      <p:sp>
        <p:nvSpPr>
          <p:cNvPr id="42" name="Rectangle 41">
            <a:extLst>
              <a:ext uri="{FF2B5EF4-FFF2-40B4-BE49-F238E27FC236}">
                <a16:creationId xmlns:a16="http://schemas.microsoft.com/office/drawing/2014/main" id="{FC49588A-20B7-4897-8E46-3B8FB26F3E2C}"/>
              </a:ext>
            </a:extLst>
          </p:cNvPr>
          <p:cNvSpPr/>
          <p:nvPr/>
        </p:nvSpPr>
        <p:spPr bwMode="auto">
          <a:xfrm>
            <a:off x="8932253" y="392266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765D70DC-3412-4D07-9915-DB08AC6A854E}"/>
              </a:ext>
            </a:extLst>
          </p:cNvPr>
          <p:cNvSpPr txBox="1"/>
          <p:nvPr/>
        </p:nvSpPr>
        <p:spPr>
          <a:xfrm>
            <a:off x="9471096" y="4216579"/>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Model 4</a:t>
            </a:r>
          </a:p>
        </p:txBody>
      </p:sp>
      <p:sp>
        <p:nvSpPr>
          <p:cNvPr id="44" name="TextBox 43">
            <a:extLst>
              <a:ext uri="{FF2B5EF4-FFF2-40B4-BE49-F238E27FC236}">
                <a16:creationId xmlns:a16="http://schemas.microsoft.com/office/drawing/2014/main" id="{8BD3B80E-6643-438B-8DBE-C21BAC7412DF}"/>
              </a:ext>
            </a:extLst>
          </p:cNvPr>
          <p:cNvSpPr txBox="1"/>
          <p:nvPr/>
        </p:nvSpPr>
        <p:spPr>
          <a:xfrm>
            <a:off x="8836473" y="1610946"/>
            <a:ext cx="2849256" cy="1538883"/>
          </a:xfrm>
          <a:prstGeom prst="rect">
            <a:avLst/>
          </a:prstGeom>
          <a:noFill/>
        </p:spPr>
        <p:txBody>
          <a:bodyPr wrap="square" lIns="0" tIns="0" rIns="0" bIns="0" rtlCol="0">
            <a:spAutoFit/>
          </a:bodyPr>
          <a:lstStyle/>
          <a:p>
            <a:pPr algn="l"/>
            <a:r>
              <a:rPr lang="en-US" sz="2000">
                <a:solidFill>
                  <a:schemeClr val="tx2"/>
                </a:solidFill>
                <a:latin typeface="+mj-lt"/>
                <a:cs typeface="Segoe UI Light" panose="020B0502040204020203" pitchFamily="34" charset="0"/>
              </a:rPr>
              <a:t>Complex</a:t>
            </a:r>
          </a:p>
          <a:p>
            <a:pPr algn="l"/>
            <a:r>
              <a:rPr lang="en-US" sz="2000">
                <a:solidFill>
                  <a:schemeClr val="tx2"/>
                </a:solidFill>
                <a:latin typeface="+mj-lt"/>
                <a:cs typeface="Segoe UI Light" panose="020B0502040204020203" pitchFamily="34" charset="0"/>
              </a:rPr>
              <a:t>Tedious</a:t>
            </a:r>
          </a:p>
          <a:p>
            <a:pPr algn="l"/>
            <a:r>
              <a:rPr lang="en-US" sz="2000">
                <a:solidFill>
                  <a:schemeClr val="tx2"/>
                </a:solidFill>
                <a:latin typeface="+mj-lt"/>
                <a:cs typeface="Segoe UI Light" panose="020B0502040204020203" pitchFamily="34" charset="0"/>
              </a:rPr>
              <a:t>Repetitive</a:t>
            </a:r>
          </a:p>
          <a:p>
            <a:pPr algn="l"/>
            <a:r>
              <a:rPr lang="en-US" sz="2000">
                <a:solidFill>
                  <a:schemeClr val="tx2"/>
                </a:solidFill>
                <a:latin typeface="+mj-lt"/>
                <a:cs typeface="Segoe UI Light" panose="020B0502040204020203" pitchFamily="34" charset="0"/>
              </a:rPr>
              <a:t>Time consuming</a:t>
            </a:r>
          </a:p>
          <a:p>
            <a:pPr algn="l"/>
            <a:r>
              <a:rPr lang="en-US" sz="2000">
                <a:solidFill>
                  <a:schemeClr val="tx2"/>
                </a:solidFill>
                <a:latin typeface="+mj-lt"/>
                <a:cs typeface="Segoe UI Light" panose="020B0502040204020203" pitchFamily="34" charset="0"/>
              </a:rPr>
              <a:t>Expensive</a:t>
            </a:r>
          </a:p>
        </p:txBody>
      </p:sp>
    </p:spTree>
    <p:extLst>
      <p:ext uri="{BB962C8B-B14F-4D97-AF65-F5344CB8AC3E}">
        <p14:creationId xmlns:p14="http://schemas.microsoft.com/office/powerpoint/2010/main" val="95109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2" grpId="0" animBg="1"/>
      <p:bldP spid="13" grpId="0" animBg="1"/>
      <p:bldP spid="14" grpId="0"/>
      <p:bldP spid="15" grpId="0" animBg="1"/>
      <p:bldP spid="16" grpId="0"/>
      <p:bldP spid="18" grpId="0" animBg="1"/>
      <p:bldP spid="19" grpId="0"/>
      <p:bldP spid="22" grpId="0" animBg="1"/>
      <p:bldP spid="23" grpId="0"/>
      <p:bldP spid="2" grpId="0" animBg="1"/>
      <p:bldP spid="31" grpId="0" animBg="1"/>
      <p:bldP spid="32" grpId="0" animBg="1"/>
      <p:bldP spid="33" grpId="0" animBg="1"/>
      <p:bldP spid="34" grpId="0"/>
      <p:bldP spid="36" grpId="0" animBg="1"/>
      <p:bldP spid="37" grpId="0"/>
      <p:bldP spid="35" grpId="0" animBg="1"/>
      <p:bldP spid="38" grpId="0" animBg="1"/>
      <p:bldP spid="40" grpId="0" animBg="1"/>
      <p:bldP spid="41" grpId="0"/>
      <p:bldP spid="42" grpId="0" animBg="1"/>
      <p:bldP spid="43" grpId="0"/>
      <p:bldP spid="4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D013-DEA5-4D71-8111-6AE662A24505}"/>
              </a:ext>
            </a:extLst>
          </p:cNvPr>
          <p:cNvSpPr>
            <a:spLocks noGrp="1"/>
          </p:cNvSpPr>
          <p:nvPr>
            <p:ph type="title"/>
          </p:nvPr>
        </p:nvSpPr>
        <p:spPr/>
        <p:txBody>
          <a:bodyPr/>
          <a:lstStyle/>
          <a:p>
            <a:r>
              <a:rPr lang="en-US"/>
              <a:t>What are Hyperparameters?</a:t>
            </a:r>
          </a:p>
        </p:txBody>
      </p:sp>
      <p:grpSp>
        <p:nvGrpSpPr>
          <p:cNvPr id="4" name="Group 3">
            <a:extLst>
              <a:ext uri="{FF2B5EF4-FFF2-40B4-BE49-F238E27FC236}">
                <a16:creationId xmlns:a16="http://schemas.microsoft.com/office/drawing/2014/main" id="{921AAD09-EB8C-45FE-9F37-12B75E3AF94D}"/>
              </a:ext>
            </a:extLst>
          </p:cNvPr>
          <p:cNvGrpSpPr/>
          <p:nvPr/>
        </p:nvGrpSpPr>
        <p:grpSpPr>
          <a:xfrm>
            <a:off x="3269294" y="1621804"/>
            <a:ext cx="8468118" cy="5028328"/>
            <a:chOff x="394525" y="173279"/>
            <a:chExt cx="11209212" cy="6655975"/>
          </a:xfrm>
        </p:grpSpPr>
        <p:pic>
          <p:nvPicPr>
            <p:cNvPr id="5" name="Picture 4">
              <a:extLst>
                <a:ext uri="{FF2B5EF4-FFF2-40B4-BE49-F238E27FC236}">
                  <a16:creationId xmlns:a16="http://schemas.microsoft.com/office/drawing/2014/main" id="{E0E58FE4-940B-45F9-8AF6-193B6C8CB432}"/>
                </a:ext>
              </a:extLst>
            </p:cNvPr>
            <p:cNvPicPr>
              <a:picLocks noChangeAspect="1"/>
            </p:cNvPicPr>
            <p:nvPr/>
          </p:nvPicPr>
          <p:blipFill>
            <a:blip r:embed="rId2"/>
            <a:stretch>
              <a:fillRect/>
            </a:stretch>
          </p:blipFill>
          <p:spPr>
            <a:xfrm>
              <a:off x="394525" y="4551007"/>
              <a:ext cx="2662294" cy="2278247"/>
            </a:xfrm>
            <a:prstGeom prst="rect">
              <a:avLst/>
            </a:prstGeom>
          </p:spPr>
        </p:pic>
        <p:pic>
          <p:nvPicPr>
            <p:cNvPr id="11" name="Picture 10">
              <a:extLst>
                <a:ext uri="{FF2B5EF4-FFF2-40B4-BE49-F238E27FC236}">
                  <a16:creationId xmlns:a16="http://schemas.microsoft.com/office/drawing/2014/main" id="{BAA4D08B-49F2-40AC-A638-27615B7FB0F2}"/>
                </a:ext>
              </a:extLst>
            </p:cNvPr>
            <p:cNvPicPr>
              <a:picLocks noChangeAspect="1"/>
            </p:cNvPicPr>
            <p:nvPr/>
          </p:nvPicPr>
          <p:blipFill>
            <a:blip r:embed="rId3"/>
            <a:stretch>
              <a:fillRect/>
            </a:stretch>
          </p:blipFill>
          <p:spPr>
            <a:xfrm>
              <a:off x="3935345" y="3941316"/>
              <a:ext cx="3417631" cy="2743405"/>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ACC95F40-C830-4B23-B37E-1461C6078B48}"/>
                </a:ext>
              </a:extLst>
            </p:cNvPr>
            <p:cNvPicPr>
              <a:picLocks noChangeAspect="1"/>
            </p:cNvPicPr>
            <p:nvPr/>
          </p:nvPicPr>
          <p:blipFill>
            <a:blip r:embed="rId4"/>
            <a:stretch>
              <a:fillRect/>
            </a:stretch>
          </p:blipFill>
          <p:spPr>
            <a:xfrm>
              <a:off x="8251235" y="173279"/>
              <a:ext cx="3352502" cy="6511442"/>
            </a:xfrm>
            <a:prstGeom prst="rect">
              <a:avLst/>
            </a:prstGeom>
          </p:spPr>
        </p:pic>
      </p:grpSp>
      <p:sp>
        <p:nvSpPr>
          <p:cNvPr id="3" name="Rectangle 2">
            <a:extLst>
              <a:ext uri="{FF2B5EF4-FFF2-40B4-BE49-F238E27FC236}">
                <a16:creationId xmlns:a16="http://schemas.microsoft.com/office/drawing/2014/main" id="{D718E862-6354-4C95-BB20-2177B31BF761}"/>
              </a:ext>
            </a:extLst>
          </p:cNvPr>
          <p:cNvSpPr/>
          <p:nvPr/>
        </p:nvSpPr>
        <p:spPr>
          <a:xfrm>
            <a:off x="516379" y="1621804"/>
            <a:ext cx="7876060" cy="1422954"/>
          </a:xfrm>
          <a:prstGeom prst="rect">
            <a:avLst/>
          </a:prstGeom>
        </p:spPr>
        <p:txBody>
          <a:bodyPr wrap="square">
            <a:spAutoFit/>
          </a:bodyPr>
          <a:lstStyle/>
          <a:p>
            <a:pPr>
              <a:lnSpc>
                <a:spcPct val="90000"/>
              </a:lnSpc>
              <a:spcAft>
                <a:spcPts val="1274"/>
              </a:spcAft>
              <a:buSzPct val="90000"/>
            </a:pPr>
            <a:r>
              <a:rPr lang="en-US" sz="2400">
                <a:solidFill>
                  <a:srgbClr val="000000"/>
                </a:solidFill>
              </a:rPr>
              <a:t>Adjustable parameters that govern model training</a:t>
            </a:r>
          </a:p>
          <a:p>
            <a:pPr>
              <a:lnSpc>
                <a:spcPct val="90000"/>
              </a:lnSpc>
              <a:spcAft>
                <a:spcPts val="1274"/>
              </a:spcAft>
              <a:buSzPct val="90000"/>
            </a:pPr>
            <a:r>
              <a:rPr lang="en-US" sz="2400">
                <a:solidFill>
                  <a:srgbClr val="000000"/>
                </a:solidFill>
              </a:rPr>
              <a:t>Chosen prior to training, stay constant during training</a:t>
            </a:r>
          </a:p>
          <a:p>
            <a:pPr>
              <a:lnSpc>
                <a:spcPct val="90000"/>
              </a:lnSpc>
              <a:spcAft>
                <a:spcPts val="1274"/>
              </a:spcAft>
              <a:buSzPct val="90000"/>
            </a:pPr>
            <a:r>
              <a:rPr lang="en-US" sz="2400">
                <a:solidFill>
                  <a:srgbClr val="000000"/>
                </a:solidFill>
              </a:rPr>
              <a:t>Model performance heavily depends on hyperparameter</a:t>
            </a:r>
          </a:p>
        </p:txBody>
      </p:sp>
    </p:spTree>
    <p:extLst>
      <p:ext uri="{BB962C8B-B14F-4D97-AF65-F5344CB8AC3E}">
        <p14:creationId xmlns:p14="http://schemas.microsoft.com/office/powerpoint/2010/main" val="37696891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37318" y="2139702"/>
            <a:ext cx="5658682" cy="3493264"/>
          </a:xfrm>
        </p:spPr>
        <p:txBody>
          <a:bodyPr/>
          <a:lstStyle/>
          <a:p>
            <a:r>
              <a:rPr lang="en-US" sz="1800">
                <a:solidFill>
                  <a:schemeClr val="tx1"/>
                </a:solidFill>
              </a:rPr>
              <a:t>The search space to explore—i.e. evaluating all possible combinations—is huge.</a:t>
            </a:r>
          </a:p>
          <a:p>
            <a:endParaRPr lang="en-US" sz="1800">
              <a:solidFill>
                <a:schemeClr val="tx1"/>
              </a:solidFill>
            </a:endParaRPr>
          </a:p>
          <a:p>
            <a:r>
              <a:rPr lang="en-US" sz="1800">
                <a:solidFill>
                  <a:schemeClr val="tx1"/>
                </a:solidFill>
              </a:rPr>
              <a:t>Sparsity of good configurations. </a:t>
            </a:r>
            <a:br>
              <a:rPr lang="en-US" sz="1800">
                <a:solidFill>
                  <a:schemeClr val="tx1"/>
                </a:solidFill>
              </a:rPr>
            </a:br>
            <a:r>
              <a:rPr lang="en-US" sz="1800">
                <a:solidFill>
                  <a:schemeClr val="tx1"/>
                </a:solidFill>
              </a:rPr>
              <a:t>Very few of all possible configurations are optimal.</a:t>
            </a:r>
          </a:p>
          <a:p>
            <a:endParaRPr lang="en-US" sz="1800">
              <a:solidFill>
                <a:schemeClr val="tx1"/>
              </a:solidFill>
            </a:endParaRPr>
          </a:p>
          <a:p>
            <a:r>
              <a:rPr lang="en-US" sz="1800">
                <a:solidFill>
                  <a:schemeClr val="tx1"/>
                </a:solidFill>
              </a:rPr>
              <a:t>Evaluating each configuration is resource and time consuming.</a:t>
            </a:r>
          </a:p>
          <a:p>
            <a:endParaRPr lang="en-US" sz="1800">
              <a:solidFill>
                <a:schemeClr val="tx1"/>
              </a:solidFill>
            </a:endParaRPr>
          </a:p>
          <a:p>
            <a:r>
              <a:rPr lang="en-US" sz="1800">
                <a:solidFill>
                  <a:schemeClr val="tx1"/>
                </a:solidFill>
              </a:rPr>
              <a:t>Time and resources are limited.</a:t>
            </a:r>
          </a:p>
        </p:txBody>
      </p:sp>
      <p:sp>
        <p:nvSpPr>
          <p:cNvPr id="17" name="Title 16"/>
          <p:cNvSpPr>
            <a:spLocks noGrp="1"/>
          </p:cNvSpPr>
          <p:nvPr>
            <p:ph type="title"/>
          </p:nvPr>
        </p:nvSpPr>
        <p:spPr/>
        <p:txBody>
          <a:bodyPr/>
          <a:lstStyle/>
          <a:p>
            <a:r>
              <a:rPr lang="en-US"/>
              <a:t>Challenges with Hyperparameter Selection</a:t>
            </a:r>
          </a:p>
        </p:txBody>
      </p:sp>
      <p:pic>
        <p:nvPicPr>
          <p:cNvPr id="7" name="Picture 2" descr="https://banner2.kisspng.com/20180317/few/kisspng-hyperparameter-clip-art-grid-search-pattern-5aad3b59ab6a34.6055134215213023617021.jpg">
            <a:extLst>
              <a:ext uri="{FF2B5EF4-FFF2-40B4-BE49-F238E27FC236}">
                <a16:creationId xmlns:a16="http://schemas.microsoft.com/office/drawing/2014/main" id="{F29B1E17-921A-445B-A70F-19C05C55A3A0}"/>
              </a:ext>
            </a:extLst>
          </p:cNvPr>
          <p:cNvPicPr>
            <a:picLocks noChangeAspect="1" noChangeArrowheads="1"/>
          </p:cNvPicPr>
          <p:nvPr/>
        </p:nvPicPr>
        <p:blipFill>
          <a:blip r:embed="rId3">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04038" y="1800224"/>
            <a:ext cx="4575572"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6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A04DAB6-6ACF-44EA-AE10-35FE51891461}"/>
              </a:ext>
            </a:extLst>
          </p:cNvPr>
          <p:cNvSpPr/>
          <p:nvPr/>
        </p:nvSpPr>
        <p:spPr>
          <a:xfrm>
            <a:off x="385673" y="0"/>
            <a:ext cx="8815992" cy="7694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Semibold"/>
                <a:ea typeface="+mn-ea"/>
                <a:cs typeface="Helvetica" panose="020B0604020202020204" pitchFamily="34" charset="0"/>
              </a:rPr>
              <a:t>Machine Learning Complexity</a:t>
            </a:r>
            <a:endParaRPr kumimoji="0" lang="en-US" sz="4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 name="Title 3">
            <a:extLst>
              <a:ext uri="{FF2B5EF4-FFF2-40B4-BE49-F238E27FC236}">
                <a16:creationId xmlns:a16="http://schemas.microsoft.com/office/drawing/2014/main" id="{63E71A41-E686-41B0-A1E9-8253003783E0}"/>
              </a:ext>
            </a:extLst>
          </p:cNvPr>
          <p:cNvSpPr>
            <a:spLocks noGrp="1"/>
          </p:cNvSpPr>
          <p:nvPr>
            <p:ph type="title"/>
          </p:nvPr>
        </p:nvSpPr>
        <p:spPr/>
        <p:txBody>
          <a:bodyPr/>
          <a:lstStyle/>
          <a:p>
            <a:r>
              <a:rPr lang="en-US"/>
              <a:t>Complexity of Machine Learning</a:t>
            </a:r>
          </a:p>
        </p:txBody>
      </p:sp>
      <p:sp>
        <p:nvSpPr>
          <p:cNvPr id="2" name="Rectangle 1">
            <a:extLst>
              <a:ext uri="{FF2B5EF4-FFF2-40B4-BE49-F238E27FC236}">
                <a16:creationId xmlns:a16="http://schemas.microsoft.com/office/drawing/2014/main" id="{2795556E-C7E8-445E-B463-BBC6CB9B6910}"/>
              </a:ext>
            </a:extLst>
          </p:cNvPr>
          <p:cNvSpPr/>
          <p:nvPr/>
        </p:nvSpPr>
        <p:spPr>
          <a:xfrm>
            <a:off x="426424" y="6198982"/>
            <a:ext cx="8836896"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1A1A1A"/>
                </a:solidFill>
                <a:effectLst/>
                <a:uLnTx/>
                <a:uFillTx/>
                <a:latin typeface="Segoe UI"/>
                <a:ea typeface="+mn-ea"/>
                <a:cs typeface="+mn-cs"/>
              </a:rPr>
              <a:t>Source: </a:t>
            </a:r>
            <a:r>
              <a:rPr kumimoji="0" lang="en-US" sz="1200" b="0" u="none" strike="noStrike" kern="1200" cap="none" spc="0" normalizeH="0" baseline="0" noProof="0">
                <a:ln>
                  <a:noFill/>
                </a:ln>
                <a:solidFill>
                  <a:srgbClr val="1A1A1A"/>
                </a:solidFill>
                <a:effectLst/>
                <a:uLnTx/>
                <a:uFillTx/>
                <a:latin typeface="Segoe UI"/>
                <a:ea typeface="+mn-ea"/>
                <a:cs typeface="+mn-cs"/>
                <a:hlinkClick r:id="rId2"/>
              </a:rPr>
              <a:t>http://scikit-learn.org/stable/tutorial/machine_learning_map/index.html</a:t>
            </a:r>
            <a:r>
              <a:rPr kumimoji="0" lang="en-US" sz="1200" b="0" u="none" strike="noStrike" kern="1200" cap="none" spc="0" normalizeH="0" baseline="0" noProof="0">
                <a:ln>
                  <a:noFill/>
                </a:ln>
                <a:solidFill>
                  <a:srgbClr val="1A1A1A"/>
                </a:solidFill>
                <a:effectLst/>
                <a:uLnTx/>
                <a:uFillTx/>
                <a:latin typeface="Segoe UI"/>
                <a:ea typeface="+mn-ea"/>
                <a:cs typeface="+mn-cs"/>
              </a:rPr>
              <a:t> </a:t>
            </a:r>
          </a:p>
        </p:txBody>
      </p:sp>
      <p:pic>
        <p:nvPicPr>
          <p:cNvPr id="6" name="picture">
            <a:extLst>
              <a:ext uri="{FF2B5EF4-FFF2-40B4-BE49-F238E27FC236}">
                <a16:creationId xmlns:a16="http://schemas.microsoft.com/office/drawing/2014/main" id="{74D3531D-4A19-4CF5-8CB0-719080D5B0A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569" y="1124926"/>
            <a:ext cx="9480861" cy="4703459"/>
          </a:xfrm>
          <a:prstGeom prst="rect">
            <a:avLst/>
          </a:prstGeom>
        </p:spPr>
      </p:pic>
    </p:spTree>
    <p:extLst>
      <p:ext uri="{BB962C8B-B14F-4D97-AF65-F5344CB8AC3E}">
        <p14:creationId xmlns:p14="http://schemas.microsoft.com/office/powerpoint/2010/main" val="24539195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Automated ML</a:t>
            </a:r>
          </a:p>
        </p:txBody>
      </p:sp>
      <p:sp>
        <p:nvSpPr>
          <p:cNvPr id="4" name="Text Placeholder 3">
            <a:extLst>
              <a:ext uri="{FF2B5EF4-FFF2-40B4-BE49-F238E27FC236}">
                <a16:creationId xmlns:a16="http://schemas.microsoft.com/office/drawing/2014/main" id="{054A8653-B8B2-4572-AA58-B407CE4021FE}"/>
              </a:ext>
            </a:extLst>
          </p:cNvPr>
          <p:cNvSpPr>
            <a:spLocks noGrp="1"/>
          </p:cNvSpPr>
          <p:nvPr>
            <p:ph type="body" sz="quarter" idx="12"/>
          </p:nvPr>
        </p:nvSpPr>
        <p:spPr/>
        <p:txBody>
          <a:bodyPr/>
          <a:lstStyle/>
          <a:p>
            <a:r>
              <a:rPr lang="en-US"/>
              <a:t>Conceptual Overview</a:t>
            </a:r>
          </a:p>
        </p:txBody>
      </p:sp>
      <p:sp>
        <p:nvSpPr>
          <p:cNvPr id="98" name="Rectangle 97">
            <a:extLst>
              <a:ext uri="{FF2B5EF4-FFF2-40B4-BE49-F238E27FC236}">
                <a16:creationId xmlns:a16="http://schemas.microsoft.com/office/drawing/2014/main" id="{D4899524-6605-4456-8EB1-1B071CC1C419}"/>
              </a:ext>
            </a:extLst>
          </p:cNvPr>
          <p:cNvSpPr/>
          <p:nvPr/>
        </p:nvSpPr>
        <p:spPr>
          <a:xfrm>
            <a:off x="458864" y="4308418"/>
            <a:ext cx="2485691" cy="15430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R="0" lvl="0" indent="0" algn="ctr" defTabSz="932742" fontAlgn="auto">
              <a:lnSpc>
                <a:spcPct val="90000"/>
              </a:lnSpc>
              <a:spcBef>
                <a:spcPts val="0"/>
              </a:spcBef>
              <a:spcAft>
                <a:spcPts val="600"/>
              </a:spcAft>
              <a:buClrTx/>
              <a:buSzTx/>
              <a:buFontTx/>
              <a:buNone/>
              <a:tabLst/>
              <a:defRPr/>
            </a:pPr>
            <a:r>
              <a:rPr lang="en-US" sz="1600">
                <a:gradFill>
                  <a:gsLst>
                    <a:gs pos="2917">
                      <a:schemeClr val="tx1"/>
                    </a:gs>
                    <a:gs pos="30000">
                      <a:schemeClr val="tx1"/>
                    </a:gs>
                  </a:gsLst>
                  <a:lin ang="5400000" scaled="0"/>
                </a:gradFill>
              </a:rPr>
              <a:t>Training script </a:t>
            </a:r>
          </a:p>
          <a:p>
            <a:pPr marR="0" lvl="0" indent="0" algn="ctr" defTabSz="932742" fontAlgn="auto">
              <a:lnSpc>
                <a:spcPct val="90000"/>
              </a:lnSpc>
              <a:spcBef>
                <a:spcPts val="0"/>
              </a:spcBef>
              <a:spcAft>
                <a:spcPts val="600"/>
              </a:spcAft>
              <a:buClrTx/>
              <a:buSzTx/>
              <a:buFontTx/>
              <a:buNone/>
              <a:tabLst/>
              <a:defRPr/>
            </a:pPr>
            <a:r>
              <a:rPr lang="en-US" sz="1600">
                <a:gradFill>
                  <a:gsLst>
                    <a:gs pos="2917">
                      <a:schemeClr val="tx1"/>
                    </a:gs>
                    <a:gs pos="30000">
                      <a:schemeClr val="tx1"/>
                    </a:gs>
                  </a:gsLst>
                  <a:lin ang="5400000" scaled="0"/>
                </a:gradFill>
              </a:rPr>
              <a:t>+</a:t>
            </a:r>
          </a:p>
          <a:p>
            <a:pPr marR="0" lvl="0" indent="0" algn="ctr" defTabSz="932742" fontAlgn="auto">
              <a:lnSpc>
                <a:spcPct val="90000"/>
              </a:lnSpc>
              <a:spcBef>
                <a:spcPts val="0"/>
              </a:spcBef>
              <a:spcAft>
                <a:spcPts val="600"/>
              </a:spcAft>
              <a:buClrTx/>
              <a:buSzTx/>
              <a:buFontTx/>
              <a:buNone/>
              <a:tabLst/>
              <a:defRPr/>
            </a:pPr>
            <a:r>
              <a:rPr lang="en-US" sz="1600">
                <a:gradFill>
                  <a:gsLst>
                    <a:gs pos="2917">
                      <a:schemeClr val="tx1"/>
                    </a:gs>
                    <a:gs pos="30000">
                      <a:schemeClr val="tx1"/>
                    </a:gs>
                  </a:gsLst>
                  <a:lin ang="5400000" scaled="0"/>
                </a:gradFill>
              </a:rPr>
              <a:t>Training data</a:t>
            </a:r>
            <a:endParaRPr lang="en-US" sz="140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3EE1B851-64AD-4C32-8955-30FF50A61EEC}"/>
              </a:ext>
            </a:extLst>
          </p:cNvPr>
          <p:cNvSpPr txBox="1"/>
          <p:nvPr/>
        </p:nvSpPr>
        <p:spPr>
          <a:xfrm>
            <a:off x="3526430" y="3665152"/>
            <a:ext cx="70692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Inputs</a:t>
            </a:r>
          </a:p>
        </p:txBody>
      </p:sp>
      <p:grpSp>
        <p:nvGrpSpPr>
          <p:cNvPr id="16" name="Group 15">
            <a:extLst>
              <a:ext uri="{FF2B5EF4-FFF2-40B4-BE49-F238E27FC236}">
                <a16:creationId xmlns:a16="http://schemas.microsoft.com/office/drawing/2014/main" id="{E1D5A75F-477E-42B2-A132-04FE9E7FD57B}"/>
              </a:ext>
            </a:extLst>
          </p:cNvPr>
          <p:cNvGrpSpPr/>
          <p:nvPr/>
        </p:nvGrpSpPr>
        <p:grpSpPr>
          <a:xfrm>
            <a:off x="458864" y="1878862"/>
            <a:ext cx="2594423" cy="2185491"/>
            <a:chOff x="5455228" y="2606982"/>
            <a:chExt cx="2063203" cy="2185491"/>
          </a:xfrm>
        </p:grpSpPr>
        <p:sp>
          <p:nvSpPr>
            <p:cNvPr id="27" name="TextBox 26">
              <a:extLst>
                <a:ext uri="{FF2B5EF4-FFF2-40B4-BE49-F238E27FC236}">
                  <a16:creationId xmlns:a16="http://schemas.microsoft.com/office/drawing/2014/main" id="{F129065F-7C68-4B34-AC49-07B4EAF93161}"/>
                </a:ext>
              </a:extLst>
            </p:cNvPr>
            <p:cNvSpPr txBox="1"/>
            <p:nvPr/>
          </p:nvSpPr>
          <p:spPr>
            <a:xfrm>
              <a:off x="5455228" y="2628023"/>
              <a:ext cx="1976735" cy="7386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a:gradFill>
                    <a:gsLst>
                      <a:gs pos="2917">
                        <a:schemeClr val="tx1"/>
                      </a:gs>
                      <a:gs pos="30000">
                        <a:schemeClr val="tx1"/>
                      </a:gs>
                    </a:gsLst>
                    <a:lin ang="5400000" scaled="0"/>
                  </a:gradFill>
                </a:rPr>
                <a:t>Automated ML Tuning Specifications</a:t>
              </a:r>
            </a:p>
          </p:txBody>
        </p:sp>
        <p:sp>
          <p:nvSpPr>
            <p:cNvPr id="28" name="TextBox 27">
              <a:extLst>
                <a:ext uri="{FF2B5EF4-FFF2-40B4-BE49-F238E27FC236}">
                  <a16:creationId xmlns:a16="http://schemas.microsoft.com/office/drawing/2014/main" id="{86DE4EFB-0B85-475F-9D65-7A70EA12D4A0}"/>
                </a:ext>
              </a:extLst>
            </p:cNvPr>
            <p:cNvSpPr txBox="1"/>
            <p:nvPr/>
          </p:nvSpPr>
          <p:spPr>
            <a:xfrm>
              <a:off x="5510221" y="3358234"/>
              <a:ext cx="2008210" cy="1434239"/>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Hyperparameter ranges</a:t>
              </a:r>
            </a:p>
            <a:p>
              <a:pPr>
                <a:lnSpc>
                  <a:spcPct val="90000"/>
                </a:lnSpc>
                <a:spcAft>
                  <a:spcPts val="600"/>
                </a:spcAft>
              </a:pPr>
              <a:r>
                <a:rPr lang="en-US" sz="1200">
                  <a:gradFill>
                    <a:gsLst>
                      <a:gs pos="2917">
                        <a:schemeClr val="tx1"/>
                      </a:gs>
                      <a:gs pos="30000">
                        <a:schemeClr val="tx1"/>
                      </a:gs>
                    </a:gsLst>
                    <a:lin ang="5400000" scaled="0"/>
                  </a:gradFill>
                </a:rPr>
                <a:t>Optimization metric</a:t>
              </a:r>
            </a:p>
            <a:p>
              <a:pPr>
                <a:lnSpc>
                  <a:spcPct val="90000"/>
                </a:lnSpc>
                <a:spcAft>
                  <a:spcPts val="600"/>
                </a:spcAft>
              </a:pPr>
              <a:r>
                <a:rPr lang="en-US" sz="1200">
                  <a:gradFill>
                    <a:gsLst>
                      <a:gs pos="2917">
                        <a:schemeClr val="tx1"/>
                      </a:gs>
                      <a:gs pos="30000">
                        <a:schemeClr val="tx1"/>
                      </a:gs>
                    </a:gsLst>
                    <a:lin ang="5400000" scaled="0"/>
                  </a:gradFill>
                </a:rPr>
                <a:t>Early Termination Policy</a:t>
              </a:r>
            </a:p>
            <a:p>
              <a:pPr>
                <a:lnSpc>
                  <a:spcPct val="90000"/>
                </a:lnSpc>
                <a:spcAft>
                  <a:spcPts val="600"/>
                </a:spcAft>
              </a:pPr>
              <a:r>
                <a:rPr lang="en-US" sz="1200">
                  <a:gradFill>
                    <a:gsLst>
                      <a:gs pos="2917">
                        <a:schemeClr val="tx1"/>
                      </a:gs>
                      <a:gs pos="30000">
                        <a:schemeClr val="tx1"/>
                      </a:gs>
                    </a:gsLst>
                    <a:lin ang="5400000" scaled="0"/>
                  </a:gradFill>
                </a:rPr>
                <a:t>Budget – Time / Compute </a:t>
              </a:r>
            </a:p>
            <a:p>
              <a:pPr>
                <a:lnSpc>
                  <a:spcPct val="90000"/>
                </a:lnSpc>
                <a:spcAft>
                  <a:spcPts val="600"/>
                </a:spcAft>
              </a:pPr>
              <a:r>
                <a:rPr lang="en-US" sz="1200">
                  <a:gradFill>
                    <a:gsLst>
                      <a:gs pos="2917">
                        <a:schemeClr val="tx1"/>
                      </a:gs>
                      <a:gs pos="30000">
                        <a:schemeClr val="tx1"/>
                      </a:gs>
                    </a:gsLst>
                    <a:lin ang="5400000" scaled="0"/>
                  </a:gradFill>
                </a:rPr>
                <a:t># parallel runs</a:t>
              </a:r>
            </a:p>
          </p:txBody>
        </p:sp>
        <p:grpSp>
          <p:nvGrpSpPr>
            <p:cNvPr id="29" name="Group 28">
              <a:extLst>
                <a:ext uri="{FF2B5EF4-FFF2-40B4-BE49-F238E27FC236}">
                  <a16:creationId xmlns:a16="http://schemas.microsoft.com/office/drawing/2014/main" id="{A2F6DB71-076F-4134-BE1E-FF4B4A70C76C}"/>
                </a:ext>
              </a:extLst>
            </p:cNvPr>
            <p:cNvGrpSpPr/>
            <p:nvPr/>
          </p:nvGrpSpPr>
          <p:grpSpPr>
            <a:xfrm>
              <a:off x="5455228" y="2606982"/>
              <a:ext cx="1978333" cy="2177038"/>
              <a:chOff x="3345873" y="2606982"/>
              <a:chExt cx="2139874" cy="2177038"/>
            </a:xfrm>
          </p:grpSpPr>
          <p:sp>
            <p:nvSpPr>
              <p:cNvPr id="30" name="Rectangle 29">
                <a:extLst>
                  <a:ext uri="{FF2B5EF4-FFF2-40B4-BE49-F238E27FC236}">
                    <a16:creationId xmlns:a16="http://schemas.microsoft.com/office/drawing/2014/main" id="{2BE401A9-E7AD-4061-88A3-B71B5712AFFB}"/>
                  </a:ext>
                </a:extLst>
              </p:cNvPr>
              <p:cNvSpPr/>
              <p:nvPr/>
            </p:nvSpPr>
            <p:spPr bwMode="auto">
              <a:xfrm>
                <a:off x="3347602" y="2606982"/>
                <a:ext cx="2138145" cy="217703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57817B04-10E2-454E-B2F7-8D5628002881}"/>
                  </a:ext>
                </a:extLst>
              </p:cNvPr>
              <p:cNvCxnSpPr>
                <a:cxnSpLocks/>
              </p:cNvCxnSpPr>
              <p:nvPr/>
            </p:nvCxnSpPr>
            <p:spPr>
              <a:xfrm>
                <a:off x="3345873" y="3311287"/>
                <a:ext cx="213987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570E7728-7C95-4590-8B01-4B9FC311F805}"/>
              </a:ext>
            </a:extLst>
          </p:cNvPr>
          <p:cNvGrpSpPr/>
          <p:nvPr/>
        </p:nvGrpSpPr>
        <p:grpSpPr>
          <a:xfrm>
            <a:off x="3187192" y="1878861"/>
            <a:ext cx="1567670" cy="3972621"/>
            <a:chOff x="1859083" y="2339433"/>
            <a:chExt cx="1162991" cy="3486866"/>
          </a:xfrm>
        </p:grpSpPr>
        <p:sp>
          <p:nvSpPr>
            <p:cNvPr id="33" name="Right Bracket 32">
              <a:extLst>
                <a:ext uri="{FF2B5EF4-FFF2-40B4-BE49-F238E27FC236}">
                  <a16:creationId xmlns:a16="http://schemas.microsoft.com/office/drawing/2014/main" id="{CC64A254-0AF1-441F-B3AB-45C67442B9A6}"/>
                </a:ext>
              </a:extLst>
            </p:cNvPr>
            <p:cNvSpPr/>
            <p:nvPr/>
          </p:nvSpPr>
          <p:spPr>
            <a:xfrm>
              <a:off x="1859083" y="2339433"/>
              <a:ext cx="152328" cy="3486866"/>
            </a:xfrm>
            <a:prstGeom prst="rightBracket">
              <a:avLst>
                <a:gd name="adj" fmla="val 0"/>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F57E39E-D1F2-4432-B1B0-009B80411E94}"/>
                </a:ext>
              </a:extLst>
            </p:cNvPr>
            <p:cNvCxnSpPr>
              <a:cxnSpLocks/>
            </p:cNvCxnSpPr>
            <p:nvPr/>
          </p:nvCxnSpPr>
          <p:spPr>
            <a:xfrm>
              <a:off x="2011411" y="4250273"/>
              <a:ext cx="1010663"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F09D1BF-E835-41E0-8093-3C81EDF04CC1}"/>
              </a:ext>
            </a:extLst>
          </p:cNvPr>
          <p:cNvGrpSpPr/>
          <p:nvPr/>
        </p:nvGrpSpPr>
        <p:grpSpPr>
          <a:xfrm>
            <a:off x="4754862" y="2541536"/>
            <a:ext cx="3033289" cy="1921004"/>
            <a:chOff x="4974852" y="2005431"/>
            <a:chExt cx="3033289" cy="1921004"/>
          </a:xfrm>
        </p:grpSpPr>
        <p:sp>
          <p:nvSpPr>
            <p:cNvPr id="5" name="TextBox 4">
              <a:extLst>
                <a:ext uri="{FF2B5EF4-FFF2-40B4-BE49-F238E27FC236}">
                  <a16:creationId xmlns:a16="http://schemas.microsoft.com/office/drawing/2014/main" id="{2D7C8460-E32C-4B7A-B9A2-6381C67D9B72}"/>
                </a:ext>
              </a:extLst>
            </p:cNvPr>
            <p:cNvSpPr txBox="1"/>
            <p:nvPr/>
          </p:nvSpPr>
          <p:spPr>
            <a:xfrm>
              <a:off x="5244133" y="3121223"/>
              <a:ext cx="249472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Azure Automated ML</a:t>
              </a:r>
            </a:p>
          </p:txBody>
        </p:sp>
        <p:sp>
          <p:nvSpPr>
            <p:cNvPr id="35" name="Freeform 146">
              <a:extLst>
                <a:ext uri="{FF2B5EF4-FFF2-40B4-BE49-F238E27FC236}">
                  <a16:creationId xmlns:a16="http://schemas.microsoft.com/office/drawing/2014/main" id="{97F5633D-3D63-48CB-B4AA-5D5CAC3FFFC5}"/>
                </a:ext>
              </a:extLst>
            </p:cNvPr>
            <p:cNvSpPr>
              <a:spLocks noChangeAspect="1"/>
            </p:cNvSpPr>
            <p:nvPr/>
          </p:nvSpPr>
          <p:spPr bwMode="auto">
            <a:xfrm>
              <a:off x="4974852" y="2005431"/>
              <a:ext cx="3033289" cy="192100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cxnSp>
        <p:nvCxnSpPr>
          <p:cNvPr id="37" name="Straight Arrow Connector 36">
            <a:extLst>
              <a:ext uri="{FF2B5EF4-FFF2-40B4-BE49-F238E27FC236}">
                <a16:creationId xmlns:a16="http://schemas.microsoft.com/office/drawing/2014/main" id="{D003D908-BB60-4F3F-B58F-7D8B5CA5CC6E}"/>
              </a:ext>
            </a:extLst>
          </p:cNvPr>
          <p:cNvCxnSpPr>
            <a:cxnSpLocks/>
          </p:cNvCxnSpPr>
          <p:nvPr/>
        </p:nvCxnSpPr>
        <p:spPr>
          <a:xfrm>
            <a:off x="7797874" y="4055900"/>
            <a:ext cx="1135731"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34071D56-746D-4586-A795-0FF9C0317D34}"/>
              </a:ext>
            </a:extLst>
          </p:cNvPr>
          <p:cNvGrpSpPr/>
          <p:nvPr/>
        </p:nvGrpSpPr>
        <p:grpSpPr>
          <a:xfrm>
            <a:off x="9117936" y="2910508"/>
            <a:ext cx="2594423" cy="2009534"/>
            <a:chOff x="5455228" y="2606982"/>
            <a:chExt cx="2063203" cy="2009534"/>
          </a:xfrm>
        </p:grpSpPr>
        <p:sp>
          <p:nvSpPr>
            <p:cNvPr id="39" name="TextBox 38">
              <a:extLst>
                <a:ext uri="{FF2B5EF4-FFF2-40B4-BE49-F238E27FC236}">
                  <a16:creationId xmlns:a16="http://schemas.microsoft.com/office/drawing/2014/main" id="{F426D577-3E23-4970-849C-FEA0AAF434DD}"/>
                </a:ext>
              </a:extLst>
            </p:cNvPr>
            <p:cNvSpPr txBox="1"/>
            <p:nvPr/>
          </p:nvSpPr>
          <p:spPr>
            <a:xfrm>
              <a:off x="5455228" y="2628023"/>
              <a:ext cx="1976735" cy="517065"/>
            </a:xfrm>
            <a:prstGeom prst="rect">
              <a:avLst/>
            </a:prstGeom>
            <a:noFill/>
          </p:spPr>
          <p:txBody>
            <a:bodyPr wrap="square" lIns="182880" tIns="146304" rIns="91440" bIns="146304" rtlCol="0">
              <a:spAutoFit/>
            </a:bodyPr>
            <a:lstStyle/>
            <a:p>
              <a:pPr algn="ctr" defTabSz="932742">
                <a:lnSpc>
                  <a:spcPct val="90000"/>
                </a:lnSpc>
                <a:spcAft>
                  <a:spcPts val="600"/>
                </a:spcAft>
              </a:pPr>
              <a:r>
                <a:rPr lang="en-US" sz="1600">
                  <a:gradFill>
                    <a:gsLst>
                      <a:gs pos="2917">
                        <a:schemeClr val="tx1"/>
                      </a:gs>
                      <a:gs pos="30000">
                        <a:schemeClr val="tx1"/>
                      </a:gs>
                    </a:gsLst>
                    <a:lin ang="5400000" scaled="0"/>
                  </a:gradFill>
                </a:rPr>
                <a:t>High Quality ML Model!</a:t>
              </a:r>
            </a:p>
          </p:txBody>
        </p:sp>
        <p:sp>
          <p:nvSpPr>
            <p:cNvPr id="40" name="TextBox 39">
              <a:extLst>
                <a:ext uri="{FF2B5EF4-FFF2-40B4-BE49-F238E27FC236}">
                  <a16:creationId xmlns:a16="http://schemas.microsoft.com/office/drawing/2014/main" id="{DDFDDE3A-7771-4579-AFF6-C6038324957E}"/>
                </a:ext>
              </a:extLst>
            </p:cNvPr>
            <p:cNvSpPr txBox="1"/>
            <p:nvPr/>
          </p:nvSpPr>
          <p:spPr>
            <a:xfrm>
              <a:off x="5510221" y="3358234"/>
              <a:ext cx="2008210" cy="1114151"/>
            </a:xfrm>
            <a:prstGeom prst="rect">
              <a:avLst/>
            </a:prstGeom>
            <a:noFill/>
          </p:spPr>
          <p:txBody>
            <a:bodyPr wrap="square" lIns="182880" tIns="146304" rIns="182880" bIns="146304" rtlCol="0">
              <a:spAutoFit/>
            </a:bodyPr>
            <a:lstStyle/>
            <a:p>
              <a:pPr marR="0" lvl="0" fontAlgn="auto">
                <a:lnSpc>
                  <a:spcPct val="90000"/>
                </a:lnSpc>
                <a:spcBef>
                  <a:spcPts val="600"/>
                </a:spcBef>
                <a:spcAft>
                  <a:spcPts val="600"/>
                </a:spcAft>
                <a:buClrTx/>
                <a:buSzTx/>
                <a:tabLst/>
                <a:defRPr/>
              </a:pPr>
              <a:r>
                <a:rPr lang="en-US" sz="1200">
                  <a:gradFill>
                    <a:gsLst>
                      <a:gs pos="2917">
                        <a:schemeClr val="tx1"/>
                      </a:gs>
                      <a:gs pos="30000">
                        <a:schemeClr val="tx1"/>
                      </a:gs>
                    </a:gsLst>
                    <a:lin ang="5400000" scaled="0"/>
                  </a:gradFill>
                </a:rPr>
                <a:t>Recommended </a:t>
              </a:r>
              <a:br>
                <a:rPr lang="en-US" sz="1200">
                  <a:gradFill>
                    <a:gsLst>
                      <a:gs pos="2917">
                        <a:schemeClr val="tx1"/>
                      </a:gs>
                      <a:gs pos="30000">
                        <a:schemeClr val="tx1"/>
                      </a:gs>
                    </a:gsLst>
                    <a:lin ang="5400000" scaled="0"/>
                  </a:gradFill>
                </a:rPr>
              </a:br>
              <a:r>
                <a:rPr lang="en-US" sz="1200">
                  <a:gradFill>
                    <a:gsLst>
                      <a:gs pos="2917">
                        <a:schemeClr val="tx1"/>
                      </a:gs>
                      <a:gs pos="30000">
                        <a:schemeClr val="tx1"/>
                      </a:gs>
                    </a:gsLst>
                    <a:lin ang="5400000" scaled="0"/>
                  </a:gradFill>
                </a:rPr>
                <a:t>hyperparameter </a:t>
              </a:r>
              <a:br>
                <a:rPr lang="en-US" sz="1200">
                  <a:gradFill>
                    <a:gsLst>
                      <a:gs pos="2917">
                        <a:schemeClr val="tx1"/>
                      </a:gs>
                      <a:gs pos="30000">
                        <a:schemeClr val="tx1"/>
                      </a:gs>
                    </a:gsLst>
                    <a:lin ang="5400000" scaled="0"/>
                  </a:gradFill>
                </a:rPr>
              </a:br>
              <a:r>
                <a:rPr lang="en-US" sz="1200">
                  <a:gradFill>
                    <a:gsLst>
                      <a:gs pos="2917">
                        <a:schemeClr val="tx1"/>
                      </a:gs>
                      <a:gs pos="30000">
                        <a:schemeClr val="tx1"/>
                      </a:gs>
                    </a:gsLst>
                    <a:lin ang="5400000" scaled="0"/>
                  </a:gradFill>
                </a:rPr>
                <a:t>configuration</a:t>
              </a:r>
            </a:p>
            <a:p>
              <a:pPr marR="0" lvl="0" fontAlgn="auto">
                <a:lnSpc>
                  <a:spcPct val="90000"/>
                </a:lnSpc>
                <a:spcBef>
                  <a:spcPts val="600"/>
                </a:spcBef>
                <a:spcAft>
                  <a:spcPts val="600"/>
                </a:spcAft>
                <a:buClrTx/>
                <a:buSzTx/>
                <a:tabLst/>
                <a:defRPr/>
              </a:pPr>
              <a:r>
                <a:rPr lang="en-US" sz="1200">
                  <a:gradFill>
                    <a:gsLst>
                      <a:gs pos="2917">
                        <a:schemeClr val="tx1"/>
                      </a:gs>
                      <a:gs pos="30000">
                        <a:schemeClr val="tx1"/>
                      </a:gs>
                    </a:gsLst>
                    <a:lin ang="5400000" scaled="0"/>
                  </a:gradFill>
                </a:rPr>
                <a:t>Run metrics</a:t>
              </a:r>
            </a:p>
          </p:txBody>
        </p:sp>
        <p:grpSp>
          <p:nvGrpSpPr>
            <p:cNvPr id="41" name="Group 40">
              <a:extLst>
                <a:ext uri="{FF2B5EF4-FFF2-40B4-BE49-F238E27FC236}">
                  <a16:creationId xmlns:a16="http://schemas.microsoft.com/office/drawing/2014/main" id="{693611FD-5DCA-418C-AA97-105BB0D5DC43}"/>
                </a:ext>
              </a:extLst>
            </p:cNvPr>
            <p:cNvGrpSpPr/>
            <p:nvPr/>
          </p:nvGrpSpPr>
          <p:grpSpPr>
            <a:xfrm>
              <a:off x="5455228" y="2606982"/>
              <a:ext cx="1978333" cy="2009534"/>
              <a:chOff x="3345873" y="2606982"/>
              <a:chExt cx="2139874" cy="2009534"/>
            </a:xfrm>
          </p:grpSpPr>
          <p:sp>
            <p:nvSpPr>
              <p:cNvPr id="42" name="Rectangle 41">
                <a:extLst>
                  <a:ext uri="{FF2B5EF4-FFF2-40B4-BE49-F238E27FC236}">
                    <a16:creationId xmlns:a16="http://schemas.microsoft.com/office/drawing/2014/main" id="{4659CC72-4A08-4C51-8989-32C244E9A141}"/>
                  </a:ext>
                </a:extLst>
              </p:cNvPr>
              <p:cNvSpPr/>
              <p:nvPr/>
            </p:nvSpPr>
            <p:spPr bwMode="auto">
              <a:xfrm>
                <a:off x="3347602" y="2606982"/>
                <a:ext cx="2138145" cy="200953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42C3EC1-1C76-4054-8A2F-F89F4A515197}"/>
                  </a:ext>
                </a:extLst>
              </p:cNvPr>
              <p:cNvCxnSpPr>
                <a:cxnSpLocks/>
              </p:cNvCxnSpPr>
              <p:nvPr/>
            </p:nvCxnSpPr>
            <p:spPr>
              <a:xfrm>
                <a:off x="3345873" y="3311287"/>
                <a:ext cx="213987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58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A9D7-34C2-4381-A67B-4C17F6A74044}"/>
              </a:ext>
            </a:extLst>
          </p:cNvPr>
          <p:cNvSpPr>
            <a:spLocks noGrp="1"/>
          </p:cNvSpPr>
          <p:nvPr>
            <p:ph type="title"/>
          </p:nvPr>
        </p:nvSpPr>
        <p:spPr/>
        <p:txBody>
          <a:bodyPr/>
          <a:lstStyle/>
          <a:p>
            <a:r>
              <a:rPr lang="en-US" b="0" spc="0">
                <a:ln>
                  <a:noFill/>
                </a:ln>
                <a:solidFill>
                  <a:schemeClr val="tx1"/>
                </a:solidFill>
                <a:cs typeface="Helvetica" panose="020B0604020202020204" pitchFamily="34" charset="0"/>
              </a:rPr>
              <a:t>Automated ML</a:t>
            </a:r>
            <a:endParaRPr lang="en-US">
              <a:solidFill>
                <a:schemeClr val="tx1"/>
              </a:solidFill>
            </a:endParaRPr>
          </a:p>
        </p:txBody>
      </p:sp>
      <p:sp>
        <p:nvSpPr>
          <p:cNvPr id="3" name="Text Placeholder 2">
            <a:extLst>
              <a:ext uri="{FF2B5EF4-FFF2-40B4-BE49-F238E27FC236}">
                <a16:creationId xmlns:a16="http://schemas.microsoft.com/office/drawing/2014/main" id="{00491E3A-139B-4984-BDD7-01DBD9FBCB6A}"/>
              </a:ext>
            </a:extLst>
          </p:cNvPr>
          <p:cNvSpPr>
            <a:spLocks noGrp="1"/>
          </p:cNvSpPr>
          <p:nvPr>
            <p:ph type="body" sz="quarter" idx="12"/>
          </p:nvPr>
        </p:nvSpPr>
        <p:spPr/>
        <p:txBody>
          <a:bodyPr/>
          <a:lstStyle/>
          <a:p>
            <a:r>
              <a:rPr lang="en-US">
                <a:solidFill>
                  <a:schemeClr val="tx1"/>
                </a:solidFill>
                <a:cs typeface="Helvetica" panose="020B0604020202020204" pitchFamily="34" charset="0"/>
              </a:rPr>
              <a:t>Benefits Overview</a:t>
            </a:r>
            <a:endParaRPr lang="en-US"/>
          </a:p>
        </p:txBody>
      </p:sp>
      <p:sp>
        <p:nvSpPr>
          <p:cNvPr id="11" name="Text Placeholder 5">
            <a:extLst>
              <a:ext uri="{FF2B5EF4-FFF2-40B4-BE49-F238E27FC236}">
                <a16:creationId xmlns:a16="http://schemas.microsoft.com/office/drawing/2014/main" id="{2FBA1952-4FAA-46FB-9852-88B26E4E98AC}"/>
              </a:ext>
            </a:extLst>
          </p:cNvPr>
          <p:cNvSpPr>
            <a:spLocks noGrp="1"/>
          </p:cNvSpPr>
          <p:nvPr>
            <p:ph type="body" sz="quarter" idx="10"/>
          </p:nvPr>
        </p:nvSpPr>
        <p:spPr>
          <a:xfrm>
            <a:off x="426424" y="2145841"/>
            <a:ext cx="7586360" cy="3233706"/>
          </a:xfrm>
        </p:spPr>
        <p:txBody>
          <a:bodyPr/>
          <a:lstStyle/>
          <a:p>
            <a:pPr marL="45720" indent="0">
              <a:buClr>
                <a:srgbClr val="00B050"/>
              </a:buClr>
              <a:buSzPct val="81000"/>
              <a:buNone/>
            </a:pPr>
            <a:r>
              <a:rPr lang="en-US" sz="2000"/>
              <a:t>Azure Automated ML lets you</a:t>
            </a:r>
            <a:endParaRPr lang="en-US" sz="2400"/>
          </a:p>
          <a:p>
            <a:pPr marL="274320" lvl="1">
              <a:spcBef>
                <a:spcPts val="600"/>
              </a:spcBef>
              <a:spcAft>
                <a:spcPts val="600"/>
              </a:spcAft>
              <a:buClr>
                <a:srgbClr val="00B050"/>
              </a:buClr>
              <a:buSzPct val="81000"/>
            </a:pPr>
            <a:r>
              <a:rPr lang="en-US" sz="1800"/>
              <a:t>Automate the exploration process</a:t>
            </a:r>
          </a:p>
          <a:p>
            <a:pPr marL="274320" lvl="1">
              <a:spcBef>
                <a:spcPts val="600"/>
              </a:spcBef>
              <a:spcAft>
                <a:spcPts val="600"/>
              </a:spcAft>
              <a:buClr>
                <a:srgbClr val="00B050"/>
              </a:buClr>
              <a:buSzPct val="81000"/>
            </a:pPr>
            <a:r>
              <a:rPr lang="en-US" sz="1800"/>
              <a:t>Use resources more efficiently</a:t>
            </a:r>
          </a:p>
          <a:p>
            <a:pPr marL="274320" lvl="1">
              <a:spcBef>
                <a:spcPts val="600"/>
              </a:spcBef>
              <a:spcAft>
                <a:spcPts val="600"/>
              </a:spcAft>
              <a:buClr>
                <a:srgbClr val="00B050"/>
              </a:buClr>
              <a:buSzPct val="81000"/>
            </a:pPr>
            <a:r>
              <a:rPr lang="en-US" sz="1800"/>
              <a:t>Optimize model for desired outcome</a:t>
            </a:r>
          </a:p>
          <a:p>
            <a:pPr marL="274320" lvl="1">
              <a:spcBef>
                <a:spcPts val="600"/>
              </a:spcBef>
              <a:spcAft>
                <a:spcPts val="600"/>
              </a:spcAft>
              <a:buClr>
                <a:srgbClr val="00B050"/>
              </a:buClr>
              <a:buSzPct val="81000"/>
            </a:pPr>
            <a:r>
              <a:rPr lang="en-US" sz="1800"/>
              <a:t>Control resource budget</a:t>
            </a:r>
          </a:p>
          <a:p>
            <a:pPr>
              <a:spcBef>
                <a:spcPts val="600"/>
              </a:spcBef>
              <a:spcAft>
                <a:spcPts val="600"/>
              </a:spcAft>
              <a:buClr>
                <a:srgbClr val="00B050"/>
              </a:buClr>
              <a:buSzPct val="81000"/>
            </a:pPr>
            <a:r>
              <a:rPr lang="en-US" sz="2000"/>
              <a:t>Apply it to different models and learning domains</a:t>
            </a:r>
          </a:p>
          <a:p>
            <a:pPr marL="274320" lvl="1">
              <a:spcBef>
                <a:spcPts val="600"/>
              </a:spcBef>
              <a:spcAft>
                <a:spcPts val="600"/>
              </a:spcAft>
              <a:buClr>
                <a:srgbClr val="00B050"/>
              </a:buClr>
              <a:buSzPct val="81000"/>
            </a:pPr>
            <a:r>
              <a:rPr lang="en-US" sz="1800"/>
              <a:t>Pick training frameworks of choice</a:t>
            </a:r>
          </a:p>
          <a:p>
            <a:pPr marL="274320" lvl="1">
              <a:spcBef>
                <a:spcPts val="600"/>
              </a:spcBef>
              <a:spcAft>
                <a:spcPts val="600"/>
              </a:spcAft>
              <a:buClr>
                <a:srgbClr val="00B050"/>
              </a:buClr>
              <a:buSzPct val="81000"/>
            </a:pPr>
            <a:r>
              <a:rPr lang="en-US" sz="1800"/>
              <a:t>Visualize all configurations in one place</a:t>
            </a:r>
          </a:p>
        </p:txBody>
      </p:sp>
      <p:pic>
        <p:nvPicPr>
          <p:cNvPr id="6" name="Picture 5" descr="A picture containing screenshot&#10;&#10;Description generated with very high confidence">
            <a:extLst>
              <a:ext uri="{FF2B5EF4-FFF2-40B4-BE49-F238E27FC236}">
                <a16:creationId xmlns:a16="http://schemas.microsoft.com/office/drawing/2014/main" id="{480D3DCA-46AC-41DD-9E06-D5340B047FFA}"/>
              </a:ext>
            </a:extLst>
          </p:cNvPr>
          <p:cNvPicPr>
            <a:picLocks noChangeAspect="1"/>
          </p:cNvPicPr>
          <p:nvPr/>
        </p:nvPicPr>
        <p:blipFill>
          <a:blip r:embed="rId2"/>
          <a:stretch>
            <a:fillRect/>
          </a:stretch>
        </p:blipFill>
        <p:spPr>
          <a:xfrm>
            <a:off x="6801633" y="2145841"/>
            <a:ext cx="5390367" cy="3234738"/>
          </a:xfrm>
          <a:prstGeom prst="rect">
            <a:avLst/>
          </a:prstGeom>
        </p:spPr>
      </p:pic>
    </p:spTree>
    <p:extLst>
      <p:ext uri="{BB962C8B-B14F-4D97-AF65-F5344CB8AC3E}">
        <p14:creationId xmlns:p14="http://schemas.microsoft.com/office/powerpoint/2010/main" val="238338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4B81-C4D7-4F8F-AC3D-93D18A7294DD}"/>
              </a:ext>
            </a:extLst>
          </p:cNvPr>
          <p:cNvSpPr>
            <a:spLocks noGrp="1"/>
          </p:cNvSpPr>
          <p:nvPr>
            <p:ph type="title"/>
          </p:nvPr>
        </p:nvSpPr>
        <p:spPr/>
        <p:txBody>
          <a:bodyPr/>
          <a:lstStyle/>
          <a:p>
            <a:r>
              <a:rPr lang="en-US"/>
              <a:t>Automated ML</a:t>
            </a:r>
          </a:p>
        </p:txBody>
      </p:sp>
      <p:sp>
        <p:nvSpPr>
          <p:cNvPr id="4" name="Text Placeholder 3">
            <a:extLst>
              <a:ext uri="{FF2B5EF4-FFF2-40B4-BE49-F238E27FC236}">
                <a16:creationId xmlns:a16="http://schemas.microsoft.com/office/drawing/2014/main" id="{278835DA-B18C-4E1A-8D84-5CD6244D3F41}"/>
              </a:ext>
            </a:extLst>
          </p:cNvPr>
          <p:cNvSpPr>
            <a:spLocks noGrp="1"/>
          </p:cNvSpPr>
          <p:nvPr>
            <p:ph type="body" sz="quarter" idx="12"/>
          </p:nvPr>
        </p:nvSpPr>
        <p:spPr/>
        <p:txBody>
          <a:bodyPr/>
          <a:lstStyle/>
          <a:p>
            <a:r>
              <a:rPr lang="en-US"/>
              <a:t>Current Capabilities</a:t>
            </a:r>
          </a:p>
        </p:txBody>
      </p:sp>
      <p:graphicFrame>
        <p:nvGraphicFramePr>
          <p:cNvPr id="3" name="Table 2">
            <a:extLst>
              <a:ext uri="{FF2B5EF4-FFF2-40B4-BE49-F238E27FC236}">
                <a16:creationId xmlns:a16="http://schemas.microsoft.com/office/drawing/2014/main" id="{0A67FE0D-6182-45CF-A7A9-E2A8EB21A6CC}"/>
              </a:ext>
            </a:extLst>
          </p:cNvPr>
          <p:cNvGraphicFramePr>
            <a:graphicFrameLocks noGrp="1"/>
          </p:cNvGraphicFramePr>
          <p:nvPr>
            <p:extLst>
              <p:ext uri="{D42A27DB-BD31-4B8C-83A1-F6EECF244321}">
                <p14:modId xmlns:p14="http://schemas.microsoft.com/office/powerpoint/2010/main" val="1648273014"/>
              </p:ext>
            </p:extLst>
          </p:nvPr>
        </p:nvGraphicFramePr>
        <p:xfrm>
          <a:off x="426424" y="1897342"/>
          <a:ext cx="11473302" cy="4393559"/>
        </p:xfrm>
        <a:graphic>
          <a:graphicData uri="http://schemas.openxmlformats.org/drawingml/2006/table">
            <a:tbl>
              <a:tblPr firstRow="1" bandRow="1">
                <a:tableStyleId>{5C22544A-7EE6-4342-B048-85BDC9FD1C3A}</a:tableStyleId>
              </a:tblPr>
              <a:tblGrid>
                <a:gridCol w="1512698">
                  <a:extLst>
                    <a:ext uri="{9D8B030D-6E8A-4147-A177-3AD203B41FA5}">
                      <a16:colId xmlns:a16="http://schemas.microsoft.com/office/drawing/2014/main" val="233198797"/>
                    </a:ext>
                  </a:extLst>
                </a:gridCol>
                <a:gridCol w="3193932">
                  <a:extLst>
                    <a:ext uri="{9D8B030D-6E8A-4147-A177-3AD203B41FA5}">
                      <a16:colId xmlns:a16="http://schemas.microsoft.com/office/drawing/2014/main" val="51569949"/>
                    </a:ext>
                  </a:extLst>
                </a:gridCol>
                <a:gridCol w="6766672">
                  <a:extLst>
                    <a:ext uri="{9D8B030D-6E8A-4147-A177-3AD203B41FA5}">
                      <a16:colId xmlns:a16="http://schemas.microsoft.com/office/drawing/2014/main" val="2795106030"/>
                    </a:ext>
                  </a:extLst>
                </a:gridCol>
              </a:tblGrid>
              <a:tr h="265993">
                <a:tc gridSpan="2">
                  <a:txBody>
                    <a:bodyPr/>
                    <a:lstStyle/>
                    <a:p>
                      <a:pPr marL="0" algn="ctr" defTabSz="914367" rtl="0" eaLnBrk="1" latinLnBrk="0" hangingPunct="1"/>
                      <a:r>
                        <a:rPr lang="en-US" sz="1765" b="1" kern="1200">
                          <a:solidFill>
                            <a:schemeClr val="tx2"/>
                          </a:solidFill>
                          <a:latin typeface="+mn-lt"/>
                          <a:ea typeface="+mn-ea"/>
                          <a:cs typeface="+mn-cs"/>
                        </a:rPr>
                        <a:t>Category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algn="ctr" defTabSz="914367" rtl="0" eaLnBrk="1" latinLnBrk="0" hangingPunct="1"/>
                      <a:r>
                        <a:rPr lang="en-US" sz="1765" b="1" kern="1200">
                          <a:solidFill>
                            <a:schemeClr val="tx2"/>
                          </a:solidFill>
                          <a:latin typeface="+mn-lt"/>
                          <a:ea typeface="+mn-ea"/>
                          <a:cs typeface="+mn-cs"/>
                        </a:rPr>
                        <a:t>Value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75961911"/>
                  </a:ext>
                </a:extLst>
              </a:tr>
              <a:tr h="487814">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ML Problem Spaces</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Classification</a:t>
                      </a:r>
                    </a:p>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Regression</a:t>
                      </a:r>
                    </a:p>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Forecasting</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9323837"/>
                  </a:ext>
                </a:extLst>
              </a:tr>
              <a:tr h="430778">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Frameworks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Learn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7816580"/>
                  </a:ext>
                </a:extLst>
              </a:tr>
              <a:tr h="430778">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Languages </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Python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5595580"/>
                  </a:ext>
                </a:extLst>
              </a:tr>
              <a:tr h="699907">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Type and Data Formats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Numerical</a:t>
                      </a:r>
                    </a:p>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Text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 supported data formats (</a:t>
                      </a:r>
                      <a:r>
                        <a:rPr lang="en-US" sz="160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Numpy</a:t>
                      </a:r>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Pandas)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0854544"/>
                  </a:ext>
                </a:extLst>
              </a:tr>
              <a:tr h="430778">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sources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1"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1600" kern="120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Files, Azure Blob Storage</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6175610"/>
                  </a:ext>
                </a:extLst>
              </a:tr>
              <a:tr h="487814">
                <a:tc rowSpan="2">
                  <a:txBody>
                    <a:bodyPr/>
                    <a:lstStyle/>
                    <a:p>
                      <a:r>
                        <a:rPr lang="en-US" sz="1600">
                          <a:solidFill>
                            <a:schemeClr val="tx2"/>
                          </a:solidFill>
                          <a:latin typeface="+mn-lt"/>
                          <a:cs typeface="Segoe UI Semilight" panose="020B0402040204020203" pitchFamily="34" charset="0"/>
                          <a:hlinkClick r:id="rId2">
                            <a:extLst>
                              <a:ext uri="{A12FA001-AC4F-418D-AE19-62706E023703}">
                                <ahyp:hlinkClr xmlns:ahyp="http://schemas.microsoft.com/office/drawing/2018/hyperlinkcolor" val="tx"/>
                              </a:ext>
                            </a:extLst>
                          </a:hlinkClick>
                        </a:rPr>
                        <a:t>Compute Target</a:t>
                      </a:r>
                      <a:endParaRPr lang="en-US" sz="1600">
                        <a:solidFill>
                          <a:schemeClr val="tx2"/>
                        </a:solidFill>
                        <a:latin typeface="+mn-lt"/>
                        <a:cs typeface="Segoe UI Semilight" panose="020B0402040204020203" pitchFamily="34" charset="0"/>
                      </a:endParaRPr>
                    </a:p>
                  </a:txBody>
                  <a:tcPr anchor="ctr">
                    <a:lnR w="12700" cap="flat" cmpd="sng" algn="ctr">
                      <a:solidFill>
                        <a:schemeClr val="bg2">
                          <a:lumMod val="9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Hyperparameter Tuning</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Azure ML Compute (Batch AI), Azure Databricks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7767515"/>
                  </a:ext>
                </a:extLst>
              </a:tr>
              <a:tr h="515759">
                <a:tc v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Model Selection</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Compute, Azure ML Compute (Batch AI), Azure Databricks</a:t>
                      </a:r>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60109303"/>
                  </a:ext>
                </a:extLst>
              </a:tr>
            </a:tbl>
          </a:graphicData>
        </a:graphic>
      </p:graphicFrame>
    </p:spTree>
    <p:extLst>
      <p:ext uri="{BB962C8B-B14F-4D97-AF65-F5344CB8AC3E}">
        <p14:creationId xmlns:p14="http://schemas.microsoft.com/office/powerpoint/2010/main" val="32487553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F10A-CF76-40E7-B551-618159A3A0C6}"/>
              </a:ext>
            </a:extLst>
          </p:cNvPr>
          <p:cNvSpPr>
            <a:spLocks noGrp="1"/>
          </p:cNvSpPr>
          <p:nvPr>
            <p:ph type="title"/>
          </p:nvPr>
        </p:nvSpPr>
        <p:spPr/>
        <p:txBody>
          <a:bodyPr/>
          <a:lstStyle/>
          <a:p>
            <a:r>
              <a:rPr lang="en-US"/>
              <a:t>Automated ML</a:t>
            </a:r>
          </a:p>
        </p:txBody>
      </p:sp>
      <p:sp>
        <p:nvSpPr>
          <p:cNvPr id="6" name="Text Placeholder 5">
            <a:extLst>
              <a:ext uri="{FF2B5EF4-FFF2-40B4-BE49-F238E27FC236}">
                <a16:creationId xmlns:a16="http://schemas.microsoft.com/office/drawing/2014/main" id="{0FB86A10-5206-4EE6-AAD8-3C68E0BEFF95}"/>
              </a:ext>
            </a:extLst>
          </p:cNvPr>
          <p:cNvSpPr>
            <a:spLocks noGrp="1"/>
          </p:cNvSpPr>
          <p:nvPr>
            <p:ph type="body" sz="quarter" idx="12"/>
          </p:nvPr>
        </p:nvSpPr>
        <p:spPr/>
        <p:txBody>
          <a:bodyPr/>
          <a:lstStyle/>
          <a:p>
            <a:r>
              <a:rPr lang="en-US"/>
              <a:t>Algorithms Supported</a:t>
            </a:r>
          </a:p>
        </p:txBody>
      </p:sp>
      <p:graphicFrame>
        <p:nvGraphicFramePr>
          <p:cNvPr id="3" name="Table 2">
            <a:extLst>
              <a:ext uri="{FF2B5EF4-FFF2-40B4-BE49-F238E27FC236}">
                <a16:creationId xmlns:a16="http://schemas.microsoft.com/office/drawing/2014/main" id="{E267BFAA-CBF8-4ADD-8613-4BDCD34F1A51}"/>
              </a:ext>
            </a:extLst>
          </p:cNvPr>
          <p:cNvGraphicFramePr>
            <a:graphicFrameLocks noGrp="1"/>
          </p:cNvGraphicFramePr>
          <p:nvPr>
            <p:extLst>
              <p:ext uri="{D42A27DB-BD31-4B8C-83A1-F6EECF244321}">
                <p14:modId xmlns:p14="http://schemas.microsoft.com/office/powerpoint/2010/main" val="3405339574"/>
              </p:ext>
            </p:extLst>
          </p:nvPr>
        </p:nvGraphicFramePr>
        <p:xfrm>
          <a:off x="524110" y="2000761"/>
          <a:ext cx="11238352" cy="4538657"/>
        </p:xfrm>
        <a:graphic>
          <a:graphicData uri="http://schemas.openxmlformats.org/drawingml/2006/table">
            <a:tbl>
              <a:tblPr/>
              <a:tblGrid>
                <a:gridCol w="5619176">
                  <a:extLst>
                    <a:ext uri="{9D8B030D-6E8A-4147-A177-3AD203B41FA5}">
                      <a16:colId xmlns:a16="http://schemas.microsoft.com/office/drawing/2014/main" val="1370213676"/>
                    </a:ext>
                  </a:extLst>
                </a:gridCol>
                <a:gridCol w="5619176">
                  <a:extLst>
                    <a:ext uri="{9D8B030D-6E8A-4147-A177-3AD203B41FA5}">
                      <a16:colId xmlns:a16="http://schemas.microsoft.com/office/drawing/2014/main" val="533755893"/>
                    </a:ext>
                  </a:extLst>
                </a:gridCol>
              </a:tblGrid>
              <a:tr h="347789">
                <a:tc>
                  <a:txBody>
                    <a:bodyPr/>
                    <a:lstStyle/>
                    <a:p>
                      <a:pPr fontAlgn="t"/>
                      <a:r>
                        <a:rPr lang="en-US" sz="1600" spc="60" baseline="0" err="1">
                          <a:solidFill>
                            <a:schemeClr val="tx2"/>
                          </a:solidFill>
                          <a:effectLst/>
                          <a:latin typeface="+mn-lt"/>
                          <a:cs typeface="Segoe UI Light" panose="020B0502040204020203" pitchFamily="34" charset="0"/>
                        </a:rPr>
                        <a:t>sklearn.linear_model.LogisticRegression</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sklearn.linear_model.ElasticNet</a:t>
                      </a:r>
                    </a:p>
                  </a:txBody>
                  <a:tcPr marL="25006" marR="25006" marT="18755" marB="18755">
                    <a:lnL w="12700" cap="flat" cmpd="sng" algn="ctr">
                      <a:noFill/>
                      <a:prstDash val="solid"/>
                      <a:round/>
                      <a:headEnd type="none" w="med" len="med"/>
                      <a:tailEnd type="none" w="med" len="med"/>
                    </a:lnL>
                    <a:lnR>
                      <a:noFill/>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75029527"/>
                  </a:ext>
                </a:extLst>
              </a:tr>
              <a:tr h="417179">
                <a:tc>
                  <a:txBody>
                    <a:bodyPr/>
                    <a:lstStyle/>
                    <a:p>
                      <a:pPr fontAlgn="t"/>
                      <a:r>
                        <a:rPr lang="en-US" sz="1600" spc="60" baseline="0" err="1">
                          <a:solidFill>
                            <a:schemeClr val="tx2"/>
                          </a:solidFill>
                          <a:effectLst/>
                          <a:latin typeface="+mn-lt"/>
                          <a:cs typeface="Segoe UI Light" panose="020B0502040204020203" pitchFamily="34" charset="0"/>
                        </a:rPr>
                        <a:t>sklearn.linear_model.SGDClassifier</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sklearn.ensemble.GradientBoostingRegressor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9320082"/>
                  </a:ext>
                </a:extLst>
              </a:tr>
              <a:tr h="347789">
                <a:tc>
                  <a:txBody>
                    <a:bodyPr/>
                    <a:lstStyle/>
                    <a:p>
                      <a:pPr fontAlgn="t"/>
                      <a:r>
                        <a:rPr lang="en-US" sz="1600" spc="60" baseline="0" err="1">
                          <a:solidFill>
                            <a:schemeClr val="tx2"/>
                          </a:solidFill>
                          <a:effectLst/>
                          <a:latin typeface="+mn-lt"/>
                          <a:cs typeface="Segoe UI Light" panose="020B0502040204020203" pitchFamily="34" charset="0"/>
                        </a:rPr>
                        <a:t>sklearn.naive_bayes.BernoulliNB</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sklearn.tree.DecisionTreeRegressor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53194797"/>
                  </a:ext>
                </a:extLst>
              </a:tr>
              <a:tr h="347789">
                <a:tc>
                  <a:txBody>
                    <a:bodyPr/>
                    <a:lstStyle/>
                    <a:p>
                      <a:pPr fontAlgn="t"/>
                      <a:r>
                        <a:rPr lang="en-US" sz="1600" spc="60" baseline="0" err="1">
                          <a:solidFill>
                            <a:schemeClr val="tx2"/>
                          </a:solidFill>
                          <a:effectLst/>
                          <a:latin typeface="+mn-lt"/>
                          <a:cs typeface="Segoe UI Light" panose="020B0502040204020203" pitchFamily="34" charset="0"/>
                        </a:rPr>
                        <a:t>sklearn.naive_bayes.MultinomialNB</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sklearn.neighbors.KNeighborsRegressor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5158928"/>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sklearn.svm.SVC</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sklearn.linear_model.LassoLars</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44769104"/>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sklearn.svm.LinearSVC</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sklearn.linear_model.SGDRegressor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36813325"/>
                  </a:ext>
                </a:extLst>
              </a:tr>
              <a:tr h="347789">
                <a:tc>
                  <a:txBody>
                    <a:bodyPr/>
                    <a:lstStyle/>
                    <a:p>
                      <a:pPr fontAlgn="t"/>
                      <a:r>
                        <a:rPr lang="en-US" sz="1600" spc="60" baseline="0" err="1">
                          <a:solidFill>
                            <a:schemeClr val="tx2"/>
                          </a:solidFill>
                          <a:effectLst/>
                          <a:latin typeface="+mn-lt"/>
                          <a:cs typeface="Segoe UI Light" panose="020B0502040204020203" pitchFamily="34" charset="0"/>
                        </a:rPr>
                        <a:t>sklearn.calibration.CalibratedClassifierCV</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sklearn.ensemble.RandomForestRegressor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77260209"/>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sklearn.neighbors.KNeighborsClassifier</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sklearn.ensemble.ExtraTreesRegressor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0213654"/>
                  </a:ext>
                </a:extLst>
              </a:tr>
              <a:tr h="347789">
                <a:tc>
                  <a:txBody>
                    <a:bodyPr/>
                    <a:lstStyle/>
                    <a:p>
                      <a:pPr fontAlgn="t"/>
                      <a:r>
                        <a:rPr lang="en-US" sz="1600" spc="60" baseline="0" err="1">
                          <a:solidFill>
                            <a:schemeClr val="tx2"/>
                          </a:solidFill>
                          <a:effectLst/>
                          <a:latin typeface="+mn-lt"/>
                          <a:cs typeface="Segoe UI Light" panose="020B0502040204020203" pitchFamily="34" charset="0"/>
                        </a:rPr>
                        <a:t>sklearn.tree.DecisionTreeClassifier</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err="1">
                          <a:solidFill>
                            <a:schemeClr val="tx2"/>
                          </a:solidFill>
                          <a:effectLst/>
                          <a:latin typeface="+mn-lt"/>
                          <a:cs typeface="Segoe UI Light" panose="020B0502040204020203" pitchFamily="34" charset="0"/>
                        </a:rPr>
                        <a:t>lightgbm.LGBMRegressor</a:t>
                      </a:r>
                      <a:endParaRPr lang="en-US" sz="1600" spc="60" baseline="0">
                        <a:solidFill>
                          <a:schemeClr val="tx2"/>
                        </a:solidFill>
                        <a:effectLst/>
                        <a:latin typeface="+mn-lt"/>
                        <a:cs typeface="Segoe UI Light" panose="020B0502040204020203" pitchFamily="34" charset="0"/>
                      </a:endParaRP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54877777"/>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sklearn.ensemble.RandomForestClassifier</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endParaRPr lang="en-US" sz="1600" spc="60" baseline="0">
                        <a:solidFill>
                          <a:schemeClr val="tx2"/>
                        </a:solidFill>
                        <a:effectLst/>
                        <a:latin typeface="+mn-lt"/>
                        <a:cs typeface="Segoe UI Light" panose="020B0502040204020203" pitchFamily="34" charset="0"/>
                      </a:endParaRP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72448915"/>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sklearn.ensemble.ExtraTreesClassifier</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endParaRPr lang="en-US" sz="1600" spc="60" baseline="0">
                        <a:solidFill>
                          <a:schemeClr val="tx2"/>
                        </a:solidFill>
                        <a:effectLst/>
                        <a:latin typeface="+mn-lt"/>
                        <a:cs typeface="Segoe UI Light" panose="020B0502040204020203" pitchFamily="34" charset="0"/>
                      </a:endParaRP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93909261"/>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sklearn.ensemble.GradientBoostingClassifier</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endParaRPr lang="en-US" sz="1600" spc="60" baseline="0">
                        <a:solidFill>
                          <a:schemeClr val="tx2"/>
                        </a:solidFill>
                        <a:effectLst/>
                        <a:latin typeface="+mn-lt"/>
                        <a:cs typeface="Segoe UI Light" panose="020B0502040204020203" pitchFamily="34" charset="0"/>
                      </a:endParaRP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93044104"/>
                  </a:ext>
                </a:extLst>
              </a:tr>
              <a:tr h="295799">
                <a:tc>
                  <a:txBody>
                    <a:bodyPr/>
                    <a:lstStyle/>
                    <a:p>
                      <a:pPr fontAlgn="t"/>
                      <a:r>
                        <a:rPr lang="en-US" sz="1600" spc="60" baseline="0" err="1">
                          <a:solidFill>
                            <a:schemeClr val="tx2"/>
                          </a:solidFill>
                          <a:effectLst/>
                          <a:latin typeface="+mn-lt"/>
                          <a:cs typeface="Segoe UI Light" panose="020B0502040204020203" pitchFamily="34" charset="0"/>
                        </a:rPr>
                        <a:t>lightgbm.LGBMClassifier</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600" spc="60" baseline="0">
                        <a:solidFill>
                          <a:schemeClr val="tx2"/>
                        </a:solidFill>
                        <a:latin typeface="+mn-lt"/>
                        <a:cs typeface="Segoe UI Light" panose="020B0502040204020203" pitchFamily="34" charset="0"/>
                      </a:endParaRPr>
                    </a:p>
                  </a:txBody>
                  <a:tcPr marL="15004" marR="15004" marT="7502" marB="7502">
                    <a:lnL w="12700" cap="flat" cmpd="sng" algn="ctr">
                      <a:noFill/>
                      <a:prstDash val="solid"/>
                      <a:round/>
                      <a:headEnd type="none" w="med" len="med"/>
                      <a:tailEnd type="none" w="med" len="med"/>
                    </a:lnL>
                    <a:lnR w="12700" cmpd="sng">
                      <a:noFill/>
                      <a:prstDash val="solid"/>
                    </a:lnR>
                    <a:lnT w="12700" cap="flat" cmpd="sng" algn="ctr">
                      <a:solidFill>
                        <a:schemeClr val="bg2">
                          <a:lumMod val="9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05850285"/>
                  </a:ext>
                </a:extLst>
              </a:tr>
            </a:tbl>
          </a:graphicData>
        </a:graphic>
      </p:graphicFrame>
      <p:sp>
        <p:nvSpPr>
          <p:cNvPr id="4" name="TextBox 3">
            <a:extLst>
              <a:ext uri="{FF2B5EF4-FFF2-40B4-BE49-F238E27FC236}">
                <a16:creationId xmlns:a16="http://schemas.microsoft.com/office/drawing/2014/main" id="{922C639E-DBCF-47A7-A3A1-710255772F87}"/>
              </a:ext>
            </a:extLst>
          </p:cNvPr>
          <p:cNvSpPr txBox="1"/>
          <p:nvPr/>
        </p:nvSpPr>
        <p:spPr>
          <a:xfrm>
            <a:off x="6143286" y="1595741"/>
            <a:ext cx="12302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Regression</a:t>
            </a:r>
          </a:p>
        </p:txBody>
      </p:sp>
      <p:sp>
        <p:nvSpPr>
          <p:cNvPr id="5" name="TextBox 4">
            <a:extLst>
              <a:ext uri="{FF2B5EF4-FFF2-40B4-BE49-F238E27FC236}">
                <a16:creationId xmlns:a16="http://schemas.microsoft.com/office/drawing/2014/main" id="{C33E4CD3-C9CD-49D4-AF4D-96D914F44D1C}"/>
              </a:ext>
            </a:extLst>
          </p:cNvPr>
          <p:cNvSpPr txBox="1"/>
          <p:nvPr/>
        </p:nvSpPr>
        <p:spPr>
          <a:xfrm>
            <a:off x="524110" y="1595741"/>
            <a:ext cx="146835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Classification</a:t>
            </a:r>
          </a:p>
        </p:txBody>
      </p:sp>
    </p:spTree>
    <p:extLst>
      <p:ext uri="{BB962C8B-B14F-4D97-AF65-F5344CB8AC3E}">
        <p14:creationId xmlns:p14="http://schemas.microsoft.com/office/powerpoint/2010/main" val="26772452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230DD-070B-47A1-B5DE-990CA770EEC7}"/>
              </a:ext>
            </a:extLst>
          </p:cNvPr>
          <p:cNvSpPr>
            <a:spLocks noGrp="1"/>
          </p:cNvSpPr>
          <p:nvPr>
            <p:ph type="title"/>
          </p:nvPr>
        </p:nvSpPr>
        <p:spPr>
          <a:xfrm>
            <a:off x="426425" y="302551"/>
            <a:ext cx="8474979" cy="758022"/>
          </a:xfrm>
        </p:spPr>
        <p:txBody>
          <a:bodyPr/>
          <a:lstStyle/>
          <a:p>
            <a:r>
              <a:rPr lang="en-US">
                <a:gradFill>
                  <a:gsLst>
                    <a:gs pos="1250">
                      <a:srgbClr val="1A1A1A"/>
                    </a:gs>
                    <a:gs pos="100000">
                      <a:srgbClr val="1A1A1A"/>
                    </a:gs>
                  </a:gsLst>
                  <a:lin ang="5400000" scaled="0"/>
                </a:gradFill>
              </a:rPr>
              <a:t>Azure Automated ML – Sample Output</a:t>
            </a:r>
            <a:endParaRPr lang="en-US"/>
          </a:p>
        </p:txBody>
      </p:sp>
      <p:pic>
        <p:nvPicPr>
          <p:cNvPr id="2" name="Picture 1">
            <a:extLst>
              <a:ext uri="{FF2B5EF4-FFF2-40B4-BE49-F238E27FC236}">
                <a16:creationId xmlns:a16="http://schemas.microsoft.com/office/drawing/2014/main" id="{1DF38529-ACEE-4347-87AE-DF7054B567D4}"/>
              </a:ext>
            </a:extLst>
          </p:cNvPr>
          <p:cNvPicPr>
            <a:picLocks noChangeAspect="1"/>
          </p:cNvPicPr>
          <p:nvPr/>
        </p:nvPicPr>
        <p:blipFill>
          <a:blip r:embed="rId3"/>
          <a:stretch>
            <a:fillRect/>
          </a:stretch>
        </p:blipFill>
        <p:spPr>
          <a:xfrm>
            <a:off x="737118" y="1393056"/>
            <a:ext cx="10002416" cy="4998036"/>
          </a:xfrm>
          <a:prstGeom prst="rect">
            <a:avLst/>
          </a:prstGeom>
        </p:spPr>
      </p:pic>
    </p:spTree>
    <p:extLst>
      <p:ext uri="{BB962C8B-B14F-4D97-AF65-F5344CB8AC3E}">
        <p14:creationId xmlns:p14="http://schemas.microsoft.com/office/powerpoint/2010/main" val="10013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EBBA56-ED08-4C64-8B37-C0BD4CFECB23}"/>
              </a:ext>
            </a:extLst>
          </p:cNvPr>
          <p:cNvPicPr>
            <a:picLocks noChangeAspect="1"/>
          </p:cNvPicPr>
          <p:nvPr/>
        </p:nvPicPr>
        <p:blipFill>
          <a:blip r:embed="rId2"/>
          <a:stretch>
            <a:fillRect/>
          </a:stretch>
        </p:blipFill>
        <p:spPr>
          <a:xfrm>
            <a:off x="426424" y="1681495"/>
            <a:ext cx="6405808" cy="3495009"/>
          </a:xfrm>
          <a:prstGeom prst="rect">
            <a:avLst/>
          </a:prstGeom>
          <a:ln>
            <a:solidFill>
              <a:schemeClr val="bg1">
                <a:lumMod val="75000"/>
              </a:schemeClr>
            </a:solidFill>
          </a:ln>
        </p:spPr>
      </p:pic>
      <p:pic>
        <p:nvPicPr>
          <p:cNvPr id="11" name="Picture 10">
            <a:extLst>
              <a:ext uri="{FF2B5EF4-FFF2-40B4-BE49-F238E27FC236}">
                <a16:creationId xmlns:a16="http://schemas.microsoft.com/office/drawing/2014/main" id="{9A1D965D-18FF-4A0E-9D44-B752B1A77187}"/>
              </a:ext>
            </a:extLst>
          </p:cNvPr>
          <p:cNvPicPr>
            <a:picLocks noChangeAspect="1"/>
          </p:cNvPicPr>
          <p:nvPr/>
        </p:nvPicPr>
        <p:blipFill>
          <a:blip r:embed="rId3"/>
          <a:stretch>
            <a:fillRect/>
          </a:stretch>
        </p:blipFill>
        <p:spPr>
          <a:xfrm>
            <a:off x="6094443" y="2911899"/>
            <a:ext cx="5458025" cy="3495009"/>
          </a:xfrm>
          <a:prstGeom prst="rect">
            <a:avLst/>
          </a:prstGeom>
          <a:ln>
            <a:solidFill>
              <a:schemeClr val="bg1">
                <a:lumMod val="75000"/>
              </a:schemeClr>
            </a:solidFill>
          </a:ln>
        </p:spPr>
      </p:pic>
      <p:sp>
        <p:nvSpPr>
          <p:cNvPr id="2" name="Title 1">
            <a:extLst>
              <a:ext uri="{FF2B5EF4-FFF2-40B4-BE49-F238E27FC236}">
                <a16:creationId xmlns:a16="http://schemas.microsoft.com/office/drawing/2014/main" id="{C8E71B0E-1FDC-4BB8-BF2D-2E4E3B017B61}"/>
              </a:ext>
            </a:extLst>
          </p:cNvPr>
          <p:cNvSpPr>
            <a:spLocks noGrp="1"/>
          </p:cNvSpPr>
          <p:nvPr>
            <p:ph type="title"/>
          </p:nvPr>
        </p:nvSpPr>
        <p:spPr/>
        <p:txBody>
          <a:bodyPr/>
          <a:lstStyle/>
          <a:p>
            <a:r>
              <a:rPr lang="en-US"/>
              <a:t>Automated ML</a:t>
            </a:r>
          </a:p>
        </p:txBody>
      </p:sp>
      <p:sp>
        <p:nvSpPr>
          <p:cNvPr id="3" name="Text Placeholder 2">
            <a:extLst>
              <a:ext uri="{FF2B5EF4-FFF2-40B4-BE49-F238E27FC236}">
                <a16:creationId xmlns:a16="http://schemas.microsoft.com/office/drawing/2014/main" id="{FC8420A4-9BAA-452E-9D61-B65C07EAEF1A}"/>
              </a:ext>
            </a:extLst>
          </p:cNvPr>
          <p:cNvSpPr>
            <a:spLocks noGrp="1"/>
          </p:cNvSpPr>
          <p:nvPr>
            <p:ph type="body" sz="quarter" idx="12"/>
          </p:nvPr>
        </p:nvSpPr>
        <p:spPr/>
        <p:txBody>
          <a:bodyPr/>
          <a:lstStyle/>
          <a:p>
            <a:r>
              <a:rPr lang="en-US"/>
              <a:t>Use via the Python SDK</a:t>
            </a:r>
          </a:p>
        </p:txBody>
      </p:sp>
    </p:spTree>
    <p:extLst>
      <p:ext uri="{BB962C8B-B14F-4D97-AF65-F5344CB8AC3E}">
        <p14:creationId xmlns:p14="http://schemas.microsoft.com/office/powerpoint/2010/main" val="21627238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C0DF2-3DB4-4E53-B090-90339AC32E84}"/>
              </a:ext>
            </a:extLst>
          </p:cNvPr>
          <p:cNvSpPr txBox="1"/>
          <p:nvPr/>
        </p:nvSpPr>
        <p:spPr>
          <a:xfrm>
            <a:off x="-12995700" y="3408306"/>
            <a:ext cx="12970399" cy="73858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600">
                <a:solidFill>
                  <a:srgbClr val="0078D4"/>
                </a:solidFill>
                <a:latin typeface="Segoe UI"/>
              </a:rPr>
              <a:t>01010100101001011101101001001001011010100100010001111010010101010010100101010010100101110110100100100101101010010001000111101001010101001010001010010111011010010010010110101001000100011110100101010100101001010100101001011101101001</a:t>
            </a:r>
          </a:p>
        </p:txBody>
      </p:sp>
      <p:sp>
        <p:nvSpPr>
          <p:cNvPr id="12" name="Rectangle 11">
            <a:extLst>
              <a:ext uri="{FF2B5EF4-FFF2-40B4-BE49-F238E27FC236}">
                <a16:creationId xmlns:a16="http://schemas.microsoft.com/office/drawing/2014/main" id="{B252A604-69C1-4219-A4D6-A0B60DE21CD3}"/>
              </a:ext>
            </a:extLst>
          </p:cNvPr>
          <p:cNvSpPr/>
          <p:nvPr/>
        </p:nvSpPr>
        <p:spPr bwMode="auto">
          <a:xfrm>
            <a:off x="2014165" y="3267449"/>
            <a:ext cx="10177836" cy="11697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Oval 1">
            <a:extLst>
              <a:ext uri="{FF2B5EF4-FFF2-40B4-BE49-F238E27FC236}">
                <a16:creationId xmlns:a16="http://schemas.microsoft.com/office/drawing/2014/main" id="{D36671B2-4E12-4BC1-8BE4-D4F2BCF2BF04}"/>
              </a:ext>
            </a:extLst>
          </p:cNvPr>
          <p:cNvSpPr/>
          <p:nvPr/>
        </p:nvSpPr>
        <p:spPr bwMode="auto">
          <a:xfrm>
            <a:off x="3411800" y="1679472"/>
            <a:ext cx="4571352" cy="4571352"/>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30" err="1">
              <a:solidFill>
                <a:prstClr val="white"/>
              </a:solidFill>
              <a:latin typeface="Segoe UI"/>
            </a:endParaRPr>
          </a:p>
        </p:txBody>
      </p:sp>
      <p:sp>
        <p:nvSpPr>
          <p:cNvPr id="11" name="Rectangle 10">
            <a:extLst>
              <a:ext uri="{FF2B5EF4-FFF2-40B4-BE49-F238E27FC236}">
                <a16:creationId xmlns:a16="http://schemas.microsoft.com/office/drawing/2014/main" id="{1B76C33A-6A1B-49F3-9D07-E2C6BF2A6241}"/>
              </a:ext>
            </a:extLst>
          </p:cNvPr>
          <p:cNvSpPr/>
          <p:nvPr/>
        </p:nvSpPr>
        <p:spPr bwMode="auto">
          <a:xfrm rot="20621471">
            <a:off x="7467590" y="2694127"/>
            <a:ext cx="594471" cy="13427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6ACD0EFB-3AC7-0D4B-B247-3A3CF740EE93}"/>
              </a:ext>
            </a:extLst>
          </p:cNvPr>
          <p:cNvSpPr/>
          <p:nvPr/>
        </p:nvSpPr>
        <p:spPr bwMode="auto">
          <a:xfrm>
            <a:off x="3893572" y="4981096"/>
            <a:ext cx="855548" cy="12946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92F9C066-AD08-7A4A-ACC1-A6EE38C27EA2}"/>
              </a:ext>
            </a:extLst>
          </p:cNvPr>
          <p:cNvSpPr/>
          <p:nvPr/>
        </p:nvSpPr>
        <p:spPr bwMode="auto">
          <a:xfrm>
            <a:off x="7072816" y="5204915"/>
            <a:ext cx="997214" cy="10772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E701A103-15AE-AE4A-9B9F-68B0C0A71AEA}"/>
              </a:ext>
            </a:extLst>
          </p:cNvPr>
          <p:cNvSpPr/>
          <p:nvPr/>
        </p:nvSpPr>
        <p:spPr bwMode="auto">
          <a:xfrm>
            <a:off x="2998073" y="2888820"/>
            <a:ext cx="875809" cy="1744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E017E3F-3E60-6646-95ED-C8AC58A29378}"/>
              </a:ext>
            </a:extLst>
          </p:cNvPr>
          <p:cNvSpPr>
            <a:spLocks noGrp="1"/>
          </p:cNvSpPr>
          <p:nvPr>
            <p:ph type="title"/>
          </p:nvPr>
        </p:nvSpPr>
        <p:spPr/>
        <p:txBody>
          <a:bodyPr/>
          <a:lstStyle/>
          <a:p>
            <a:r>
              <a:rPr lang="en-US"/>
              <a:t>DevOps loop for data science </a:t>
            </a:r>
          </a:p>
        </p:txBody>
      </p:sp>
      <p:sp>
        <p:nvSpPr>
          <p:cNvPr id="66" name="TextBox 65">
            <a:extLst>
              <a:ext uri="{FF2B5EF4-FFF2-40B4-BE49-F238E27FC236}">
                <a16:creationId xmlns:a16="http://schemas.microsoft.com/office/drawing/2014/main" id="{8FA439E5-4D66-114D-8614-9F56DC680B52}"/>
              </a:ext>
            </a:extLst>
          </p:cNvPr>
          <p:cNvSpPr txBox="1"/>
          <p:nvPr/>
        </p:nvSpPr>
        <p:spPr>
          <a:xfrm>
            <a:off x="635778" y="5303350"/>
            <a:ext cx="954542"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a:solidFill>
                  <a:prstClr val="black"/>
                </a:solidFill>
                <a:latin typeface="Segoe UI"/>
              </a:rPr>
              <a:t>Prepare Data</a:t>
            </a:r>
          </a:p>
        </p:txBody>
      </p:sp>
      <p:sp>
        <p:nvSpPr>
          <p:cNvPr id="71" name="Rectangle 41">
            <a:extLst>
              <a:ext uri="{FF2B5EF4-FFF2-40B4-BE49-F238E27FC236}">
                <a16:creationId xmlns:a16="http://schemas.microsoft.com/office/drawing/2014/main" id="{E408D5CA-3289-DC43-AAA8-A7CF8AA7B237}"/>
              </a:ext>
            </a:extLst>
          </p:cNvPr>
          <p:cNvSpPr>
            <a:spLocks noChangeArrowheads="1"/>
          </p:cNvSpPr>
          <p:nvPr/>
        </p:nvSpPr>
        <p:spPr bwMode="auto">
          <a:xfrm>
            <a:off x="680972" y="1906666"/>
            <a:ext cx="9500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707" eaLnBrk="0" fontAlgn="base" hangingPunct="0">
              <a:spcBef>
                <a:spcPct val="0"/>
              </a:spcBef>
              <a:spcAft>
                <a:spcPct val="0"/>
              </a:spcAft>
              <a:defRPr/>
            </a:pPr>
            <a:r>
              <a:rPr lang="en-US" altLang="en-US" sz="2000" b="1" kern="0">
                <a:solidFill>
                  <a:srgbClr val="0078D4"/>
                </a:solidFill>
                <a:latin typeface="Segoe UI Semibold" panose="020B0702040204020203" pitchFamily="34" charset="0"/>
              </a:rPr>
              <a:t>Prepare</a:t>
            </a:r>
          </a:p>
        </p:txBody>
      </p:sp>
      <p:cxnSp>
        <p:nvCxnSpPr>
          <p:cNvPr id="72" name="Straight Connector 71">
            <a:extLst>
              <a:ext uri="{FF2B5EF4-FFF2-40B4-BE49-F238E27FC236}">
                <a16:creationId xmlns:a16="http://schemas.microsoft.com/office/drawing/2014/main" id="{746CF7DB-25B4-F349-A833-6E872F5FB3AE}"/>
              </a:ext>
            </a:extLst>
          </p:cNvPr>
          <p:cNvCxnSpPr>
            <a:cxnSpLocks/>
          </p:cNvCxnSpPr>
          <p:nvPr/>
        </p:nvCxnSpPr>
        <p:spPr>
          <a:xfrm flipV="1">
            <a:off x="2070888" y="1949687"/>
            <a:ext cx="2223" cy="1477387"/>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0E6ED5B-A379-7547-A9BA-8AF3184E8E91}"/>
              </a:ext>
            </a:extLst>
          </p:cNvPr>
          <p:cNvCxnSpPr>
            <a:cxnSpLocks/>
          </p:cNvCxnSpPr>
          <p:nvPr/>
        </p:nvCxnSpPr>
        <p:spPr>
          <a:xfrm flipV="1">
            <a:off x="2071999" y="4116987"/>
            <a:ext cx="0" cy="1730293"/>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74DFD6A6-4106-A94A-A4E9-0C97AFD2F402}"/>
              </a:ext>
            </a:extLst>
          </p:cNvPr>
          <p:cNvGrpSpPr/>
          <p:nvPr/>
        </p:nvGrpSpPr>
        <p:grpSpPr>
          <a:xfrm>
            <a:off x="901637" y="4229014"/>
            <a:ext cx="491513" cy="500986"/>
            <a:chOff x="7158422" y="1607015"/>
            <a:chExt cx="2726357" cy="2778897"/>
          </a:xfrm>
          <a:solidFill>
            <a:schemeClr val="bg1"/>
          </a:solidFill>
        </p:grpSpPr>
        <p:sp>
          <p:nvSpPr>
            <p:cNvPr id="75" name="Freeform 242">
              <a:extLst>
                <a:ext uri="{FF2B5EF4-FFF2-40B4-BE49-F238E27FC236}">
                  <a16:creationId xmlns:a16="http://schemas.microsoft.com/office/drawing/2014/main" id="{6C9E158D-2B62-DC40-9621-C10AA50EC951}"/>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30">
                <a:solidFill>
                  <a:prstClr val="black"/>
                </a:solidFill>
                <a:latin typeface="Arial" charset="0"/>
                <a:ea typeface="Arial" charset="0"/>
                <a:cs typeface="Arial" charset="0"/>
              </a:endParaRPr>
            </a:p>
          </p:txBody>
        </p:sp>
        <p:sp>
          <p:nvSpPr>
            <p:cNvPr id="76" name="Diamond 75">
              <a:extLst>
                <a:ext uri="{FF2B5EF4-FFF2-40B4-BE49-F238E27FC236}">
                  <a16:creationId xmlns:a16="http://schemas.microsoft.com/office/drawing/2014/main" id="{1BF9F361-A908-084A-A6A9-5386662A013B}"/>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243">
              <a:extLst>
                <a:ext uri="{FF2B5EF4-FFF2-40B4-BE49-F238E27FC236}">
                  <a16:creationId xmlns:a16="http://schemas.microsoft.com/office/drawing/2014/main" id="{718CF2BE-B935-524B-8086-F5FEBF936D80}"/>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30">
                <a:solidFill>
                  <a:prstClr val="black"/>
                </a:solidFill>
                <a:latin typeface="Arial" charset="0"/>
                <a:ea typeface="Arial" charset="0"/>
                <a:cs typeface="Arial" charset="0"/>
              </a:endParaRPr>
            </a:p>
          </p:txBody>
        </p:sp>
        <p:sp>
          <p:nvSpPr>
            <p:cNvPr id="78" name="Diamond 77">
              <a:extLst>
                <a:ext uri="{FF2B5EF4-FFF2-40B4-BE49-F238E27FC236}">
                  <a16:creationId xmlns:a16="http://schemas.microsoft.com/office/drawing/2014/main" id="{7FAAF3D0-EBBD-E341-A6DC-5F52661CA651}"/>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0" name="Freeform: Shape 830">
            <a:extLst>
              <a:ext uri="{FF2B5EF4-FFF2-40B4-BE49-F238E27FC236}">
                <a16:creationId xmlns:a16="http://schemas.microsoft.com/office/drawing/2014/main" id="{C4539FC2-1636-2F4E-8331-200A17A6A478}"/>
              </a:ext>
            </a:extLst>
          </p:cNvPr>
          <p:cNvSpPr>
            <a:spLocks noChangeArrowheads="1"/>
          </p:cNvSpPr>
          <p:nvPr/>
        </p:nvSpPr>
        <p:spPr bwMode="auto">
          <a:xfrm>
            <a:off x="939836" y="2825295"/>
            <a:ext cx="441681" cy="601179"/>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89604" tIns="44802" rIns="89604" bIns="44802" numCol="1" anchor="t" anchorCtr="0" compatLnSpc="1">
            <a:prstTxWarp prst="textNoShape">
              <a:avLst/>
            </a:prstTxWarp>
            <a:noAutofit/>
          </a:bodyPr>
          <a:lstStyle/>
          <a:p>
            <a:pPr defTabSz="913874">
              <a:defRPr/>
            </a:pPr>
            <a:endParaRPr lang="en-US" sz="1730" kern="0">
              <a:solidFill>
                <a:srgbClr val="FFFFFF"/>
              </a:solidFill>
              <a:latin typeface="Segoe UI"/>
            </a:endParaRPr>
          </a:p>
        </p:txBody>
      </p:sp>
      <p:sp>
        <p:nvSpPr>
          <p:cNvPr id="81" name="Freeform 80">
            <a:extLst>
              <a:ext uri="{FF2B5EF4-FFF2-40B4-BE49-F238E27FC236}">
                <a16:creationId xmlns:a16="http://schemas.microsoft.com/office/drawing/2014/main" id="{37817C08-B07A-3448-AA5E-1985B342F85C}"/>
              </a:ext>
            </a:extLst>
          </p:cNvPr>
          <p:cNvSpPr/>
          <p:nvPr/>
        </p:nvSpPr>
        <p:spPr bwMode="auto">
          <a:xfrm flipH="1">
            <a:off x="2014165"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p:nvSpPr>
          <p:cNvPr id="135" name="TextBox 134">
            <a:extLst>
              <a:ext uri="{FF2B5EF4-FFF2-40B4-BE49-F238E27FC236}">
                <a16:creationId xmlns:a16="http://schemas.microsoft.com/office/drawing/2014/main" id="{0609D5E1-9135-7944-9D38-BB89E4A0E250}"/>
              </a:ext>
            </a:extLst>
          </p:cNvPr>
          <p:cNvSpPr txBox="1"/>
          <p:nvPr/>
        </p:nvSpPr>
        <p:spPr>
          <a:xfrm>
            <a:off x="7121174" y="3315566"/>
            <a:ext cx="1380113"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a:solidFill>
                  <a:prstClr val="black"/>
                </a:solidFill>
                <a:latin typeface="Segoe UI"/>
              </a:rPr>
              <a:t>Register and </a:t>
            </a:r>
            <a:br>
              <a:rPr lang="en-US" sz="1176">
                <a:solidFill>
                  <a:prstClr val="black"/>
                </a:solidFill>
                <a:latin typeface="Segoe UI"/>
              </a:rPr>
            </a:br>
            <a:r>
              <a:rPr lang="en-US" sz="1176">
                <a:solidFill>
                  <a:prstClr val="black"/>
                </a:solidFill>
                <a:latin typeface="Segoe UI"/>
              </a:rPr>
              <a:t>Manage Model</a:t>
            </a:r>
          </a:p>
        </p:txBody>
      </p:sp>
      <p:sp>
        <p:nvSpPr>
          <p:cNvPr id="137" name="TextBox 136">
            <a:extLst>
              <a:ext uri="{FF2B5EF4-FFF2-40B4-BE49-F238E27FC236}">
                <a16:creationId xmlns:a16="http://schemas.microsoft.com/office/drawing/2014/main" id="{8A00FAC3-AEC4-4944-AB77-F6BFB8241EE7}"/>
              </a:ext>
            </a:extLst>
          </p:cNvPr>
          <p:cNvSpPr txBox="1"/>
          <p:nvPr/>
        </p:nvSpPr>
        <p:spPr>
          <a:xfrm>
            <a:off x="7047957" y="5870175"/>
            <a:ext cx="720832"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a:solidFill>
                  <a:prstClr val="black"/>
                </a:solidFill>
                <a:latin typeface="Segoe UI"/>
              </a:rPr>
              <a:t>Build Image</a:t>
            </a:r>
          </a:p>
        </p:txBody>
      </p:sp>
      <p:pic>
        <p:nvPicPr>
          <p:cNvPr id="138" name="Picture 137">
            <a:extLst>
              <a:ext uri="{FF2B5EF4-FFF2-40B4-BE49-F238E27FC236}">
                <a16:creationId xmlns:a16="http://schemas.microsoft.com/office/drawing/2014/main" id="{0650047C-199C-6245-B15F-21D093C61AF0}"/>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33050" y="2948347"/>
            <a:ext cx="479590" cy="554008"/>
          </a:xfrm>
          <a:prstGeom prst="rect">
            <a:avLst/>
          </a:prstGeom>
        </p:spPr>
      </p:pic>
      <p:pic>
        <p:nvPicPr>
          <p:cNvPr id="139" name="Picture 10" descr="https://ih1.redbubble.net/image.361353434.1330/flat,800x800,075,f.jpg">
            <a:extLst>
              <a:ext uri="{FF2B5EF4-FFF2-40B4-BE49-F238E27FC236}">
                <a16:creationId xmlns:a16="http://schemas.microsoft.com/office/drawing/2014/main" id="{B9F39449-1DB6-7C45-8416-47F08FFA42E7}"/>
              </a:ext>
            </a:extLst>
          </p:cNvPr>
          <p:cNvPicPr>
            <a:picLocks noChangeAspect="1" noChangeArrowheads="1"/>
          </p:cNvPicPr>
          <p:nvPr/>
        </p:nvPicPr>
        <p:blipFill>
          <a:blip r:embed="rId4"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988954" y="3671045"/>
            <a:ext cx="973842" cy="337194"/>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B2E138F8-BB2B-764C-8044-73F033797431}"/>
              </a:ext>
            </a:extLst>
          </p:cNvPr>
          <p:cNvSpPr txBox="1"/>
          <p:nvPr/>
        </p:nvSpPr>
        <p:spPr>
          <a:xfrm>
            <a:off x="3061711" y="3267449"/>
            <a:ext cx="812558" cy="543654"/>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1800">
                <a:solidFill>
                  <a:srgbClr val="0078D4"/>
                </a:solidFill>
                <a:latin typeface="Segoe UI Semibold" panose="020B0702040204020203" pitchFamily="34" charset="0"/>
                <a:cs typeface="Segoe UI Semibold" panose="020B0702040204020203" pitchFamily="34" charset="0"/>
              </a:rPr>
              <a:t>…</a:t>
            </a:r>
          </a:p>
        </p:txBody>
      </p:sp>
      <p:sp>
        <p:nvSpPr>
          <p:cNvPr id="141" name="TextBox 140">
            <a:extLst>
              <a:ext uri="{FF2B5EF4-FFF2-40B4-BE49-F238E27FC236}">
                <a16:creationId xmlns:a16="http://schemas.microsoft.com/office/drawing/2014/main" id="{730F2D3D-4A4E-1846-A0C1-0B556171E2C2}"/>
              </a:ext>
            </a:extLst>
          </p:cNvPr>
          <p:cNvSpPr txBox="1"/>
          <p:nvPr/>
        </p:nvSpPr>
        <p:spPr>
          <a:xfrm>
            <a:off x="2470072" y="4148802"/>
            <a:ext cx="1995835"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a:solidFill>
                  <a:prstClr val="black"/>
                </a:solidFill>
                <a:latin typeface="Segoe UI"/>
              </a:rPr>
              <a:t>Build model </a:t>
            </a:r>
            <a:br>
              <a:rPr lang="en-US" sz="1371">
                <a:solidFill>
                  <a:prstClr val="black"/>
                </a:solidFill>
                <a:latin typeface="Segoe UI"/>
              </a:rPr>
            </a:br>
            <a:r>
              <a:rPr lang="en-US" sz="1371">
                <a:solidFill>
                  <a:prstClr val="black"/>
                </a:solidFill>
                <a:latin typeface="Segoe UI"/>
              </a:rPr>
              <a:t>(your favorite IDE)</a:t>
            </a:r>
          </a:p>
        </p:txBody>
      </p:sp>
      <p:sp>
        <p:nvSpPr>
          <p:cNvPr id="142" name="TextBox 141">
            <a:extLst>
              <a:ext uri="{FF2B5EF4-FFF2-40B4-BE49-F238E27FC236}">
                <a16:creationId xmlns:a16="http://schemas.microsoft.com/office/drawing/2014/main" id="{746F5C88-567F-5548-98EB-AB897B28E1E7}"/>
              </a:ext>
            </a:extLst>
          </p:cNvPr>
          <p:cNvSpPr txBox="1"/>
          <p:nvPr/>
        </p:nvSpPr>
        <p:spPr>
          <a:xfrm>
            <a:off x="3624030" y="5730517"/>
            <a:ext cx="1420349"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a:solidFill>
                  <a:prstClr val="black"/>
                </a:solidFill>
                <a:latin typeface="Segoe UI"/>
              </a:rPr>
              <a:t>Deploy Service</a:t>
            </a:r>
          </a:p>
          <a:p>
            <a:pPr defTabSz="914016">
              <a:defRPr/>
            </a:pPr>
            <a:r>
              <a:rPr lang="en-US" sz="1176">
                <a:solidFill>
                  <a:prstClr val="black"/>
                </a:solidFill>
                <a:latin typeface="Segoe UI"/>
              </a:rPr>
              <a:t>Monitor Model</a:t>
            </a:r>
          </a:p>
        </p:txBody>
      </p:sp>
      <p:grpSp>
        <p:nvGrpSpPr>
          <p:cNvPr id="172" name="Group 171">
            <a:extLst>
              <a:ext uri="{FF2B5EF4-FFF2-40B4-BE49-F238E27FC236}">
                <a16:creationId xmlns:a16="http://schemas.microsoft.com/office/drawing/2014/main" id="{099025A5-4D5D-E740-8A49-61CE2A0DA3C8}"/>
              </a:ext>
            </a:extLst>
          </p:cNvPr>
          <p:cNvGrpSpPr/>
          <p:nvPr/>
        </p:nvGrpSpPr>
        <p:grpSpPr>
          <a:xfrm>
            <a:off x="4000909" y="5172743"/>
            <a:ext cx="530838" cy="470337"/>
            <a:chOff x="10902845" y="2693238"/>
            <a:chExt cx="644231" cy="570807"/>
          </a:xfrm>
        </p:grpSpPr>
        <p:sp>
          <p:nvSpPr>
            <p:cNvPr id="173" name="Freeform 146">
              <a:extLst>
                <a:ext uri="{FF2B5EF4-FFF2-40B4-BE49-F238E27FC236}">
                  <a16:creationId xmlns:a16="http://schemas.microsoft.com/office/drawing/2014/main" id="{FA98D7FB-324E-6042-9CC0-C9155CD31395}"/>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a:solidFill>
                  <a:srgbClr val="FFFFFF"/>
                </a:solidFill>
                <a:latin typeface="Segoe UI 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8D7E42D0-D9EC-F944-9892-610A464CAAE7}"/>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5" name="Straight Arrow Connector 174">
              <a:extLst>
                <a:ext uri="{FF2B5EF4-FFF2-40B4-BE49-F238E27FC236}">
                  <a16:creationId xmlns:a16="http://schemas.microsoft.com/office/drawing/2014/main" id="{00DEBDC6-6492-F148-8E12-49D6CD21A2EE}"/>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86BB0FF-4AC9-DF44-A0D3-7DA0508F9A30}"/>
              </a:ext>
            </a:extLst>
          </p:cNvPr>
          <p:cNvGrpSpPr/>
          <p:nvPr/>
        </p:nvGrpSpPr>
        <p:grpSpPr>
          <a:xfrm rot="1800000">
            <a:off x="7560175" y="2645745"/>
            <a:ext cx="502109" cy="581902"/>
            <a:chOff x="6281977" y="1925712"/>
            <a:chExt cx="609366" cy="706203"/>
          </a:xfrm>
        </p:grpSpPr>
        <p:sp>
          <p:nvSpPr>
            <p:cNvPr id="177" name="Hexagon 176">
              <a:extLst>
                <a:ext uri="{FF2B5EF4-FFF2-40B4-BE49-F238E27FC236}">
                  <a16:creationId xmlns:a16="http://schemas.microsoft.com/office/drawing/2014/main" id="{525929D0-BBE2-7549-BF50-EE6F390F4136}"/>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9C105D50-BBEE-1845-90BC-0EF30FC08E51}"/>
                </a:ext>
              </a:extLst>
            </p:cNvPr>
            <p:cNvCxnSpPr>
              <a:stCxn id="177" idx="3"/>
              <a:endCxn id="177"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5666BB99-699A-BB4A-A87F-433E1A3B07F5}"/>
                </a:ext>
              </a:extLst>
            </p:cNvPr>
            <p:cNvGrpSpPr/>
            <p:nvPr/>
          </p:nvGrpSpPr>
          <p:grpSpPr>
            <a:xfrm>
              <a:off x="6584950" y="2093649"/>
              <a:ext cx="281406" cy="372551"/>
              <a:chOff x="6584950" y="2093146"/>
              <a:chExt cx="281406" cy="372551"/>
            </a:xfrm>
          </p:grpSpPr>
          <p:cxnSp>
            <p:nvCxnSpPr>
              <p:cNvPr id="192" name="Straight Connector 191">
                <a:extLst>
                  <a:ext uri="{FF2B5EF4-FFF2-40B4-BE49-F238E27FC236}">
                    <a16:creationId xmlns:a16="http://schemas.microsoft.com/office/drawing/2014/main" id="{A7077814-1982-794A-B409-3D6FBED1A944}"/>
                  </a:ext>
                </a:extLst>
              </p:cNvPr>
              <p:cNvCxnSpPr>
                <a:cxnSpLocks/>
                <a:stCxn id="177"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4E38DD5-96BD-6E4A-BD6D-9806C6143270}"/>
                  </a:ext>
                </a:extLst>
              </p:cNvPr>
              <p:cNvCxnSpPr>
                <a:stCxn id="177"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4323C2B-5C8D-D940-8C97-7697AFFA4C4E}"/>
                  </a:ext>
                </a:extLst>
              </p:cNvPr>
              <p:cNvCxnSpPr>
                <a:cxnSpLocks/>
                <a:stCxn id="177"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50BC3873-06AC-EF47-9509-95E76B7BAE33}"/>
                </a:ext>
              </a:extLst>
            </p:cNvPr>
            <p:cNvGrpSpPr/>
            <p:nvPr/>
          </p:nvGrpSpPr>
          <p:grpSpPr>
            <a:xfrm flipH="1">
              <a:off x="6304801" y="2093649"/>
              <a:ext cx="281406" cy="372551"/>
              <a:chOff x="6584950" y="2093146"/>
              <a:chExt cx="281406" cy="372551"/>
            </a:xfrm>
          </p:grpSpPr>
          <p:cxnSp>
            <p:nvCxnSpPr>
              <p:cNvPr id="189" name="Straight Connector 188">
                <a:extLst>
                  <a:ext uri="{FF2B5EF4-FFF2-40B4-BE49-F238E27FC236}">
                    <a16:creationId xmlns:a16="http://schemas.microsoft.com/office/drawing/2014/main" id="{021D98BA-5720-0D4F-BC0F-E2B3C6C0A60D}"/>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28ED1E1-FE46-D14E-B6B5-FA134E8017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2B3EA98-E9C3-9241-BF96-AF61696A0B95}"/>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1" name="Oval 180">
              <a:extLst>
                <a:ext uri="{FF2B5EF4-FFF2-40B4-BE49-F238E27FC236}">
                  <a16:creationId xmlns:a16="http://schemas.microsoft.com/office/drawing/2014/main" id="{28D8B1C0-9C53-DA40-8086-BD304ADF2DA6}"/>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61BA9DB7-16AE-A14C-85C2-1A70346706A5}"/>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F92A4BCE-3077-D54C-ABDB-62E0CC9D0B6C}"/>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9B860905-C32B-BE49-912A-0B52BE6419D4}"/>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E6A6F9AD-E5FB-FC45-8D91-7E2039D38A65}"/>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0CF31637-10F1-E94E-95A2-882CEF5D600B}"/>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61037609-1A15-3E4A-B6FB-8D3444D07326}"/>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21E30766-5BEA-014A-A71E-0DD9D456F5D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31BA5C6F-0674-7C48-9056-BD48849AA1ED}"/>
              </a:ext>
            </a:extLst>
          </p:cNvPr>
          <p:cNvGrpSpPr/>
          <p:nvPr/>
        </p:nvGrpSpPr>
        <p:grpSpPr>
          <a:xfrm>
            <a:off x="7122826" y="5295160"/>
            <a:ext cx="577810" cy="456839"/>
            <a:chOff x="967154" y="1481462"/>
            <a:chExt cx="5331069" cy="4214950"/>
          </a:xfrm>
          <a:noFill/>
        </p:grpSpPr>
        <p:cxnSp>
          <p:nvCxnSpPr>
            <p:cNvPr id="196" name="Straight Connector 195">
              <a:extLst>
                <a:ext uri="{FF2B5EF4-FFF2-40B4-BE49-F238E27FC236}">
                  <a16:creationId xmlns:a16="http://schemas.microsoft.com/office/drawing/2014/main" id="{BEC7017F-7AD2-304C-BE14-D4E66475C6DB}"/>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149C43B7-28BE-CA40-9275-5359BAF500B4}"/>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EF98AB08-028C-F543-B507-412E1111B133}"/>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404">
              <a:extLst>
                <a:ext uri="{FF2B5EF4-FFF2-40B4-BE49-F238E27FC236}">
                  <a16:creationId xmlns:a16="http://schemas.microsoft.com/office/drawing/2014/main" id="{30CF6A7F-B14F-8440-9BE6-2616D465776D}"/>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Freeform: Shape 405">
              <a:extLst>
                <a:ext uri="{FF2B5EF4-FFF2-40B4-BE49-F238E27FC236}">
                  <a16:creationId xmlns:a16="http://schemas.microsoft.com/office/drawing/2014/main" id="{955D3493-950B-6647-8376-6CD561B3CAF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Rectangle 13">
            <a:extLst>
              <a:ext uri="{FF2B5EF4-FFF2-40B4-BE49-F238E27FC236}">
                <a16:creationId xmlns:a16="http://schemas.microsoft.com/office/drawing/2014/main" id="{71099D9F-7ED2-6541-8648-491FB43A7D14}"/>
              </a:ext>
            </a:extLst>
          </p:cNvPr>
          <p:cNvSpPr/>
          <p:nvPr/>
        </p:nvSpPr>
        <p:spPr bwMode="auto">
          <a:xfrm>
            <a:off x="4992441" y="1173859"/>
            <a:ext cx="1474194" cy="899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F316505D-6F16-E44C-9488-23A4FE7EF7C6}"/>
              </a:ext>
            </a:extLst>
          </p:cNvPr>
          <p:cNvGrpSpPr/>
          <p:nvPr/>
        </p:nvGrpSpPr>
        <p:grpSpPr>
          <a:xfrm>
            <a:off x="5417064" y="1188264"/>
            <a:ext cx="555768" cy="555768"/>
            <a:chOff x="6064661" y="2331652"/>
            <a:chExt cx="674488" cy="674488"/>
          </a:xfrm>
        </p:grpSpPr>
        <p:grpSp>
          <p:nvGrpSpPr>
            <p:cNvPr id="225" name="Group 224">
              <a:extLst>
                <a:ext uri="{FF2B5EF4-FFF2-40B4-BE49-F238E27FC236}">
                  <a16:creationId xmlns:a16="http://schemas.microsoft.com/office/drawing/2014/main" id="{9EB5162E-3CF7-2E41-A757-63A916103FFC}"/>
                </a:ext>
              </a:extLst>
            </p:cNvPr>
            <p:cNvGrpSpPr/>
            <p:nvPr/>
          </p:nvGrpSpPr>
          <p:grpSpPr>
            <a:xfrm>
              <a:off x="6064661" y="2331652"/>
              <a:ext cx="674488" cy="674488"/>
              <a:chOff x="6064661" y="2331652"/>
              <a:chExt cx="674488" cy="674488"/>
            </a:xfrm>
          </p:grpSpPr>
          <p:sp>
            <p:nvSpPr>
              <p:cNvPr id="227" name="Oval 226">
                <a:extLst>
                  <a:ext uri="{FF2B5EF4-FFF2-40B4-BE49-F238E27FC236}">
                    <a16:creationId xmlns:a16="http://schemas.microsoft.com/office/drawing/2014/main" id="{1308D21E-DFB2-404E-B765-286424858CCB}"/>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90A188FC-44AC-4645-A65B-0637B8C096B3}"/>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BA6C7214-66BB-414A-895A-E7FEA722AEB2}"/>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6" name="Oval 225">
              <a:extLst>
                <a:ext uri="{FF2B5EF4-FFF2-40B4-BE49-F238E27FC236}">
                  <a16:creationId xmlns:a16="http://schemas.microsoft.com/office/drawing/2014/main" id="{DEB97B26-EFED-2E40-A7AE-076E16A751C0}"/>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239" name="Freeform 238">
            <a:extLst>
              <a:ext uri="{FF2B5EF4-FFF2-40B4-BE49-F238E27FC236}">
                <a16:creationId xmlns:a16="http://schemas.microsoft.com/office/drawing/2014/main" id="{BF84D008-0197-DB4B-A0C2-9548A308D674}"/>
              </a:ext>
            </a:extLst>
          </p:cNvPr>
          <p:cNvSpPr/>
          <p:nvPr/>
        </p:nvSpPr>
        <p:spPr bwMode="auto">
          <a:xfrm rot="19841501" flipH="1">
            <a:off x="4172713" y="2063812"/>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0" name="Freeform 239">
            <a:extLst>
              <a:ext uri="{FF2B5EF4-FFF2-40B4-BE49-F238E27FC236}">
                <a16:creationId xmlns:a16="http://schemas.microsoft.com/office/drawing/2014/main" id="{0EA015D6-8970-F442-96D2-12A12E0331D4}"/>
              </a:ext>
            </a:extLst>
          </p:cNvPr>
          <p:cNvSpPr/>
          <p:nvPr/>
        </p:nvSpPr>
        <p:spPr bwMode="auto">
          <a:xfrm rot="1583341" flipH="1">
            <a:off x="7101775" y="2078287"/>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1" name="Freeform 240">
            <a:extLst>
              <a:ext uri="{FF2B5EF4-FFF2-40B4-BE49-F238E27FC236}">
                <a16:creationId xmlns:a16="http://schemas.microsoft.com/office/drawing/2014/main" id="{6B0D99FF-B2E7-624A-B45A-9634031CA932}"/>
              </a:ext>
            </a:extLst>
          </p:cNvPr>
          <p:cNvSpPr/>
          <p:nvPr/>
        </p:nvSpPr>
        <p:spPr bwMode="auto">
          <a:xfrm rot="6586313" flipH="1">
            <a:off x="7855111" y="444175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2" name="Freeform 241">
            <a:extLst>
              <a:ext uri="{FF2B5EF4-FFF2-40B4-BE49-F238E27FC236}">
                <a16:creationId xmlns:a16="http://schemas.microsoft.com/office/drawing/2014/main" id="{F4F68F41-8CEF-A649-9EA5-926EC4FBDD9F}"/>
              </a:ext>
            </a:extLst>
          </p:cNvPr>
          <p:cNvSpPr/>
          <p:nvPr/>
        </p:nvSpPr>
        <p:spPr bwMode="auto">
          <a:xfrm rot="10800000" flipH="1">
            <a:off x="5665013" y="611740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3" name="Freeform 242">
            <a:extLst>
              <a:ext uri="{FF2B5EF4-FFF2-40B4-BE49-F238E27FC236}">
                <a16:creationId xmlns:a16="http://schemas.microsoft.com/office/drawing/2014/main" id="{0ADB20F3-7508-1E48-AF72-636595DAC877}"/>
              </a:ext>
            </a:extLst>
          </p:cNvPr>
          <p:cNvSpPr/>
          <p:nvPr/>
        </p:nvSpPr>
        <p:spPr bwMode="auto">
          <a:xfrm rot="13939501" flipH="1">
            <a:off x="3594852" y="4827904"/>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grpSp>
        <p:nvGrpSpPr>
          <p:cNvPr id="105" name="Group 104">
            <a:extLst>
              <a:ext uri="{FF2B5EF4-FFF2-40B4-BE49-F238E27FC236}">
                <a16:creationId xmlns:a16="http://schemas.microsoft.com/office/drawing/2014/main" id="{D66D741F-9E32-4325-80E2-0E237C1A40B6}"/>
              </a:ext>
            </a:extLst>
          </p:cNvPr>
          <p:cNvGrpSpPr/>
          <p:nvPr/>
        </p:nvGrpSpPr>
        <p:grpSpPr>
          <a:xfrm rot="1758133">
            <a:off x="4929275" y="1014935"/>
            <a:ext cx="1545534" cy="1526999"/>
            <a:chOff x="8588574" y="428487"/>
            <a:chExt cx="1780248" cy="1758899"/>
          </a:xfrm>
        </p:grpSpPr>
        <p:sp>
          <p:nvSpPr>
            <p:cNvPr id="106" name="Oval 105">
              <a:extLst>
                <a:ext uri="{FF2B5EF4-FFF2-40B4-BE49-F238E27FC236}">
                  <a16:creationId xmlns:a16="http://schemas.microsoft.com/office/drawing/2014/main" id="{45353630-40F6-4E37-AD43-550A263DCFD9}"/>
                </a:ext>
              </a:extLst>
            </p:cNvPr>
            <p:cNvSpPr/>
            <p:nvPr/>
          </p:nvSpPr>
          <p:spPr bwMode="auto">
            <a:xfrm>
              <a:off x="8671754" y="459948"/>
              <a:ext cx="1626863" cy="1626863"/>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30" err="1">
                <a:solidFill>
                  <a:prstClr val="white"/>
                </a:solidFill>
                <a:latin typeface="Segoe UI"/>
              </a:endParaRPr>
            </a:p>
          </p:txBody>
        </p:sp>
        <p:sp>
          <p:nvSpPr>
            <p:cNvPr id="107" name="Rectangle 106">
              <a:extLst>
                <a:ext uri="{FF2B5EF4-FFF2-40B4-BE49-F238E27FC236}">
                  <a16:creationId xmlns:a16="http://schemas.microsoft.com/office/drawing/2014/main" id="{4605EE45-72F0-410F-96CC-92D0209F2B13}"/>
                </a:ext>
              </a:extLst>
            </p:cNvPr>
            <p:cNvSpPr/>
            <p:nvPr/>
          </p:nvSpPr>
          <p:spPr bwMode="auto">
            <a:xfrm>
              <a:off x="9715808" y="428487"/>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07EA252C-F2D3-448B-8D0C-6D5A39BD1C4C}"/>
                </a:ext>
              </a:extLst>
            </p:cNvPr>
            <p:cNvSpPr/>
            <p:nvPr/>
          </p:nvSpPr>
          <p:spPr bwMode="auto">
            <a:xfrm>
              <a:off x="8588574" y="935160"/>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86E866F2-F256-47FD-B1F0-8B9848D87388}"/>
                </a:ext>
              </a:extLst>
            </p:cNvPr>
            <p:cNvSpPr/>
            <p:nvPr/>
          </p:nvSpPr>
          <p:spPr bwMode="auto">
            <a:xfrm>
              <a:off x="9156857" y="1957996"/>
              <a:ext cx="203200" cy="2293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A7E64E60-949F-41B3-8BF1-9993B12A97D3}"/>
                </a:ext>
              </a:extLst>
            </p:cNvPr>
            <p:cNvSpPr/>
            <p:nvPr/>
          </p:nvSpPr>
          <p:spPr bwMode="auto">
            <a:xfrm>
              <a:off x="10165622" y="1425236"/>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1" name="Freeform 238">
              <a:extLst>
                <a:ext uri="{FF2B5EF4-FFF2-40B4-BE49-F238E27FC236}">
                  <a16:creationId xmlns:a16="http://schemas.microsoft.com/office/drawing/2014/main" id="{48EFFA72-4B3A-4E85-B30B-D686A510C2A6}"/>
                </a:ext>
              </a:extLst>
            </p:cNvPr>
            <p:cNvSpPr/>
            <p:nvPr/>
          </p:nvSpPr>
          <p:spPr bwMode="auto">
            <a:xfrm rot="951750" flipH="1">
              <a:off x="9787594" y="434273"/>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2" name="Freeform 238">
              <a:extLst>
                <a:ext uri="{FF2B5EF4-FFF2-40B4-BE49-F238E27FC236}">
                  <a16:creationId xmlns:a16="http://schemas.microsoft.com/office/drawing/2014/main" id="{418A59EC-FF1D-46DA-AEE6-5EFE24995F91}"/>
                </a:ext>
              </a:extLst>
            </p:cNvPr>
            <p:cNvSpPr/>
            <p:nvPr/>
          </p:nvSpPr>
          <p:spPr bwMode="auto">
            <a:xfrm rot="12271368" flipH="1">
              <a:off x="9210188" y="1956381"/>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3" name="Freeform 238">
              <a:extLst>
                <a:ext uri="{FF2B5EF4-FFF2-40B4-BE49-F238E27FC236}">
                  <a16:creationId xmlns:a16="http://schemas.microsoft.com/office/drawing/2014/main" id="{235452A9-F16F-45AF-95DE-AB6479BF394E}"/>
                </a:ext>
              </a:extLst>
            </p:cNvPr>
            <p:cNvSpPr/>
            <p:nvPr/>
          </p:nvSpPr>
          <p:spPr bwMode="auto">
            <a:xfrm rot="6703119" flipH="1">
              <a:off x="10232242" y="1446507"/>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4" name="Freeform 238">
              <a:extLst>
                <a:ext uri="{FF2B5EF4-FFF2-40B4-BE49-F238E27FC236}">
                  <a16:creationId xmlns:a16="http://schemas.microsoft.com/office/drawing/2014/main" id="{260BAC64-88C5-4C33-AFE5-308445E49DE1}"/>
                </a:ext>
              </a:extLst>
            </p:cNvPr>
            <p:cNvSpPr/>
            <p:nvPr/>
          </p:nvSpPr>
          <p:spPr bwMode="auto">
            <a:xfrm rot="17572891" flipH="1">
              <a:off x="8689051" y="934765"/>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grpSp>
      <p:sp>
        <p:nvSpPr>
          <p:cNvPr id="136" name="TextBox 135">
            <a:extLst>
              <a:ext uri="{FF2B5EF4-FFF2-40B4-BE49-F238E27FC236}">
                <a16:creationId xmlns:a16="http://schemas.microsoft.com/office/drawing/2014/main" id="{21C7EB02-38D6-F449-B54A-AA4153E5EEE8}"/>
              </a:ext>
            </a:extLst>
          </p:cNvPr>
          <p:cNvSpPr txBox="1"/>
          <p:nvPr/>
        </p:nvSpPr>
        <p:spPr>
          <a:xfrm>
            <a:off x="5138816" y="1801886"/>
            <a:ext cx="1148523"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a:solidFill>
                  <a:prstClr val="black"/>
                </a:solidFill>
                <a:latin typeface="Segoe UI"/>
              </a:rPr>
              <a:t>Train &amp; </a:t>
            </a:r>
            <a:br>
              <a:rPr lang="en-US" sz="1371">
                <a:solidFill>
                  <a:prstClr val="black"/>
                </a:solidFill>
                <a:latin typeface="Segoe UI"/>
              </a:rPr>
            </a:br>
            <a:r>
              <a:rPr lang="en-US" sz="1371">
                <a:solidFill>
                  <a:prstClr val="black"/>
                </a:solidFill>
                <a:latin typeface="Segoe UI"/>
              </a:rPr>
              <a:t>Test Model</a:t>
            </a:r>
          </a:p>
        </p:txBody>
      </p:sp>
    </p:spTree>
    <p:extLst>
      <p:ext uri="{BB962C8B-B14F-4D97-AF65-F5344CB8AC3E}">
        <p14:creationId xmlns:p14="http://schemas.microsoft.com/office/powerpoint/2010/main" val="264831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1000"/>
                                        <p:tgtEl>
                                          <p:spTgt spid="2"/>
                                        </p:tgtEl>
                                      </p:cBhvr>
                                    </p:animEffect>
                                  </p:childTnLst>
                                </p:cTn>
                              </p:par>
                              <p:par>
                                <p:cTn id="8" presetID="10" presetClass="emph" presetSubtype="0" repeatCount="3000" fill="hold" grpId="0" nodeType="withEffect">
                                  <p:stCondLst>
                                    <p:cond delay="0"/>
                                  </p:stCondLst>
                                  <p:childTnLst>
                                    <p:anim calcmode="discrete" valueType="str">
                                      <p:cBhvr override="childStyle">
                                        <p:cTn id="9" dur="2500" fill="hold"/>
                                        <p:tgtEl>
                                          <p:spTgt spid="136"/>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0" presetID="10" presetClass="emph" presetSubtype="0" repeatCount="3000" fill="hold" grpId="0" nodeType="withEffect">
                                  <p:stCondLst>
                                    <p:cond delay="500"/>
                                  </p:stCondLst>
                                  <p:childTnLst>
                                    <p:anim calcmode="discrete" valueType="str">
                                      <p:cBhvr override="childStyle">
                                        <p:cTn id="11" dur="2500" fill="hold"/>
                                        <p:tgtEl>
                                          <p:spTgt spid="135"/>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2" presetID="10" presetClass="emph" presetSubtype="0" repeatCount="3000" fill="hold" grpId="0" nodeType="withEffect">
                                  <p:stCondLst>
                                    <p:cond delay="800"/>
                                  </p:stCondLst>
                                  <p:childTnLst>
                                    <p:anim calcmode="discrete" valueType="str">
                                      <p:cBhvr override="childStyle">
                                        <p:cTn id="13" dur="2500" fill="hold"/>
                                        <p:tgtEl>
                                          <p:spTgt spid="13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4" presetID="10" presetClass="emph" presetSubtype="0" repeatCount="3000" fill="hold" grpId="0" nodeType="withEffect">
                                  <p:stCondLst>
                                    <p:cond delay="1400"/>
                                  </p:stCondLst>
                                  <p:childTnLst>
                                    <p:anim calcmode="discrete" valueType="str">
                                      <p:cBhvr override="childStyle">
                                        <p:cTn id="15" dur="2500" fill="hold"/>
                                        <p:tgtEl>
                                          <p:spTgt spid="14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6" presetID="10" presetClass="emph" presetSubtype="0" repeatCount="3000" fill="hold" grpId="0" nodeType="withEffect">
                                  <p:stCondLst>
                                    <p:cond delay="2000"/>
                                  </p:stCondLst>
                                  <p:childTnLst>
                                    <p:anim calcmode="discrete" valueType="str">
                                      <p:cBhvr override="childStyle">
                                        <p:cTn id="17" dur="2500" fill="hold"/>
                                        <p:tgtEl>
                                          <p:spTgt spid="141"/>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8" presetID="8" presetClass="emph" presetSubtype="0" decel="14706" fill="hold" grpId="1" nodeType="withEffect">
                                  <p:stCondLst>
                                    <p:cond delay="1000"/>
                                  </p:stCondLst>
                                  <p:childTnLst>
                                    <p:animRot by="21600000">
                                      <p:cBhvr>
                                        <p:cTn id="19" dur="8500" fill="hold"/>
                                        <p:tgtEl>
                                          <p:spTgt spid="2"/>
                                        </p:tgtEl>
                                        <p:attrNameLst>
                                          <p:attrName>r</p:attrName>
                                        </p:attrNameLst>
                                      </p:cBhvr>
                                    </p:animRot>
                                  </p:childTnLst>
                                </p:cTn>
                              </p:par>
                              <p:par>
                                <p:cTn id="20" presetID="63" presetClass="path" presetSubtype="0" accel="11765" decel="17647" fill="hold" grpId="0" nodeType="withEffect">
                                  <p:stCondLst>
                                    <p:cond delay="0"/>
                                  </p:stCondLst>
                                  <p:childTnLst>
                                    <p:animMotion origin="layout" path="M 4.375E-6 -4.44444E-6 L 1.2375 -4.44444E-6 " pathEditMode="relative" rAng="0" ptsTypes="AA">
                                      <p:cBhvr>
                                        <p:cTn id="21" dur="9500" fill="hold"/>
                                        <p:tgtEl>
                                          <p:spTgt spid="5"/>
                                        </p:tgtEl>
                                        <p:attrNameLst>
                                          <p:attrName>ppt_x</p:attrName>
                                          <p:attrName>ppt_y</p:attrName>
                                        </p:attrNameLst>
                                      </p:cBhvr>
                                      <p:rCtr x="61875" y="0"/>
                                    </p:animMotion>
                                  </p:childTnLst>
                                </p:cTn>
                              </p:par>
                              <p:par>
                                <p:cTn id="22" presetID="21" presetClass="entr" presetSubtype="8" fill="hold" nodeType="withEffect">
                                  <p:stCondLst>
                                    <p:cond delay="500"/>
                                  </p:stCondLst>
                                  <p:childTnLst>
                                    <p:set>
                                      <p:cBhvr>
                                        <p:cTn id="23" dur="1" fill="hold">
                                          <p:stCondLst>
                                            <p:cond delay="0"/>
                                          </p:stCondLst>
                                        </p:cTn>
                                        <p:tgtEl>
                                          <p:spTgt spid="105"/>
                                        </p:tgtEl>
                                        <p:attrNameLst>
                                          <p:attrName>style.visibility</p:attrName>
                                        </p:attrNameLst>
                                      </p:cBhvr>
                                      <p:to>
                                        <p:strVal val="visible"/>
                                      </p:to>
                                    </p:set>
                                    <p:animEffect transition="in" filter="wheel(8)">
                                      <p:cBhvr>
                                        <p:cTn id="24" dur="1000"/>
                                        <p:tgtEl>
                                          <p:spTgt spid="105"/>
                                        </p:tgtEl>
                                      </p:cBhvr>
                                    </p:animEffect>
                                  </p:childTnLst>
                                </p:cTn>
                              </p:par>
                              <p:par>
                                <p:cTn id="25" presetID="8" presetClass="emph" presetSubtype="0" decel="14706" fill="hold" nodeType="withEffect">
                                  <p:stCondLst>
                                    <p:cond delay="500"/>
                                  </p:stCondLst>
                                  <p:childTnLst>
                                    <p:animRot by="21600000">
                                      <p:cBhvr>
                                        <p:cTn id="26" dur="8500" fill="hold"/>
                                        <p:tgtEl>
                                          <p:spTgt spid="1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P spid="135" grpId="0"/>
      <p:bldP spid="137" grpId="0"/>
      <p:bldP spid="141" grpId="0"/>
      <p:bldP spid="142" grpId="0"/>
      <p:bldP spid="13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C87D-7C9D-4D17-A368-8AA83573BC17}"/>
              </a:ext>
            </a:extLst>
          </p:cNvPr>
          <p:cNvSpPr>
            <a:spLocks noGrp="1"/>
          </p:cNvSpPr>
          <p:nvPr>
            <p:ph type="title"/>
          </p:nvPr>
        </p:nvSpPr>
        <p:spPr>
          <a:xfrm>
            <a:off x="1519518" y="3429000"/>
            <a:ext cx="9152965" cy="2029939"/>
          </a:xfrm>
        </p:spPr>
        <p:txBody>
          <a:bodyPr/>
          <a:lstStyle/>
          <a:p>
            <a:r>
              <a:rPr lang="en-US"/>
              <a:t>Automated Hyperparameter Tuning</a:t>
            </a:r>
          </a:p>
        </p:txBody>
      </p:sp>
      <p:sp>
        <p:nvSpPr>
          <p:cNvPr id="7" name="gear_3">
            <a:extLst>
              <a:ext uri="{FF2B5EF4-FFF2-40B4-BE49-F238E27FC236}">
                <a16:creationId xmlns:a16="http://schemas.microsoft.com/office/drawing/2014/main" id="{1E30214F-CCEB-4A89-BB41-3F4226336EDF}"/>
              </a:ext>
            </a:extLst>
          </p:cNvPr>
          <p:cNvSpPr>
            <a:spLocks noChangeAspect="1" noEditPoints="1"/>
          </p:cNvSpPr>
          <p:nvPr/>
        </p:nvSpPr>
        <p:spPr bwMode="auto">
          <a:xfrm rot="1695787">
            <a:off x="5420067" y="2478292"/>
            <a:ext cx="722963" cy="72908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381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gear_3">
            <a:extLst>
              <a:ext uri="{FF2B5EF4-FFF2-40B4-BE49-F238E27FC236}">
                <a16:creationId xmlns:a16="http://schemas.microsoft.com/office/drawing/2014/main" id="{EF5D5E92-60FF-4003-AAE4-A2B1F8541654}"/>
              </a:ext>
            </a:extLst>
          </p:cNvPr>
          <p:cNvSpPr>
            <a:spLocks noChangeAspect="1" noEditPoints="1"/>
          </p:cNvSpPr>
          <p:nvPr/>
        </p:nvSpPr>
        <p:spPr bwMode="auto">
          <a:xfrm rot="1695787">
            <a:off x="6112872" y="2341247"/>
            <a:ext cx="478789" cy="482844"/>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381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7856313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Automated Hyperparameter Tuning </a:t>
            </a:r>
          </a:p>
        </p:txBody>
      </p:sp>
      <p:sp>
        <p:nvSpPr>
          <p:cNvPr id="50" name="Text Placeholder 5">
            <a:extLst>
              <a:ext uri="{FF2B5EF4-FFF2-40B4-BE49-F238E27FC236}">
                <a16:creationId xmlns:a16="http://schemas.microsoft.com/office/drawing/2014/main" id="{9348951B-1554-4AE5-8F7E-56DC3E3BAE42}"/>
              </a:ext>
            </a:extLst>
          </p:cNvPr>
          <p:cNvSpPr>
            <a:spLocks noGrp="1"/>
          </p:cNvSpPr>
          <p:nvPr>
            <p:ph type="body" sz="quarter" idx="12"/>
          </p:nvPr>
        </p:nvSpPr>
        <p:spPr/>
        <p:txBody>
          <a:bodyPr/>
          <a:lstStyle/>
          <a:p>
            <a:r>
              <a:rPr lang="en-US"/>
              <a:t>How it works</a:t>
            </a:r>
          </a:p>
        </p:txBody>
      </p:sp>
      <p:cxnSp>
        <p:nvCxnSpPr>
          <p:cNvPr id="38" name="Straight Arrow Connector 37">
            <a:extLst>
              <a:ext uri="{FF2B5EF4-FFF2-40B4-BE49-F238E27FC236}">
                <a16:creationId xmlns:a16="http://schemas.microsoft.com/office/drawing/2014/main" id="{C0C4A56A-7C8D-40C7-AFF0-30B118132A87}"/>
              </a:ext>
            </a:extLst>
          </p:cNvPr>
          <p:cNvCxnSpPr>
            <a:cxnSpLocks/>
          </p:cNvCxnSpPr>
          <p:nvPr/>
        </p:nvCxnSpPr>
        <p:spPr>
          <a:xfrm>
            <a:off x="6682264" y="6194899"/>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3947E2B-E823-4C35-AA0C-01C548A6AE10}"/>
              </a:ext>
            </a:extLst>
          </p:cNvPr>
          <p:cNvSpPr txBox="1"/>
          <p:nvPr/>
        </p:nvSpPr>
        <p:spPr>
          <a:xfrm>
            <a:off x="5679428" y="3454822"/>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#1</a:t>
            </a:r>
          </a:p>
        </p:txBody>
      </p:sp>
      <p:sp>
        <p:nvSpPr>
          <p:cNvPr id="40" name="TextBox 39">
            <a:extLst>
              <a:ext uri="{FF2B5EF4-FFF2-40B4-BE49-F238E27FC236}">
                <a16:creationId xmlns:a16="http://schemas.microsoft.com/office/drawing/2014/main" id="{424443B3-9F79-4D11-9B98-241D8855AE1C}"/>
              </a:ext>
            </a:extLst>
          </p:cNvPr>
          <p:cNvSpPr txBox="1"/>
          <p:nvPr/>
        </p:nvSpPr>
        <p:spPr>
          <a:xfrm>
            <a:off x="5660570" y="3909806"/>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A244138-7150-46FA-AE08-8A8ABFA8F235}"/>
                  </a:ext>
                </a:extLst>
              </p:cNvPr>
              <p:cNvSpPr txBox="1"/>
              <p:nvPr/>
            </p:nvSpPr>
            <p:spPr>
              <a:xfrm>
                <a:off x="5659048" y="5115079"/>
                <a:ext cx="508344"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14:m>
                  <m:oMath xmlns:m="http://schemas.openxmlformats.org/officeDocument/2006/math">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oMath>
                </a14:m>
                <a:r>
                  <a:rPr kumimoji="0" lang="en-US" sz="1961" b="0" i="0" u="none" strike="noStrike" kern="1200" cap="none" spc="0" normalizeH="0" baseline="0" noProof="0">
                    <a:ln>
                      <a:noFill/>
                    </a:ln>
                    <a:solidFill>
                      <a:srgbClr val="1A1A1A"/>
                    </a:solidFill>
                    <a:effectLst/>
                    <a:uLnTx/>
                    <a:uFillTx/>
                    <a:latin typeface="Segoe UI"/>
                    <a:ea typeface="+mn-ea"/>
                    <a:cs typeface="+mn-cs"/>
                  </a:rPr>
                  <a:t> </a:t>
                </a:r>
              </a:p>
            </p:txBody>
          </p:sp>
        </mc:Choice>
        <mc:Fallback xmlns="">
          <p:sp>
            <p:nvSpPr>
              <p:cNvPr id="41" name="TextBox 40">
                <a:extLst>
                  <a:ext uri="{FF2B5EF4-FFF2-40B4-BE49-F238E27FC236}">
                    <a16:creationId xmlns:a16="http://schemas.microsoft.com/office/drawing/2014/main" id="{6A244138-7150-46FA-AE08-8A8ABFA8F235}"/>
                  </a:ext>
                </a:extLst>
              </p:cNvPr>
              <p:cNvSpPr txBox="1">
                <a:spLocks noRot="1" noChangeAspect="1" noMove="1" noResize="1" noEditPoints="1" noAdjustHandles="1" noChangeArrowheads="1" noChangeShapeType="1" noTextEdit="1"/>
              </p:cNvSpPr>
              <p:nvPr/>
            </p:nvSpPr>
            <p:spPr>
              <a:xfrm>
                <a:off x="5659048" y="5115079"/>
                <a:ext cx="508344" cy="394082"/>
              </a:xfrm>
              <a:prstGeom prst="rect">
                <a:avLst/>
              </a:prstGeom>
              <a:blipFill>
                <a:blip r:embed="rId3"/>
                <a:stretch>
                  <a:fillRect l="-11905" t="-76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A80E84-0549-42C7-B695-5ABA8AB703B7}"/>
                  </a:ext>
                </a:extLst>
              </p:cNvPr>
              <p:cNvSpPr txBox="1"/>
              <p:nvPr/>
            </p:nvSpPr>
            <p:spPr>
              <a:xfrm>
                <a:off x="6699584" y="3454821"/>
                <a:ext cx="128060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1</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2" name="TextBox 41">
                <a:extLst>
                  <a:ext uri="{FF2B5EF4-FFF2-40B4-BE49-F238E27FC236}">
                    <a16:creationId xmlns:a16="http://schemas.microsoft.com/office/drawing/2014/main" id="{AEA80E84-0549-42C7-B695-5ABA8AB703B7}"/>
                  </a:ext>
                </a:extLst>
              </p:cNvPr>
              <p:cNvSpPr txBox="1">
                <a:spLocks noRot="1" noChangeAspect="1" noMove="1" noResize="1" noEditPoints="1" noAdjustHandles="1" noChangeArrowheads="1" noChangeShapeType="1" noTextEdit="1"/>
              </p:cNvSpPr>
              <p:nvPr/>
            </p:nvSpPr>
            <p:spPr>
              <a:xfrm>
                <a:off x="6699584" y="3454821"/>
                <a:ext cx="1280607" cy="3922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5DDE52-40C2-4A5D-97A0-0D03C870E41A}"/>
                  </a:ext>
                </a:extLst>
              </p:cNvPr>
              <p:cNvSpPr txBox="1"/>
              <p:nvPr/>
            </p:nvSpPr>
            <p:spPr>
              <a:xfrm>
                <a:off x="6699583" y="3909806"/>
                <a:ext cx="1099189"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2</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3" name="TextBox 42">
                <a:extLst>
                  <a:ext uri="{FF2B5EF4-FFF2-40B4-BE49-F238E27FC236}">
                    <a16:creationId xmlns:a16="http://schemas.microsoft.com/office/drawing/2014/main" id="{805DDE52-40C2-4A5D-97A0-0D03C870E41A}"/>
                  </a:ext>
                </a:extLst>
              </p:cNvPr>
              <p:cNvSpPr txBox="1">
                <a:spLocks noRot="1" noChangeAspect="1" noMove="1" noResize="1" noEditPoints="1" noAdjustHandles="1" noChangeArrowheads="1" noChangeShapeType="1" noTextEdit="1"/>
              </p:cNvSpPr>
              <p:nvPr/>
            </p:nvSpPr>
            <p:spPr>
              <a:xfrm>
                <a:off x="6699583" y="3909806"/>
                <a:ext cx="1099189" cy="3922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DC8571A-5007-483D-B9AD-705439DEFE4F}"/>
                  </a:ext>
                </a:extLst>
              </p:cNvPr>
              <p:cNvSpPr txBox="1"/>
              <p:nvPr/>
            </p:nvSpPr>
            <p:spPr>
              <a:xfrm>
                <a:off x="6682263" y="5143925"/>
                <a:ext cx="1744829" cy="417294"/>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4" name="TextBox 43">
                <a:extLst>
                  <a:ext uri="{FF2B5EF4-FFF2-40B4-BE49-F238E27FC236}">
                    <a16:creationId xmlns:a16="http://schemas.microsoft.com/office/drawing/2014/main" id="{7DC8571A-5007-483D-B9AD-705439DEFE4F}"/>
                  </a:ext>
                </a:extLst>
              </p:cNvPr>
              <p:cNvSpPr txBox="1">
                <a:spLocks noRot="1" noChangeAspect="1" noMove="1" noResize="1" noEditPoints="1" noAdjustHandles="1" noChangeArrowheads="1" noChangeShapeType="1" noTextEdit="1"/>
              </p:cNvSpPr>
              <p:nvPr/>
            </p:nvSpPr>
            <p:spPr>
              <a:xfrm>
                <a:off x="6682263" y="5143925"/>
                <a:ext cx="1744829" cy="417294"/>
              </a:xfrm>
              <a:prstGeom prst="rect">
                <a:avLst/>
              </a:prstGeom>
              <a:blipFill>
                <a:blip r:embed="rId6"/>
                <a:stretch>
                  <a:fillRect b="-2857"/>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02C6FD1C-9B48-4760-8CB1-D1526D398989}"/>
              </a:ext>
            </a:extLst>
          </p:cNvPr>
          <p:cNvSpPr/>
          <p:nvPr/>
        </p:nvSpPr>
        <p:spPr>
          <a:xfrm>
            <a:off x="5151533" y="1847814"/>
            <a:ext cx="6706169" cy="473232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2F8AF1E5-9B64-42B4-B743-C79DC5941E2D}"/>
              </a:ext>
            </a:extLst>
          </p:cNvPr>
          <p:cNvSpPr txBox="1"/>
          <p:nvPr/>
        </p:nvSpPr>
        <p:spPr>
          <a:xfrm>
            <a:off x="5940295" y="4272854"/>
            <a:ext cx="340158"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4D213272-CAEC-4F96-92A8-C37DCB1E4553}"/>
              </a:ext>
            </a:extLst>
          </p:cNvPr>
          <p:cNvSpPr txBox="1"/>
          <p:nvPr/>
        </p:nvSpPr>
        <p:spPr>
          <a:xfrm>
            <a:off x="8147658" y="6156890"/>
            <a:ext cx="817324" cy="53408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Time</a:t>
            </a:r>
          </a:p>
        </p:txBody>
      </p:sp>
      <p:sp>
        <p:nvSpPr>
          <p:cNvPr id="66" name="TextBox 65">
            <a:extLst>
              <a:ext uri="{FF2B5EF4-FFF2-40B4-BE49-F238E27FC236}">
                <a16:creationId xmlns:a16="http://schemas.microsoft.com/office/drawing/2014/main" id="{13DC688C-7776-432C-8A07-A92C34C8D1A9}"/>
              </a:ext>
            </a:extLst>
          </p:cNvPr>
          <p:cNvSpPr txBox="1"/>
          <p:nvPr/>
        </p:nvSpPr>
        <p:spPr>
          <a:xfrm>
            <a:off x="5672549" y="1315356"/>
            <a:ext cx="5767541" cy="461665"/>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tabLst/>
              <a:defRPr/>
            </a:pPr>
            <a:r>
              <a:rPr lang="en-US" sz="2400"/>
              <a:t>Hyperparameter Tuning runs in Azure ML</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2FD352-390C-473A-B2BE-D1772214B8D1}"/>
                  </a:ext>
                </a:extLst>
              </p:cNvPr>
              <p:cNvSpPr txBox="1"/>
              <p:nvPr/>
            </p:nvSpPr>
            <p:spPr>
              <a:xfrm>
                <a:off x="8019122" y="3454821"/>
                <a:ext cx="987135" cy="418191"/>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𝑗</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6" name="TextBox 25">
                <a:extLst>
                  <a:ext uri="{FF2B5EF4-FFF2-40B4-BE49-F238E27FC236}">
                    <a16:creationId xmlns:a16="http://schemas.microsoft.com/office/drawing/2014/main" id="{8A2FD352-390C-473A-B2BE-D1772214B8D1}"/>
                  </a:ext>
                </a:extLst>
              </p:cNvPr>
              <p:cNvSpPr txBox="1">
                <a:spLocks noRot="1" noChangeAspect="1" noMove="1" noResize="1" noEditPoints="1" noAdjustHandles="1" noChangeArrowheads="1" noChangeShapeType="1" noTextEdit="1"/>
              </p:cNvSpPr>
              <p:nvPr/>
            </p:nvSpPr>
            <p:spPr>
              <a:xfrm>
                <a:off x="8019122" y="3454821"/>
                <a:ext cx="987135" cy="418191"/>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BC51D2-8444-4107-B662-F087499E8DD8}"/>
                  </a:ext>
                </a:extLst>
              </p:cNvPr>
              <p:cNvSpPr txBox="1"/>
              <p:nvPr/>
            </p:nvSpPr>
            <p:spPr>
              <a:xfrm>
                <a:off x="7843038" y="3908716"/>
                <a:ext cx="1616765" cy="394082"/>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𝑖</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7" name="TextBox 26">
                <a:extLst>
                  <a:ext uri="{FF2B5EF4-FFF2-40B4-BE49-F238E27FC236}">
                    <a16:creationId xmlns:a16="http://schemas.microsoft.com/office/drawing/2014/main" id="{8BBC51D2-8444-4107-B662-F087499E8DD8}"/>
                  </a:ext>
                </a:extLst>
              </p:cNvPr>
              <p:cNvSpPr txBox="1">
                <a:spLocks noRot="1" noChangeAspect="1" noMove="1" noResize="1" noEditPoints="1" noAdjustHandles="1" noChangeArrowheads="1" noChangeShapeType="1" noTextEdit="1"/>
              </p:cNvSpPr>
              <p:nvPr/>
            </p:nvSpPr>
            <p:spPr>
              <a:xfrm>
                <a:off x="7843038" y="3908716"/>
                <a:ext cx="1616765" cy="394082"/>
              </a:xfrm>
              <a:prstGeom prst="rect">
                <a:avLst/>
              </a:prstGeom>
              <a:blipFill>
                <a:blip r:embed="rId8"/>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10AD79-53BD-442C-A5ED-EAD92F5C7C8E}"/>
                  </a:ext>
                </a:extLst>
              </p:cNvPr>
              <p:cNvSpPr txBox="1"/>
              <p:nvPr/>
            </p:nvSpPr>
            <p:spPr>
              <a:xfrm>
                <a:off x="8461980" y="5145016"/>
                <a:ext cx="117922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𝑘</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8" name="TextBox 27">
                <a:extLst>
                  <a:ext uri="{FF2B5EF4-FFF2-40B4-BE49-F238E27FC236}">
                    <a16:creationId xmlns:a16="http://schemas.microsoft.com/office/drawing/2014/main" id="{D310AD79-53BD-442C-A5ED-EAD92F5C7C8E}"/>
                  </a:ext>
                </a:extLst>
              </p:cNvPr>
              <p:cNvSpPr txBox="1">
                <a:spLocks noRot="1" noChangeAspect="1" noMove="1" noResize="1" noEditPoints="1" noAdjustHandles="1" noChangeArrowheads="1" noChangeShapeType="1" noTextEdit="1"/>
              </p:cNvSpPr>
              <p:nvPr/>
            </p:nvSpPr>
            <p:spPr>
              <a:xfrm>
                <a:off x="8461980" y="5145016"/>
                <a:ext cx="1179227" cy="392245"/>
              </a:xfrm>
              <a:prstGeom prst="rect">
                <a:avLst/>
              </a:prstGeom>
              <a:blipFill>
                <a:blip r:embed="rId9"/>
                <a:stretch>
                  <a:fillRect b="-1515"/>
                </a:stretch>
              </a:blipFill>
            </p:spPr>
            <p:txBody>
              <a:bodyPr/>
              <a:lstStyle/>
              <a:p>
                <a:r>
                  <a:rPr lang="en-US">
                    <a:noFill/>
                  </a:rPr>
                  <a:t> </a:t>
                </a:r>
              </a:p>
            </p:txBody>
          </p:sp>
        </mc:Fallback>
      </mc:AlternateContent>
      <p:sp>
        <p:nvSpPr>
          <p:cNvPr id="35" name="Rectangle: Rounded Corners 22">
            <a:extLst>
              <a:ext uri="{FF2B5EF4-FFF2-40B4-BE49-F238E27FC236}">
                <a16:creationId xmlns:a16="http://schemas.microsoft.com/office/drawing/2014/main" id="{58578ADF-CD4A-4D55-8489-2775F9F71E15}"/>
              </a:ext>
            </a:extLst>
          </p:cNvPr>
          <p:cNvSpPr/>
          <p:nvPr/>
        </p:nvSpPr>
        <p:spPr>
          <a:xfrm>
            <a:off x="426424" y="4760040"/>
            <a:ext cx="4372050" cy="1330644"/>
          </a:xfrm>
          <a:prstGeom prst="rect">
            <a:avLst/>
          </a:prstGeom>
          <a:solidFill>
            <a:schemeClr val="tx2"/>
          </a:solidFill>
        </p:spPr>
        <p:style>
          <a:lnRef idx="0">
            <a:schemeClr val="accent6"/>
          </a:lnRef>
          <a:fillRef idx="3">
            <a:schemeClr val="accent6"/>
          </a:fillRef>
          <a:effectRef idx="3">
            <a:schemeClr val="accent6"/>
          </a:effectRef>
          <a:fontRef idx="minor">
            <a:schemeClr val="lt1"/>
          </a:fontRef>
        </p:style>
        <p:txBody>
          <a:bodyPr rtlCol="0" anchor="ctr"/>
          <a:lstStyle/>
          <a:p>
            <a:pPr marL="463550" marR="0" lvl="0" indent="-46355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mn-ea"/>
                <a:cs typeface="+mn-cs"/>
              </a:rPr>
              <a:t>(B) Manage resource usage of active runs</a:t>
            </a: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How long to execute a run?</a:t>
            </a:r>
          </a:p>
        </p:txBody>
      </p:sp>
      <p:grpSp>
        <p:nvGrpSpPr>
          <p:cNvPr id="46" name="Group 45">
            <a:extLst>
              <a:ext uri="{FF2B5EF4-FFF2-40B4-BE49-F238E27FC236}">
                <a16:creationId xmlns:a16="http://schemas.microsoft.com/office/drawing/2014/main" id="{F491488B-F7B3-4E24-80E9-6E8BD31DA98B}"/>
              </a:ext>
            </a:extLst>
          </p:cNvPr>
          <p:cNvGrpSpPr/>
          <p:nvPr/>
        </p:nvGrpSpPr>
        <p:grpSpPr>
          <a:xfrm>
            <a:off x="426423" y="3229073"/>
            <a:ext cx="9597107" cy="1106692"/>
            <a:chOff x="7958764" y="2760631"/>
            <a:chExt cx="9789543" cy="1128893"/>
          </a:xfrm>
          <a:solidFill>
            <a:srgbClr val="D83A00"/>
          </a:solidFill>
        </p:grpSpPr>
        <p:sp>
          <p:nvSpPr>
            <p:cNvPr id="47" name="TextBox 46">
              <a:extLst>
                <a:ext uri="{FF2B5EF4-FFF2-40B4-BE49-F238E27FC236}">
                  <a16:creationId xmlns:a16="http://schemas.microsoft.com/office/drawing/2014/main" id="{696C6D3D-A403-4C6F-892A-9F1F34B9CE74}"/>
                </a:ext>
              </a:extLst>
            </p:cNvPr>
            <p:cNvSpPr txBox="1"/>
            <p:nvPr/>
          </p:nvSpPr>
          <p:spPr>
            <a:xfrm>
              <a:off x="16741379" y="2988794"/>
              <a:ext cx="1006928" cy="400110"/>
            </a:xfrm>
            <a:prstGeom prst="rect">
              <a:avLst/>
            </a:prstGeom>
            <a:solidFill>
              <a:srgbClr val="FA8C01"/>
            </a:solidFill>
            <a:ln>
              <a:solidFill>
                <a:srgbClr val="BF690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p>
          </p:txBody>
        </p:sp>
        <p:sp>
          <p:nvSpPr>
            <p:cNvPr id="49" name="Rectangle: Rounded Corners 26">
              <a:extLst>
                <a:ext uri="{FF2B5EF4-FFF2-40B4-BE49-F238E27FC236}">
                  <a16:creationId xmlns:a16="http://schemas.microsoft.com/office/drawing/2014/main" id="{78F040C6-24F2-4571-9DD3-41112C8E8523}"/>
                </a:ext>
              </a:extLst>
            </p:cNvPr>
            <p:cNvSpPr/>
            <p:nvPr/>
          </p:nvSpPr>
          <p:spPr>
            <a:xfrm>
              <a:off x="7958764" y="2760631"/>
              <a:ext cx="4477345" cy="1128893"/>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mn-ea"/>
                  <a:cs typeface="+mn-cs"/>
                </a:rPr>
                <a:t>(A) Generate new runs</a:t>
              </a: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Which parameter configuration to explore?</a:t>
              </a:r>
            </a:p>
          </p:txBody>
        </p:sp>
      </p:grpSp>
      <p:sp>
        <p:nvSpPr>
          <p:cNvPr id="29" name="TextBox 28">
            <a:extLst>
              <a:ext uri="{FF2B5EF4-FFF2-40B4-BE49-F238E27FC236}">
                <a16:creationId xmlns:a16="http://schemas.microsoft.com/office/drawing/2014/main" id="{B080B39B-4ADF-4E23-8C26-2D27423B931C}"/>
              </a:ext>
            </a:extLst>
          </p:cNvPr>
          <p:cNvSpPr txBox="1"/>
          <p:nvPr/>
        </p:nvSpPr>
        <p:spPr>
          <a:xfrm>
            <a:off x="5362948" y="2539350"/>
            <a:ext cx="1336635"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 nodes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1CD580-A500-4AFD-873B-CA9BC2314929}"/>
                  </a:ext>
                </a:extLst>
              </p:cNvPr>
              <p:cNvSpPr txBox="1"/>
              <p:nvPr/>
            </p:nvSpPr>
            <p:spPr>
              <a:xfrm>
                <a:off x="8019122" y="3557978"/>
                <a:ext cx="340153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𝟏</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rate=0.2, #layers=2, …}</a:t>
                </a:r>
                <a:endParaRPr kumimoji="0" lang="en-US" sz="14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mc:Choice>
        <mc:Fallback xmlns="">
          <p:sp>
            <p:nvSpPr>
              <p:cNvPr id="3" name="TextBox 2">
                <a:extLst>
                  <a:ext uri="{FF2B5EF4-FFF2-40B4-BE49-F238E27FC236}">
                    <a16:creationId xmlns:a16="http://schemas.microsoft.com/office/drawing/2014/main" id="{D51CD580-A500-4AFD-873B-CA9BC2314929}"/>
                  </a:ext>
                </a:extLst>
              </p:cNvPr>
              <p:cNvSpPr txBox="1">
                <a:spLocks noRot="1" noChangeAspect="1" noMove="1" noResize="1" noEditPoints="1" noAdjustHandles="1" noChangeArrowheads="1" noChangeShapeType="1" noTextEdit="1"/>
              </p:cNvSpPr>
              <p:nvPr/>
            </p:nvSpPr>
            <p:spPr>
              <a:xfrm>
                <a:off x="8019122" y="3557978"/>
                <a:ext cx="3401534" cy="215444"/>
              </a:xfrm>
              <a:prstGeom prst="rect">
                <a:avLst/>
              </a:prstGeom>
              <a:blipFill>
                <a:blip r:embed="rId10"/>
                <a:stretch>
                  <a:fillRect l="-1254" t="-31429" r="-1254"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36617A-A7F8-44C2-A825-FC538B3D534E}"/>
                  </a:ext>
                </a:extLst>
              </p:cNvPr>
              <p:cNvSpPr/>
              <p:nvPr/>
            </p:nvSpPr>
            <p:spPr>
              <a:xfrm>
                <a:off x="7768394" y="3935862"/>
                <a:ext cx="355430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𝟐</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rate=0.5, #layers=4,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 name="Rectangle 3">
                <a:extLst>
                  <a:ext uri="{FF2B5EF4-FFF2-40B4-BE49-F238E27FC236}">
                    <a16:creationId xmlns:a16="http://schemas.microsoft.com/office/drawing/2014/main" id="{5836617A-A7F8-44C2-A825-FC538B3D534E}"/>
                  </a:ext>
                </a:extLst>
              </p:cNvPr>
              <p:cNvSpPr>
                <a:spLocks noRot="1" noChangeAspect="1" noMove="1" noResize="1" noEditPoints="1" noAdjustHandles="1" noChangeArrowheads="1" noChangeShapeType="1" noTextEdit="1"/>
              </p:cNvSpPr>
              <p:nvPr/>
            </p:nvSpPr>
            <p:spPr>
              <a:xfrm>
                <a:off x="7768394" y="3935862"/>
                <a:ext cx="3554306" cy="307777"/>
              </a:xfrm>
              <a:prstGeom prst="rect">
                <a:avLst/>
              </a:prstGeom>
              <a:blipFill>
                <a:blip r:embed="rId11"/>
                <a:stretch>
                  <a:fillRect t="-6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DCB3BA7-11A3-4350-935D-E6559C4BDA13}"/>
                  </a:ext>
                </a:extLst>
              </p:cNvPr>
              <p:cNvSpPr/>
              <p:nvPr/>
            </p:nvSpPr>
            <p:spPr>
              <a:xfrm>
                <a:off x="8399417" y="5156472"/>
                <a:ext cx="3557512" cy="3270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𝒑</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rate=0.9, #layers=8,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5" name="Rectangle 4">
                <a:extLst>
                  <a:ext uri="{FF2B5EF4-FFF2-40B4-BE49-F238E27FC236}">
                    <a16:creationId xmlns:a16="http://schemas.microsoft.com/office/drawing/2014/main" id="{BDCB3BA7-11A3-4350-935D-E6559C4BDA13}"/>
                  </a:ext>
                </a:extLst>
              </p:cNvPr>
              <p:cNvSpPr>
                <a:spLocks noRot="1" noChangeAspect="1" noMove="1" noResize="1" noEditPoints="1" noAdjustHandles="1" noChangeArrowheads="1" noChangeShapeType="1" noTextEdit="1"/>
              </p:cNvSpPr>
              <p:nvPr/>
            </p:nvSpPr>
            <p:spPr>
              <a:xfrm>
                <a:off x="8399417" y="5156472"/>
                <a:ext cx="3557512" cy="327077"/>
              </a:xfrm>
              <a:prstGeom prst="rect">
                <a:avLst/>
              </a:prstGeom>
              <a:blipFill>
                <a:blip r:embed="rId12"/>
                <a:stretch>
                  <a:fillRect t="-5556" b="-925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4315196-31AF-4579-B2B4-A66F7D0A3D8C}"/>
              </a:ext>
            </a:extLst>
          </p:cNvPr>
          <p:cNvSpPr txBox="1"/>
          <p:nvPr/>
        </p:nvSpPr>
        <p:spPr>
          <a:xfrm>
            <a:off x="8869201" y="-485626"/>
            <a:ext cx="3448060" cy="307777"/>
          </a:xfrm>
          <a:prstGeom prst="rect">
            <a:avLst/>
          </a:prstGeom>
          <a:noFill/>
        </p:spPr>
        <p:txBody>
          <a:bodyPr wrap="none" lIns="0" tIns="0" rIns="0" bIns="0" rtlCol="0">
            <a:spAutoFit/>
          </a:bodyPr>
          <a:lstStyle/>
          <a:p>
            <a:pPr algn="l"/>
            <a:r>
              <a:rPr lang="en-US" sz="2000">
                <a:solidFill>
                  <a:schemeClr val="bg1"/>
                </a:solidFill>
              </a:rPr>
              <a:t>[See slide in animation mode]</a:t>
            </a:r>
          </a:p>
        </p:txBody>
      </p:sp>
      <p:sp>
        <p:nvSpPr>
          <p:cNvPr id="2" name="TextBox 1">
            <a:extLst>
              <a:ext uri="{FF2B5EF4-FFF2-40B4-BE49-F238E27FC236}">
                <a16:creationId xmlns:a16="http://schemas.microsoft.com/office/drawing/2014/main" id="{FC5C21FB-EE75-4E31-BA5C-FFF3D88EE8FD}"/>
              </a:ext>
            </a:extLst>
          </p:cNvPr>
          <p:cNvSpPr txBox="1"/>
          <p:nvPr/>
        </p:nvSpPr>
        <p:spPr>
          <a:xfrm>
            <a:off x="334298" y="2082996"/>
            <a:ext cx="4657295" cy="1034129"/>
          </a:xfrm>
          <a:prstGeom prst="rect">
            <a:avLst/>
          </a:prstGeom>
          <a:noFill/>
        </p:spPr>
        <p:txBody>
          <a:bodyPr wrap="square" lIns="182880" tIns="146304" rIns="182880" bIns="146304" rtlCol="0">
            <a:spAutoFit/>
          </a:bodyPr>
          <a:lstStyle/>
          <a:p>
            <a:r>
              <a:rPr lang="en-US" sz="2400"/>
              <a:t>Launch multiple parallel training runs</a:t>
            </a:r>
          </a:p>
        </p:txBody>
      </p:sp>
    </p:spTree>
    <p:extLst>
      <p:ext uri="{BB962C8B-B14F-4D97-AF65-F5344CB8AC3E}">
        <p14:creationId xmlns:p14="http://schemas.microsoft.com/office/powerpoint/2010/main" val="322587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animBg="1"/>
      <p:bldP spid="3" grpId="0"/>
      <p:bldP spid="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Automated Hyperparameter Tuning</a:t>
            </a:r>
            <a:br>
              <a:rPr lang="en-US"/>
            </a:br>
            <a:r>
              <a:rPr lang="en-US" sz="1961">
                <a:latin typeface="+mn-lt"/>
                <a:cs typeface="+mn-cs"/>
              </a:rPr>
              <a:t>Sampling to generate new runs</a:t>
            </a:r>
          </a:p>
        </p:txBody>
      </p:sp>
      <p:sp>
        <p:nvSpPr>
          <p:cNvPr id="6" name="Text Placeholder 5"/>
          <p:cNvSpPr>
            <a:spLocks noGrp="1"/>
          </p:cNvSpPr>
          <p:nvPr>
            <p:ph type="body" sz="quarter" idx="4294967295"/>
          </p:nvPr>
        </p:nvSpPr>
        <p:spPr>
          <a:xfrm>
            <a:off x="7551168" y="5669052"/>
            <a:ext cx="3646997" cy="886397"/>
          </a:xfrm>
        </p:spPr>
        <p:txBody>
          <a:bodyPr/>
          <a:lstStyle/>
          <a:p>
            <a:pPr marL="0" indent="0">
              <a:buNone/>
            </a:pPr>
            <a:r>
              <a:rPr lang="en-US" sz="1600" b="1"/>
              <a:t>Supported sampling algorithms:</a:t>
            </a:r>
          </a:p>
          <a:p>
            <a:r>
              <a:rPr lang="en-US" sz="1600"/>
              <a:t>Grid Sampling</a:t>
            </a:r>
          </a:p>
          <a:p>
            <a:r>
              <a:rPr lang="en-US" sz="1600"/>
              <a:t>Random Sampling</a:t>
            </a:r>
          </a:p>
          <a:p>
            <a:r>
              <a:rPr lang="en-US" sz="1600"/>
              <a:t>Bayesian Optimization</a:t>
            </a:r>
          </a:p>
        </p:txBody>
      </p:sp>
      <p:sp>
        <p:nvSpPr>
          <p:cNvPr id="8" name="Rectangle: Rounded Corners 7">
            <a:extLst>
              <a:ext uri="{FF2B5EF4-FFF2-40B4-BE49-F238E27FC236}">
                <a16:creationId xmlns:a16="http://schemas.microsoft.com/office/drawing/2014/main" id="{C97CA5C8-C5FF-481A-9C52-6745A4467A99}"/>
              </a:ext>
            </a:extLst>
          </p:cNvPr>
          <p:cNvSpPr/>
          <p:nvPr/>
        </p:nvSpPr>
        <p:spPr>
          <a:xfrm>
            <a:off x="426424" y="2260944"/>
            <a:ext cx="4583682" cy="3129747"/>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uniform(0,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choice(2, 4, 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p:txBody>
      </p:sp>
      <p:sp>
        <p:nvSpPr>
          <p:cNvPr id="10" name="Rectangle: Rounded Corners 9">
            <a:extLst>
              <a:ext uri="{FF2B5EF4-FFF2-40B4-BE49-F238E27FC236}">
                <a16:creationId xmlns:a16="http://schemas.microsoft.com/office/drawing/2014/main" id="{027F669C-D149-4CA7-B59D-7CAF6517E5AA}"/>
              </a:ext>
            </a:extLst>
          </p:cNvPr>
          <p:cNvSpPr/>
          <p:nvPr/>
        </p:nvSpPr>
        <p:spPr>
          <a:xfrm>
            <a:off x="7441357" y="2260943"/>
            <a:ext cx="4305573" cy="3127267"/>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Config1=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2,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0.5,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4,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Config3=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0.9,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8,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a:t>
            </a:r>
          </a:p>
        </p:txBody>
      </p:sp>
      <p:sp>
        <p:nvSpPr>
          <p:cNvPr id="11" name="TextBox 10">
            <a:extLst>
              <a:ext uri="{FF2B5EF4-FFF2-40B4-BE49-F238E27FC236}">
                <a16:creationId xmlns:a16="http://schemas.microsoft.com/office/drawing/2014/main" id="{22B68783-2693-4003-B602-EBE7B8FA0813}"/>
              </a:ext>
            </a:extLst>
          </p:cNvPr>
          <p:cNvSpPr txBox="1"/>
          <p:nvPr/>
        </p:nvSpPr>
        <p:spPr>
          <a:xfrm>
            <a:off x="5583769" y="2895870"/>
            <a:ext cx="1498889" cy="707886"/>
          </a:xfrm>
          <a:prstGeom prst="rect">
            <a:avLst/>
          </a:prstGeom>
          <a:noFill/>
        </p:spPr>
        <p:txBody>
          <a:bodyPr wrap="square" rtlCol="0">
            <a:spAutoFit/>
          </a:bodyPr>
          <a:lstStyle/>
          <a:p>
            <a:pPr>
              <a:defRPr/>
            </a:pPr>
            <a:r>
              <a:rPr lang="en-US" sz="2000">
                <a:gradFill>
                  <a:gsLst>
                    <a:gs pos="2917">
                      <a:srgbClr val="1A1A1A"/>
                    </a:gs>
                    <a:gs pos="30000">
                      <a:srgbClr val="1A1A1A"/>
                    </a:gs>
                  </a:gsLst>
                  <a:lin ang="5400000" scaled="0"/>
                </a:gradFill>
                <a:cs typeface="Segoe UI Semilight" panose="020B0402040204020203" pitchFamily="34" charset="0"/>
              </a:rPr>
              <a:t>Sampling</a:t>
            </a:r>
          </a:p>
          <a:p>
            <a:pPr>
              <a:defRPr/>
            </a:pPr>
            <a:r>
              <a:rPr lang="en-US" sz="2000">
                <a:gradFill>
                  <a:gsLst>
                    <a:gs pos="2917">
                      <a:srgbClr val="1A1A1A"/>
                    </a:gs>
                    <a:gs pos="30000">
                      <a:srgbClr val="1A1A1A"/>
                    </a:gs>
                  </a:gsLst>
                  <a:lin ang="5400000" scaled="0"/>
                </a:gradFill>
                <a:cs typeface="Segoe UI Semilight" panose="020B0402040204020203" pitchFamily="34" charset="0"/>
              </a:rPr>
              <a:t>algorithm</a:t>
            </a:r>
          </a:p>
        </p:txBody>
      </p:sp>
      <p:sp>
        <p:nvSpPr>
          <p:cNvPr id="2" name="TextBox 1">
            <a:extLst>
              <a:ext uri="{FF2B5EF4-FFF2-40B4-BE49-F238E27FC236}">
                <a16:creationId xmlns:a16="http://schemas.microsoft.com/office/drawing/2014/main" id="{E2F3F473-0686-49B8-9154-3BBE7C0DD2E8}"/>
              </a:ext>
            </a:extLst>
          </p:cNvPr>
          <p:cNvSpPr txBox="1"/>
          <p:nvPr/>
        </p:nvSpPr>
        <p:spPr>
          <a:xfrm>
            <a:off x="760334" y="1670681"/>
            <a:ext cx="424977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ea typeface="+mn-ea"/>
                <a:cs typeface="Segoe UI Semilight" panose="020B0402040204020203" pitchFamily="34" charset="0"/>
              </a:rPr>
              <a:t>Define hyperparameter search space</a:t>
            </a:r>
          </a:p>
        </p:txBody>
      </p:sp>
      <p:cxnSp>
        <p:nvCxnSpPr>
          <p:cNvPr id="13" name="Straight Connector 12">
            <a:extLst>
              <a:ext uri="{FF2B5EF4-FFF2-40B4-BE49-F238E27FC236}">
                <a16:creationId xmlns:a16="http://schemas.microsoft.com/office/drawing/2014/main" id="{C38B96DA-96EA-4F0E-AEEC-C394306A33EB}"/>
              </a:ext>
            </a:extLst>
          </p:cNvPr>
          <p:cNvCxnSpPr>
            <a:cxnSpLocks/>
          </p:cNvCxnSpPr>
          <p:nvPr/>
        </p:nvCxnSpPr>
        <p:spPr>
          <a:xfrm>
            <a:off x="5260932" y="3825818"/>
            <a:ext cx="2001075" cy="0"/>
          </a:xfrm>
          <a:prstGeom prst="line">
            <a:avLst/>
          </a:prstGeom>
          <a:ln w="1905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10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Automated Hyperparameter Tuning </a:t>
            </a:r>
          </a:p>
        </p:txBody>
      </p:sp>
      <p:sp>
        <p:nvSpPr>
          <p:cNvPr id="4" name="Text Placeholder 3">
            <a:extLst>
              <a:ext uri="{FF2B5EF4-FFF2-40B4-BE49-F238E27FC236}">
                <a16:creationId xmlns:a16="http://schemas.microsoft.com/office/drawing/2014/main" id="{44FB3C17-49B5-4DCA-960C-01A02E0D4E5A}"/>
              </a:ext>
            </a:extLst>
          </p:cNvPr>
          <p:cNvSpPr>
            <a:spLocks noGrp="1"/>
          </p:cNvSpPr>
          <p:nvPr>
            <p:ph type="body" sz="quarter" idx="12"/>
          </p:nvPr>
        </p:nvSpPr>
        <p:spPr/>
        <p:txBody>
          <a:bodyPr/>
          <a:lstStyle/>
          <a:p>
            <a:r>
              <a:rPr lang="en-US"/>
              <a:t>Manage Active Jobs</a:t>
            </a:r>
          </a:p>
        </p:txBody>
      </p:sp>
      <p:sp>
        <p:nvSpPr>
          <p:cNvPr id="6" name="Text Placeholder 5"/>
          <p:cNvSpPr>
            <a:spLocks noGrp="1"/>
          </p:cNvSpPr>
          <p:nvPr>
            <p:ph type="body" sz="quarter" idx="10"/>
          </p:nvPr>
        </p:nvSpPr>
        <p:spPr>
          <a:xfrm>
            <a:off x="426425" y="2145841"/>
            <a:ext cx="4155434" cy="3628658"/>
          </a:xfrm>
        </p:spPr>
        <p:txBody>
          <a:bodyPr/>
          <a:lstStyle/>
          <a:p>
            <a:pPr lvl="1">
              <a:spcAft>
                <a:spcPts val="988"/>
              </a:spcAft>
            </a:pPr>
            <a:r>
              <a:rPr lang="en-US" sz="2200"/>
              <a:t>Evaluate training runs for specified primary metric</a:t>
            </a:r>
          </a:p>
          <a:p>
            <a:pPr lvl="1">
              <a:spcAft>
                <a:spcPts val="988"/>
              </a:spcAft>
            </a:pPr>
            <a:r>
              <a:rPr lang="en-US" sz="2200"/>
              <a:t>Use resources to explore new configurations</a:t>
            </a:r>
          </a:p>
          <a:p>
            <a:pPr lvl="1">
              <a:spcAft>
                <a:spcPts val="988"/>
              </a:spcAft>
            </a:pPr>
            <a:r>
              <a:rPr lang="en-US" sz="2200"/>
              <a:t>Early terminate poor performing training runs. Early termination policies include:</a:t>
            </a:r>
          </a:p>
          <a:p>
            <a:pPr marL="463550" lvl="1">
              <a:spcAft>
                <a:spcPts val="988"/>
              </a:spcAft>
              <a:defRPr/>
            </a:pPr>
            <a:r>
              <a:rPr lang="en-US" sz="1800">
                <a:gradFill>
                  <a:gsLst>
                    <a:gs pos="1250">
                      <a:srgbClr val="1A1A1A"/>
                    </a:gs>
                    <a:gs pos="100000">
                      <a:srgbClr val="1A1A1A"/>
                    </a:gs>
                  </a:gsLst>
                  <a:lin ang="5400000" scaled="0"/>
                </a:gradFill>
                <a:cs typeface="Segoe UI Light" panose="020B0502040204020203" pitchFamily="34" charset="0"/>
              </a:rPr>
              <a:t>Bandit policy</a:t>
            </a:r>
          </a:p>
          <a:p>
            <a:pPr marL="463550" lvl="1">
              <a:spcAft>
                <a:spcPts val="988"/>
              </a:spcAft>
              <a:defRPr/>
            </a:pPr>
            <a:r>
              <a:rPr lang="en-US" sz="1800">
                <a:gradFill>
                  <a:gsLst>
                    <a:gs pos="1250">
                      <a:srgbClr val="1A1A1A"/>
                    </a:gs>
                    <a:gs pos="100000">
                      <a:srgbClr val="1A1A1A"/>
                    </a:gs>
                  </a:gsLst>
                  <a:lin ang="5400000" scaled="0"/>
                </a:gradFill>
                <a:cs typeface="Segoe UI Light" panose="020B0502040204020203" pitchFamily="34" charset="0"/>
              </a:rPr>
              <a:t>Median Stopping policy</a:t>
            </a:r>
          </a:p>
          <a:p>
            <a:pPr marL="463550" lvl="1">
              <a:spcAft>
                <a:spcPts val="988"/>
              </a:spcAft>
              <a:defRPr/>
            </a:pPr>
            <a:r>
              <a:rPr lang="en-US" sz="1800">
                <a:gradFill>
                  <a:gsLst>
                    <a:gs pos="1250">
                      <a:srgbClr val="1A1A1A"/>
                    </a:gs>
                    <a:gs pos="100000">
                      <a:srgbClr val="1A1A1A"/>
                    </a:gs>
                  </a:gsLst>
                  <a:lin ang="5400000" scaled="0"/>
                </a:gradFill>
                <a:cs typeface="Segoe UI Light" panose="020B0502040204020203" pitchFamily="34" charset="0"/>
              </a:rPr>
              <a:t>Truncation Selection policy</a:t>
            </a:r>
          </a:p>
        </p:txBody>
      </p:sp>
      <p:grpSp>
        <p:nvGrpSpPr>
          <p:cNvPr id="5" name="Group 4">
            <a:extLst>
              <a:ext uri="{FF2B5EF4-FFF2-40B4-BE49-F238E27FC236}">
                <a16:creationId xmlns:a16="http://schemas.microsoft.com/office/drawing/2014/main" id="{47026C67-2F69-401D-9796-C26A625003C6}"/>
              </a:ext>
            </a:extLst>
          </p:cNvPr>
          <p:cNvGrpSpPr/>
          <p:nvPr/>
        </p:nvGrpSpPr>
        <p:grpSpPr>
          <a:xfrm>
            <a:off x="5458734" y="2145841"/>
            <a:ext cx="6484790" cy="2968068"/>
            <a:chOff x="5493971" y="1219423"/>
            <a:chExt cx="6484790" cy="2968068"/>
          </a:xfrm>
        </p:grpSpPr>
        <p:pic>
          <p:nvPicPr>
            <p:cNvPr id="3" name="Picture 2" descr="A close up of a map&#10;&#10;Description generated with very high confidence">
              <a:extLst>
                <a:ext uri="{FF2B5EF4-FFF2-40B4-BE49-F238E27FC236}">
                  <a16:creationId xmlns:a16="http://schemas.microsoft.com/office/drawing/2014/main" id="{2312FEC1-DCA4-45E3-AF75-2E85D63F01F0}"/>
                </a:ext>
              </a:extLst>
            </p:cNvPr>
            <p:cNvPicPr>
              <a:picLocks noChangeAspect="1"/>
            </p:cNvPicPr>
            <p:nvPr/>
          </p:nvPicPr>
          <p:blipFill>
            <a:blip r:embed="rId3"/>
            <a:stretch>
              <a:fillRect/>
            </a:stretch>
          </p:blipFill>
          <p:spPr>
            <a:xfrm>
              <a:off x="5493971" y="1219423"/>
              <a:ext cx="6484790" cy="2968068"/>
            </a:xfrm>
            <a:prstGeom prst="rect">
              <a:avLst/>
            </a:prstGeom>
          </p:spPr>
        </p:pic>
        <p:sp>
          <p:nvSpPr>
            <p:cNvPr id="2" name="Oval 1">
              <a:extLst>
                <a:ext uri="{FF2B5EF4-FFF2-40B4-BE49-F238E27FC236}">
                  <a16:creationId xmlns:a16="http://schemas.microsoft.com/office/drawing/2014/main" id="{A49E32B2-EA42-44E5-A217-A4DE006312B3}"/>
                </a:ext>
              </a:extLst>
            </p:cNvPr>
            <p:cNvSpPr/>
            <p:nvPr/>
          </p:nvSpPr>
          <p:spPr bwMode="auto">
            <a:xfrm>
              <a:off x="6583578" y="2221907"/>
              <a:ext cx="415013" cy="1678268"/>
            </a:xfrm>
            <a:prstGeom prst="ellipse">
              <a:avLst/>
            </a:prstGeom>
            <a:noFill/>
            <a:ln w="50800" cmpd="sng">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7" name="Callout: Line with No Border 21">
            <a:extLst>
              <a:ext uri="{FF2B5EF4-FFF2-40B4-BE49-F238E27FC236}">
                <a16:creationId xmlns:a16="http://schemas.microsoft.com/office/drawing/2014/main" id="{F42C879D-D9A1-45F1-A2F0-A57912CA2728}"/>
              </a:ext>
            </a:extLst>
          </p:cNvPr>
          <p:cNvSpPr/>
          <p:nvPr/>
        </p:nvSpPr>
        <p:spPr>
          <a:xfrm>
            <a:off x="8219369" y="3628717"/>
            <a:ext cx="2847279" cy="597319"/>
          </a:xfrm>
          <a:prstGeom prst="callout1">
            <a:avLst>
              <a:gd name="adj1" fmla="val 50269"/>
              <a:gd name="adj2" fmla="val -5653"/>
              <a:gd name="adj3" fmla="val 45912"/>
              <a:gd name="adj4" fmla="val -4099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a:ln>
                  <a:noFill/>
                </a:ln>
                <a:solidFill>
                  <a:srgbClr val="1A1A1A"/>
                </a:solidFill>
                <a:effectLst/>
                <a:uLnTx/>
                <a:uFillTx/>
                <a:latin typeface="Segoe UI"/>
                <a:ea typeface="+mn-ea"/>
                <a:cs typeface="+mn-cs"/>
              </a:rPr>
              <a:t>Early terminate poorly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a:ln>
                  <a:noFill/>
                </a:ln>
                <a:solidFill>
                  <a:srgbClr val="1A1A1A"/>
                </a:solidFill>
                <a:effectLst/>
                <a:uLnTx/>
                <a:uFillTx/>
                <a:latin typeface="Segoe UI"/>
                <a:ea typeface="+mn-ea"/>
                <a:cs typeface="+mn-cs"/>
              </a:rPr>
              <a:t>performing runs</a:t>
            </a:r>
          </a:p>
        </p:txBody>
      </p:sp>
    </p:spTree>
    <p:extLst>
      <p:ext uri="{BB962C8B-B14F-4D97-AF65-F5344CB8AC3E}">
        <p14:creationId xmlns:p14="http://schemas.microsoft.com/office/powerpoint/2010/main" val="157315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1CF5F-0AD2-44D6-911A-480FE71DADC5}"/>
              </a:ext>
            </a:extLst>
          </p:cNvPr>
          <p:cNvSpPr>
            <a:spLocks noGrp="1"/>
          </p:cNvSpPr>
          <p:nvPr>
            <p:ph type="title"/>
          </p:nvPr>
        </p:nvSpPr>
        <p:spPr/>
        <p:txBody>
          <a:bodyPr/>
          <a:lstStyle/>
          <a:p>
            <a:r>
              <a:rPr lang="en-US"/>
              <a:t>Distributed Training with </a:t>
            </a:r>
            <a:br>
              <a:rPr lang="en-US"/>
            </a:br>
            <a:r>
              <a:rPr lang="en-US"/>
              <a:t>Azure ML Compute</a:t>
            </a:r>
          </a:p>
        </p:txBody>
      </p:sp>
      <p:grpSp>
        <p:nvGrpSpPr>
          <p:cNvPr id="4" name="Group 8">
            <a:extLst>
              <a:ext uri="{FF2B5EF4-FFF2-40B4-BE49-F238E27FC236}">
                <a16:creationId xmlns:a16="http://schemas.microsoft.com/office/drawing/2014/main" id="{D25131B7-7EE7-4B3E-B9B7-DFC26025AAE1}"/>
              </a:ext>
            </a:extLst>
          </p:cNvPr>
          <p:cNvGrpSpPr>
            <a:grpSpLocks noChangeAspect="1"/>
          </p:cNvGrpSpPr>
          <p:nvPr/>
        </p:nvGrpSpPr>
        <p:grpSpPr bwMode="auto">
          <a:xfrm>
            <a:off x="5519401" y="1923241"/>
            <a:ext cx="1397672" cy="1135610"/>
            <a:chOff x="5458" y="3157"/>
            <a:chExt cx="304" cy="247"/>
          </a:xfrm>
          <a:solidFill>
            <a:schemeClr val="bg2"/>
          </a:solidFill>
        </p:grpSpPr>
        <p:sp>
          <p:nvSpPr>
            <p:cNvPr id="5" name="Freeform 9">
              <a:extLst>
                <a:ext uri="{FF2B5EF4-FFF2-40B4-BE49-F238E27FC236}">
                  <a16:creationId xmlns:a16="http://schemas.microsoft.com/office/drawing/2014/main" id="{96AF9E13-EE48-4E2D-92BD-0E94E08B585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9050"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613">
                <a:gradFill>
                  <a:gsLst>
                    <a:gs pos="0">
                      <a:srgbClr val="505050"/>
                    </a:gs>
                    <a:gs pos="100000">
                      <a:srgbClr val="505050"/>
                    </a:gs>
                  </a:gsLst>
                  <a:lin ang="5400000" scaled="1"/>
                </a:gradFill>
                <a:latin typeface="Segoe UI Semilight"/>
              </a:endParaRPr>
            </a:p>
          </p:txBody>
        </p:sp>
        <p:sp>
          <p:nvSpPr>
            <p:cNvPr id="6" name="Freeform 10">
              <a:extLst>
                <a:ext uri="{FF2B5EF4-FFF2-40B4-BE49-F238E27FC236}">
                  <a16:creationId xmlns:a16="http://schemas.microsoft.com/office/drawing/2014/main" id="{16B0CE66-C574-4E2C-A9A3-8DB45DA0D1B3}"/>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9050"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613">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237457233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a:t>Distributed Training with Azure ML Compute</a:t>
            </a:r>
          </a:p>
        </p:txBody>
      </p:sp>
      <p:sp>
        <p:nvSpPr>
          <p:cNvPr id="35" name="Text Placeholder 5">
            <a:extLst>
              <a:ext uri="{FF2B5EF4-FFF2-40B4-BE49-F238E27FC236}">
                <a16:creationId xmlns:a16="http://schemas.microsoft.com/office/drawing/2014/main" id="{7DE1B44F-44FC-4626-AC27-69C64D5B40CC}"/>
              </a:ext>
            </a:extLst>
          </p:cNvPr>
          <p:cNvSpPr txBox="1">
            <a:spLocks/>
          </p:cNvSpPr>
          <p:nvPr/>
        </p:nvSpPr>
        <p:spPr>
          <a:xfrm>
            <a:off x="557178" y="1543122"/>
            <a:ext cx="4869727" cy="531487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988"/>
              </a:spcAft>
              <a:buNone/>
            </a:pPr>
            <a:r>
              <a:rPr lang="en-US" sz="1800">
                <a:latin typeface="+mn-lt"/>
                <a:cs typeface="Segoe UI Light" panose="020B0502040204020203" pitchFamily="34" charset="0"/>
              </a:rPr>
              <a:t>You submit a model training ‘job’ – the infrastructure is managed for you. </a:t>
            </a:r>
          </a:p>
          <a:p>
            <a:pPr marL="228600" lvl="1" indent="0">
              <a:lnSpc>
                <a:spcPct val="90000"/>
              </a:lnSpc>
              <a:spcBef>
                <a:spcPts val="0"/>
              </a:spcBef>
              <a:spcAft>
                <a:spcPts val="988"/>
              </a:spcAft>
              <a:buNone/>
            </a:pPr>
            <a:r>
              <a:rPr lang="en-US" sz="1600">
                <a:cs typeface="Segoe UI Light" panose="020B0502040204020203" pitchFamily="34" charset="0"/>
              </a:rPr>
              <a:t>Jobs run on a native VM or Docker container.</a:t>
            </a:r>
          </a:p>
          <a:p>
            <a:pPr marL="228600" lvl="1" indent="0">
              <a:lnSpc>
                <a:spcPct val="90000"/>
              </a:lnSpc>
              <a:spcBef>
                <a:spcPts val="0"/>
              </a:spcBef>
              <a:spcAft>
                <a:spcPts val="988"/>
              </a:spcAft>
              <a:buNone/>
            </a:pPr>
            <a:r>
              <a:rPr lang="en-US" sz="1600">
                <a:cs typeface="Segoe UI Light" panose="020B0502040204020203" pitchFamily="34" charset="0"/>
              </a:rPr>
              <a:t>Supports Low priority (Cheaper) or Dedicated (Reliable) VMS</a:t>
            </a:r>
            <a:r>
              <a:rPr lang="en-US" sz="1100">
                <a:cs typeface="Segoe UI Light" panose="020B0502040204020203" pitchFamily="34" charset="0"/>
              </a:rPr>
              <a:t>.</a:t>
            </a:r>
          </a:p>
          <a:p>
            <a:pPr marL="0" indent="0">
              <a:lnSpc>
                <a:spcPct val="90000"/>
              </a:lnSpc>
              <a:spcBef>
                <a:spcPts val="0"/>
              </a:spcBef>
              <a:spcAft>
                <a:spcPts val="988"/>
              </a:spcAft>
              <a:buNone/>
            </a:pPr>
            <a:r>
              <a:rPr lang="en-US" sz="1800">
                <a:latin typeface="+mn-lt"/>
                <a:cs typeface="Segoe UI Light" panose="020B0502040204020203" pitchFamily="34" charset="0"/>
              </a:rPr>
              <a:t>Auto-scales: Just specify min and max number of nodes.</a:t>
            </a:r>
          </a:p>
          <a:p>
            <a:pPr marL="228600" lvl="1" indent="0">
              <a:lnSpc>
                <a:spcPct val="90000"/>
              </a:lnSpc>
              <a:spcBef>
                <a:spcPts val="0"/>
              </a:spcBef>
              <a:spcAft>
                <a:spcPts val="988"/>
              </a:spcAft>
              <a:buNone/>
            </a:pPr>
            <a:r>
              <a:rPr lang="en-US" sz="1600">
                <a:cs typeface="Segoe UI Light" panose="020B0502040204020203" pitchFamily="34" charset="0"/>
              </a:rPr>
              <a:t>If min is set to zero, </a:t>
            </a:r>
            <a:r>
              <a:rPr lang="en-US" sz="1600" i="1">
                <a:cs typeface="Segoe UI Light" panose="020B0502040204020203" pitchFamily="34" charset="0"/>
              </a:rPr>
              <a:t>cluster is deleted when no jobs are running; so pay only for job duration</a:t>
            </a:r>
            <a:r>
              <a:rPr lang="en-US" sz="1600">
                <a:cs typeface="Segoe UI Light" panose="020B0502040204020203" pitchFamily="34" charset="0"/>
              </a:rPr>
              <a:t>.</a:t>
            </a:r>
          </a:p>
          <a:p>
            <a:pPr marL="0" indent="0">
              <a:lnSpc>
                <a:spcPct val="90000"/>
              </a:lnSpc>
              <a:spcBef>
                <a:spcPts val="0"/>
              </a:spcBef>
              <a:spcAft>
                <a:spcPts val="988"/>
              </a:spcAft>
              <a:buNone/>
            </a:pPr>
            <a:r>
              <a:rPr lang="en-US" sz="1800">
                <a:latin typeface="+mn-lt"/>
                <a:cs typeface="Segoe UI Light" panose="020B0502040204020203" pitchFamily="34" charset="0"/>
              </a:rPr>
              <a:t>Works with most popular frameworks and multiple languages.</a:t>
            </a:r>
          </a:p>
          <a:p>
            <a:pPr marL="0" indent="0">
              <a:lnSpc>
                <a:spcPct val="90000"/>
              </a:lnSpc>
              <a:spcBef>
                <a:spcPts val="0"/>
              </a:spcBef>
              <a:spcAft>
                <a:spcPts val="988"/>
              </a:spcAft>
              <a:buNone/>
            </a:pPr>
            <a:r>
              <a:rPr lang="en-US" sz="1800">
                <a:latin typeface="+mn-lt"/>
                <a:cs typeface="Segoe UI Light" panose="020B0502040204020203" pitchFamily="34" charset="0"/>
              </a:rPr>
              <a:t>Supports </a:t>
            </a:r>
            <a:r>
              <a:rPr lang="en-US" sz="1800">
                <a:latin typeface="+mn-lt"/>
                <a:cs typeface="Segoe UI Light" panose="020B0502040204020203" pitchFamily="34" charset="0"/>
                <a:hlinkClick r:id="rId3"/>
              </a:rPr>
              <a:t>distributed training with </a:t>
            </a:r>
            <a:r>
              <a:rPr lang="en-US" sz="1800" err="1">
                <a:latin typeface="+mn-lt"/>
                <a:cs typeface="Segoe UI Light" panose="020B0502040204020203" pitchFamily="34" charset="0"/>
                <a:hlinkClick r:id="rId3"/>
              </a:rPr>
              <a:t>Horovod</a:t>
            </a:r>
            <a:r>
              <a:rPr lang="en-US" sz="1800">
                <a:latin typeface="+mn-lt"/>
                <a:cs typeface="Segoe UI Light" panose="020B0502040204020203" pitchFamily="34" charset="0"/>
              </a:rPr>
              <a:t>.</a:t>
            </a:r>
          </a:p>
          <a:p>
            <a:pPr marL="0" indent="0">
              <a:lnSpc>
                <a:spcPct val="90000"/>
              </a:lnSpc>
              <a:spcBef>
                <a:spcPts val="0"/>
              </a:spcBef>
              <a:spcAft>
                <a:spcPts val="988"/>
              </a:spcAft>
              <a:buNone/>
            </a:pPr>
            <a:r>
              <a:rPr lang="en-US" sz="1800">
                <a:latin typeface="+mn-lt"/>
                <a:cs typeface="Segoe UI Light" panose="020B0502040204020203" pitchFamily="34" charset="0"/>
              </a:rPr>
              <a:t>Cluster can be shared; multiple experiments can be run in parallel.</a:t>
            </a:r>
          </a:p>
          <a:p>
            <a:pPr marL="0" indent="0">
              <a:lnSpc>
                <a:spcPct val="90000"/>
              </a:lnSpc>
              <a:spcBef>
                <a:spcPts val="0"/>
              </a:spcBef>
              <a:spcAft>
                <a:spcPts val="988"/>
              </a:spcAft>
              <a:buNone/>
            </a:pPr>
            <a:r>
              <a:rPr lang="en-US" sz="1800">
                <a:latin typeface="+mn-lt"/>
                <a:cs typeface="Segoe UI Light" panose="020B0502040204020203" pitchFamily="34" charset="0"/>
              </a:rPr>
              <a:t>Supports most VM Families, including latest NVidia GPUs for DL model training.</a:t>
            </a:r>
          </a:p>
        </p:txBody>
      </p:sp>
      <p:pic>
        <p:nvPicPr>
          <p:cNvPr id="42" name="Picture 41">
            <a:extLst>
              <a:ext uri="{FF2B5EF4-FFF2-40B4-BE49-F238E27FC236}">
                <a16:creationId xmlns:a16="http://schemas.microsoft.com/office/drawing/2014/main" id="{396F6C15-A944-4C8C-A15D-A9BD3E05C0EF}"/>
              </a:ext>
            </a:extLst>
          </p:cNvPr>
          <p:cNvPicPr>
            <a:picLocks noChangeAspect="1"/>
          </p:cNvPicPr>
          <p:nvPr/>
        </p:nvPicPr>
        <p:blipFill>
          <a:blip r:embed="rId4"/>
          <a:stretch>
            <a:fillRect/>
          </a:stretch>
        </p:blipFill>
        <p:spPr>
          <a:xfrm>
            <a:off x="6765097" y="3958150"/>
            <a:ext cx="3957826" cy="2234091"/>
          </a:xfrm>
          <a:prstGeom prst="rect">
            <a:avLst/>
          </a:prstGeom>
          <a:ln>
            <a:solidFill>
              <a:schemeClr val="tx2">
                <a:lumMod val="10000"/>
                <a:lumOff val="90000"/>
              </a:schemeClr>
            </a:solidFill>
          </a:ln>
        </p:spPr>
      </p:pic>
      <p:grpSp>
        <p:nvGrpSpPr>
          <p:cNvPr id="3" name="Group 2">
            <a:extLst>
              <a:ext uri="{FF2B5EF4-FFF2-40B4-BE49-F238E27FC236}">
                <a16:creationId xmlns:a16="http://schemas.microsoft.com/office/drawing/2014/main" id="{A1E369A7-1767-439D-8467-7940A0FF94E0}"/>
              </a:ext>
            </a:extLst>
          </p:cNvPr>
          <p:cNvGrpSpPr/>
          <p:nvPr/>
        </p:nvGrpSpPr>
        <p:grpSpPr>
          <a:xfrm>
            <a:off x="6765097" y="1543122"/>
            <a:ext cx="3984702" cy="2174050"/>
            <a:chOff x="7029133" y="1050011"/>
            <a:chExt cx="3984702" cy="2174050"/>
          </a:xfrm>
        </p:grpSpPr>
        <p:pic>
          <p:nvPicPr>
            <p:cNvPr id="45" name="Picture 44">
              <a:extLst>
                <a:ext uri="{FF2B5EF4-FFF2-40B4-BE49-F238E27FC236}">
                  <a16:creationId xmlns:a16="http://schemas.microsoft.com/office/drawing/2014/main" id="{60AD8ADD-F672-47BA-9D1C-9726711F8B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1208" y="1235128"/>
              <a:ext cx="700284" cy="700284"/>
            </a:xfrm>
            <a:prstGeom prst="rect">
              <a:avLst/>
            </a:prstGeom>
          </p:spPr>
        </p:pic>
        <p:pic>
          <p:nvPicPr>
            <p:cNvPr id="46" name="Picture 45">
              <a:extLst>
                <a:ext uri="{FF2B5EF4-FFF2-40B4-BE49-F238E27FC236}">
                  <a16:creationId xmlns:a16="http://schemas.microsoft.com/office/drawing/2014/main" id="{E5D8C4FF-3066-4ED7-8906-980DEC2ADA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4175" y="2303405"/>
              <a:ext cx="655129" cy="655129"/>
            </a:xfrm>
            <a:prstGeom prst="rect">
              <a:avLst/>
            </a:prstGeom>
          </p:spPr>
        </p:pic>
        <p:pic>
          <p:nvPicPr>
            <p:cNvPr id="47" name="Picture 46">
              <a:extLst>
                <a:ext uri="{FF2B5EF4-FFF2-40B4-BE49-F238E27FC236}">
                  <a16:creationId xmlns:a16="http://schemas.microsoft.com/office/drawing/2014/main" id="{D483C1AE-54CE-4017-B920-4C958DCAB0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500" b="91250" l="10000" r="90000">
                          <a14:foregroundMark x1="47750" y1="12500" x2="40250" y2="24000"/>
                          <a14:foregroundMark x1="40250" y1="24000" x2="28500" y2="31750"/>
                          <a14:foregroundMark x1="28500" y1="31750" x2="19500" y2="42250"/>
                          <a14:foregroundMark x1="19500" y1="42250" x2="19250" y2="57500"/>
                          <a14:foregroundMark x1="19250" y1="57500" x2="31750" y2="82250"/>
                          <a14:foregroundMark x1="31750" y1="82250" x2="45500" y2="88750"/>
                          <a14:foregroundMark x1="45500" y1="88750" x2="61000" y2="86500"/>
                          <a14:foregroundMark x1="61000" y1="86500" x2="71750" y2="77250"/>
                          <a14:foregroundMark x1="71750" y1="77250" x2="79750" y2="65750"/>
                          <a14:foregroundMark x1="79750" y1="65750" x2="81500" y2="52000"/>
                          <a14:foregroundMark x1="81500" y1="52000" x2="78500" y2="38000"/>
                          <a14:foregroundMark x1="78500" y1="38000" x2="75750" y2="36250"/>
                          <a14:foregroundMark x1="63250" y1="23750" x2="61750" y2="24250"/>
                          <a14:foregroundMark x1="47500" y1="8750" x2="48750" y2="9500"/>
                          <a14:foregroundMark x1="44500" y1="91500" x2="57000" y2="90500"/>
                          <a14:foregroundMark x1="57000" y1="90500" x2="56250" y2="91250"/>
                          <a14:foregroundMark x1="48750" y1="6250" x2="50250" y2="4500"/>
                        </a14:backgroundRemoval>
                      </a14:imgEffect>
                    </a14:imgLayer>
                  </a14:imgProps>
                </a:ext>
              </a:extLst>
            </a:blip>
            <a:stretch>
              <a:fillRect/>
            </a:stretch>
          </p:blipFill>
          <p:spPr>
            <a:xfrm>
              <a:off x="8356745" y="1615250"/>
              <a:ext cx="700284" cy="700284"/>
            </a:xfrm>
            <a:prstGeom prst="rect">
              <a:avLst/>
            </a:prstGeom>
          </p:spPr>
        </p:pic>
        <p:pic>
          <p:nvPicPr>
            <p:cNvPr id="21" name="Picture 20">
              <a:extLst>
                <a:ext uri="{FF2B5EF4-FFF2-40B4-BE49-F238E27FC236}">
                  <a16:creationId xmlns:a16="http://schemas.microsoft.com/office/drawing/2014/main" id="{01508AFE-0BDC-4DEC-908A-AC773E2D22B6}"/>
                </a:ext>
              </a:extLst>
            </p:cNvPr>
            <p:cNvPicPr>
              <a:picLocks noChangeAspect="1"/>
            </p:cNvPicPr>
            <p:nvPr/>
          </p:nvPicPr>
          <p:blipFill>
            <a:blip r:embed="rId9"/>
            <a:stretch>
              <a:fillRect/>
            </a:stretch>
          </p:blipFill>
          <p:spPr>
            <a:xfrm>
              <a:off x="9200919" y="1648275"/>
              <a:ext cx="655130" cy="655130"/>
            </a:xfrm>
            <a:prstGeom prst="rect">
              <a:avLst/>
            </a:prstGeom>
          </p:spPr>
        </p:pic>
        <p:pic>
          <p:nvPicPr>
            <p:cNvPr id="24" name="Picture 23">
              <a:extLst>
                <a:ext uri="{FF2B5EF4-FFF2-40B4-BE49-F238E27FC236}">
                  <a16:creationId xmlns:a16="http://schemas.microsoft.com/office/drawing/2014/main" id="{A2055FAA-8BE8-48CF-87B1-40F8D72244AA}"/>
                </a:ext>
              </a:extLst>
            </p:cNvPr>
            <p:cNvPicPr>
              <a:picLocks noChangeAspect="1"/>
            </p:cNvPicPr>
            <p:nvPr/>
          </p:nvPicPr>
          <p:blipFill>
            <a:blip r:embed="rId10"/>
            <a:stretch>
              <a:fillRect/>
            </a:stretch>
          </p:blipFill>
          <p:spPr>
            <a:xfrm>
              <a:off x="10092007" y="2303405"/>
              <a:ext cx="720320" cy="606585"/>
            </a:xfrm>
            <a:prstGeom prst="rect">
              <a:avLst/>
            </a:prstGeom>
          </p:spPr>
        </p:pic>
        <p:grpSp>
          <p:nvGrpSpPr>
            <p:cNvPr id="4" name="Group 3">
              <a:extLst>
                <a:ext uri="{FF2B5EF4-FFF2-40B4-BE49-F238E27FC236}">
                  <a16:creationId xmlns:a16="http://schemas.microsoft.com/office/drawing/2014/main" id="{48065693-C7E7-479C-8CB4-0A9B1F444F0B}"/>
                </a:ext>
              </a:extLst>
            </p:cNvPr>
            <p:cNvGrpSpPr/>
            <p:nvPr/>
          </p:nvGrpSpPr>
          <p:grpSpPr>
            <a:xfrm>
              <a:off x="10168927" y="1246578"/>
              <a:ext cx="661690" cy="509838"/>
              <a:chOff x="5072644" y="3501007"/>
              <a:chExt cx="383064" cy="295154"/>
            </a:xfrm>
          </p:grpSpPr>
          <p:sp>
            <p:nvSpPr>
              <p:cNvPr id="13" name="cloud" title="Icon of a cloud">
                <a:extLst>
                  <a:ext uri="{FF2B5EF4-FFF2-40B4-BE49-F238E27FC236}">
                    <a16:creationId xmlns:a16="http://schemas.microsoft.com/office/drawing/2014/main" id="{89170C51-F691-4C86-873C-B6B06210EE1A}"/>
                  </a:ext>
                </a:extLst>
              </p:cNvPr>
              <p:cNvSpPr>
                <a:spLocks noChangeAspect="1"/>
              </p:cNvSpPr>
              <p:nvPr/>
            </p:nvSpPr>
            <p:spPr bwMode="auto">
              <a:xfrm>
                <a:off x="5083877"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905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monitor" title="Icon of a monitor">
                <a:extLst>
                  <a:ext uri="{FF2B5EF4-FFF2-40B4-BE49-F238E27FC236}">
                    <a16:creationId xmlns:a16="http://schemas.microsoft.com/office/drawing/2014/main" id="{4E1B0A0E-700A-414F-ACA6-B08BE485A538}"/>
                  </a:ext>
                </a:extLst>
              </p:cNvPr>
              <p:cNvSpPr>
                <a:spLocks noChangeAspect="1" noEditPoints="1"/>
              </p:cNvSpPr>
              <p:nvPr/>
            </p:nvSpPr>
            <p:spPr bwMode="auto">
              <a:xfrm>
                <a:off x="5072644"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905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Rectangle 1">
              <a:extLst>
                <a:ext uri="{FF2B5EF4-FFF2-40B4-BE49-F238E27FC236}">
                  <a16:creationId xmlns:a16="http://schemas.microsoft.com/office/drawing/2014/main" id="{1954E646-BB91-4092-9E61-C051D40FA104}"/>
                </a:ext>
              </a:extLst>
            </p:cNvPr>
            <p:cNvSpPr/>
            <p:nvPr/>
          </p:nvSpPr>
          <p:spPr bwMode="auto">
            <a:xfrm>
              <a:off x="7029133" y="1050011"/>
              <a:ext cx="3984702" cy="2174050"/>
            </a:xfrm>
            <a:prstGeom prst="rect">
              <a:avLst/>
            </a:prstGeom>
            <a:no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13476246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1CF5F-0AD2-44D6-911A-480FE71DADC5}"/>
              </a:ext>
            </a:extLst>
          </p:cNvPr>
          <p:cNvSpPr>
            <a:spLocks noGrp="1"/>
          </p:cNvSpPr>
          <p:nvPr>
            <p:ph type="title"/>
          </p:nvPr>
        </p:nvSpPr>
        <p:spPr/>
        <p:txBody>
          <a:bodyPr/>
          <a:lstStyle/>
          <a:p>
            <a:r>
              <a:rPr lang="en-US"/>
              <a:t>Deploy to IoT Edge</a:t>
            </a:r>
          </a:p>
        </p:txBody>
      </p:sp>
      <p:grpSp>
        <p:nvGrpSpPr>
          <p:cNvPr id="10" name="Group 9">
            <a:extLst>
              <a:ext uri="{FF2B5EF4-FFF2-40B4-BE49-F238E27FC236}">
                <a16:creationId xmlns:a16="http://schemas.microsoft.com/office/drawing/2014/main" id="{DE93D490-691D-45A4-BA84-465FD34A7FD4}"/>
              </a:ext>
            </a:extLst>
          </p:cNvPr>
          <p:cNvGrpSpPr/>
          <p:nvPr/>
        </p:nvGrpSpPr>
        <p:grpSpPr>
          <a:xfrm>
            <a:off x="4686300" y="1144288"/>
            <a:ext cx="2819400" cy="2105025"/>
            <a:chOff x="4591250" y="1144288"/>
            <a:chExt cx="2819400" cy="2105025"/>
          </a:xfrm>
        </p:grpSpPr>
        <p:sp>
          <p:nvSpPr>
            <p:cNvPr id="2" name="Rectangle 1">
              <a:extLst>
                <a:ext uri="{FF2B5EF4-FFF2-40B4-BE49-F238E27FC236}">
                  <a16:creationId xmlns:a16="http://schemas.microsoft.com/office/drawing/2014/main" id="{386A0639-2039-4E4A-9667-5FD54552904F}"/>
                </a:ext>
              </a:extLst>
            </p:cNvPr>
            <p:cNvSpPr/>
            <p:nvPr/>
          </p:nvSpPr>
          <p:spPr bwMode="auto">
            <a:xfrm>
              <a:off x="4591250" y="1144288"/>
              <a:ext cx="2819400" cy="21050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4D216114-7C57-4E35-91B1-AC12B97A7FF3}"/>
                </a:ext>
              </a:extLst>
            </p:cNvPr>
            <p:cNvGrpSpPr/>
            <p:nvPr/>
          </p:nvGrpSpPr>
          <p:grpSpPr>
            <a:xfrm>
              <a:off x="5217158" y="1502339"/>
              <a:ext cx="1567584" cy="1388923"/>
              <a:chOff x="10902845" y="2693238"/>
              <a:chExt cx="644231" cy="570807"/>
            </a:xfrm>
          </p:grpSpPr>
          <p:sp>
            <p:nvSpPr>
              <p:cNvPr id="7" name="Freeform 146">
                <a:extLst>
                  <a:ext uri="{FF2B5EF4-FFF2-40B4-BE49-F238E27FC236}">
                    <a16:creationId xmlns:a16="http://schemas.microsoft.com/office/drawing/2014/main" id="{1977F347-BD20-423D-A456-01DBF85EF9B9}"/>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8" name="Rectangle 7">
                <a:extLst>
                  <a:ext uri="{FF2B5EF4-FFF2-40B4-BE49-F238E27FC236}">
                    <a16:creationId xmlns:a16="http://schemas.microsoft.com/office/drawing/2014/main" id="{F8B0C3A6-BE70-49D5-BA74-39C66A85A86D}"/>
                  </a:ext>
                </a:extLst>
              </p:cNvPr>
              <p:cNvSpPr/>
              <p:nvPr/>
            </p:nvSpPr>
            <p:spPr bwMode="auto">
              <a:xfrm>
                <a:off x="11138157" y="3021086"/>
                <a:ext cx="205040" cy="148466"/>
              </a:xfrm>
              <a:prstGeom prst="rect">
                <a:avLst/>
              </a:prstGeom>
              <a:solidFill>
                <a:schemeClr val="bg2"/>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0C2F6EA-27A5-4F2A-8D89-FD1AFF102E57}"/>
                  </a:ext>
                </a:extLst>
              </p:cNvPr>
              <p:cNvCxnSpPr>
                <a:cxnSpLocks/>
              </p:cNvCxnSpPr>
              <p:nvPr/>
            </p:nvCxnSpPr>
            <p:spPr>
              <a:xfrm flipV="1">
                <a:off x="11245742" y="2947705"/>
                <a:ext cx="0" cy="31634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7132048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F9E07-7F1D-4300-A938-DAD42B6E3F1E}"/>
              </a:ext>
            </a:extLst>
          </p:cNvPr>
          <p:cNvSpPr>
            <a:spLocks noGrp="1"/>
          </p:cNvSpPr>
          <p:nvPr>
            <p:ph type="title"/>
          </p:nvPr>
        </p:nvSpPr>
        <p:spPr/>
        <p:txBody>
          <a:bodyPr/>
          <a:lstStyle/>
          <a:p>
            <a:r>
              <a:rPr lang="en-US"/>
              <a:t>IoT Edge Modules</a:t>
            </a:r>
          </a:p>
        </p:txBody>
      </p:sp>
      <p:sp>
        <p:nvSpPr>
          <p:cNvPr id="4" name="Text Placeholder 3">
            <a:extLst>
              <a:ext uri="{FF2B5EF4-FFF2-40B4-BE49-F238E27FC236}">
                <a16:creationId xmlns:a16="http://schemas.microsoft.com/office/drawing/2014/main" id="{9BC8CAD9-C802-44E4-97F9-F9CC3BE8EE7E}"/>
              </a:ext>
            </a:extLst>
          </p:cNvPr>
          <p:cNvSpPr>
            <a:spLocks noGrp="1"/>
          </p:cNvSpPr>
          <p:nvPr>
            <p:ph type="body" sz="quarter" idx="4294967295"/>
          </p:nvPr>
        </p:nvSpPr>
        <p:spPr>
          <a:xfrm>
            <a:off x="477520" y="1529054"/>
            <a:ext cx="4528186" cy="1600200"/>
          </a:xfrm>
        </p:spPr>
        <p:txBody>
          <a:bodyPr/>
          <a:lstStyle/>
          <a:p>
            <a:pPr marL="0" indent="0">
              <a:buNone/>
            </a:pPr>
            <a:r>
              <a:rPr lang="en-US" sz="2000"/>
              <a:t>An Azure IoT Edge device is a Linux or Windows-based device that runs the Azure IoT Edge runtime.</a:t>
            </a:r>
          </a:p>
          <a:p>
            <a:pPr marL="0" indent="0">
              <a:buNone/>
            </a:pPr>
            <a:r>
              <a:rPr lang="en-US" sz="2000"/>
              <a:t>Machine learning models can be deployed to these devices as </a:t>
            </a:r>
            <a:r>
              <a:rPr lang="en-US" sz="2000" b="1">
                <a:hlinkClick r:id="rId2"/>
              </a:rPr>
              <a:t>IoT Edge Modules</a:t>
            </a:r>
            <a:r>
              <a:rPr lang="en-US" sz="2000"/>
              <a:t>.</a:t>
            </a:r>
          </a:p>
        </p:txBody>
      </p:sp>
      <p:sp>
        <p:nvSpPr>
          <p:cNvPr id="5" name="Rectangle 4">
            <a:extLst>
              <a:ext uri="{FF2B5EF4-FFF2-40B4-BE49-F238E27FC236}">
                <a16:creationId xmlns:a16="http://schemas.microsoft.com/office/drawing/2014/main" id="{1089B3A9-0119-4992-BDF1-5B9B81DE30F9}"/>
              </a:ext>
            </a:extLst>
          </p:cNvPr>
          <p:cNvSpPr/>
          <p:nvPr/>
        </p:nvSpPr>
        <p:spPr>
          <a:xfrm>
            <a:off x="477520" y="3670638"/>
            <a:ext cx="4650740" cy="1938992"/>
          </a:xfrm>
          <a:prstGeom prst="rect">
            <a:avLst/>
          </a:prstGeom>
        </p:spPr>
        <p:txBody>
          <a:bodyPr wrap="square">
            <a:spAutoFit/>
          </a:bodyPr>
          <a:lstStyle/>
          <a:p>
            <a:pPr defTabSz="932742">
              <a:spcBef>
                <a:spcPct val="20000"/>
              </a:spcBef>
              <a:buSzPct val="90000"/>
            </a:pPr>
            <a:r>
              <a:rPr lang="en-US" sz="2000" b="1">
                <a:solidFill>
                  <a:srgbClr val="000000"/>
                </a:solidFill>
              </a:rPr>
              <a:t>Benefits</a:t>
            </a:r>
            <a:r>
              <a:rPr lang="en-US" sz="2000">
                <a:solidFill>
                  <a:srgbClr val="000000"/>
                </a:solidFill>
              </a:rPr>
              <a:t>: Deploying a model to an IoT Edge device allows the device to use the model directly, instead of having to send data to the cloud for processing. You get faster response times and less data transfer</a:t>
            </a:r>
          </a:p>
        </p:txBody>
      </p:sp>
      <p:sp>
        <p:nvSpPr>
          <p:cNvPr id="6" name="Rectangle 5">
            <a:extLst>
              <a:ext uri="{FF2B5EF4-FFF2-40B4-BE49-F238E27FC236}">
                <a16:creationId xmlns:a16="http://schemas.microsoft.com/office/drawing/2014/main" id="{0A3C2163-80F0-4143-96CA-7A7E3727ACA6}"/>
              </a:ext>
            </a:extLst>
          </p:cNvPr>
          <p:cNvSpPr/>
          <p:nvPr/>
        </p:nvSpPr>
        <p:spPr>
          <a:xfrm>
            <a:off x="6487160" y="1435497"/>
            <a:ext cx="5227320" cy="4278094"/>
          </a:xfrm>
          <a:prstGeom prst="rect">
            <a:avLst/>
          </a:prstGeom>
        </p:spPr>
        <p:txBody>
          <a:bodyPr wrap="square">
            <a:spAutoFit/>
          </a:bodyPr>
          <a:lstStyle/>
          <a:p>
            <a:r>
              <a:rPr lang="en-US" sz="2400">
                <a:solidFill>
                  <a:srgbClr val="0078D4"/>
                </a:solidFill>
                <a:latin typeface="Segoe UI Semilight" panose="020B0402040204020203" pitchFamily="34" charset="0"/>
                <a:cs typeface="Segoe UI Semilight" panose="020B0402040204020203" pitchFamily="34" charset="0"/>
              </a:rPr>
              <a:t>IoT Edge Modules</a:t>
            </a:r>
          </a:p>
          <a:p>
            <a:endParaRPr lang="en-US" sz="1800">
              <a:latin typeface="Segoe UI Semilight" panose="020B0402040204020203" pitchFamily="34" charset="0"/>
              <a:cs typeface="Segoe UI Semilight" panose="020B0402040204020203" pitchFamily="34" charset="0"/>
            </a:endParaRPr>
          </a:p>
          <a:p>
            <a:r>
              <a:rPr lang="en-US" sz="2000">
                <a:solidFill>
                  <a:srgbClr val="000000"/>
                </a:solidFill>
              </a:rPr>
              <a:t>Azure IoT Edge modules are the smallest unit of computation managed by IoT Edge, and can contain Azure services or your own solution-specific code.</a:t>
            </a:r>
          </a:p>
          <a:p>
            <a:pPr>
              <a:spcBef>
                <a:spcPts val="600"/>
              </a:spcBef>
            </a:pPr>
            <a:r>
              <a:rPr lang="en-US" sz="2000">
                <a:solidFill>
                  <a:srgbClr val="000000"/>
                </a:solidFill>
              </a:rPr>
              <a:t>IoT Edge module images contain applications that take advantage of the management, security, and communication features of the IoT Edge runtime.</a:t>
            </a:r>
          </a:p>
          <a:p>
            <a:pPr>
              <a:spcBef>
                <a:spcPts val="600"/>
              </a:spcBef>
            </a:pPr>
            <a:r>
              <a:rPr lang="en-US" sz="2000">
                <a:solidFill>
                  <a:srgbClr val="000000"/>
                </a:solidFill>
              </a:rPr>
              <a:t>In implementation, modules images exist as container images in a repository, and module instances are containers on devices.</a:t>
            </a:r>
          </a:p>
        </p:txBody>
      </p:sp>
      <p:cxnSp>
        <p:nvCxnSpPr>
          <p:cNvPr id="8" name="Connector: Elbow 7">
            <a:extLst>
              <a:ext uri="{FF2B5EF4-FFF2-40B4-BE49-F238E27FC236}">
                <a16:creationId xmlns:a16="http://schemas.microsoft.com/office/drawing/2014/main" id="{7CE43368-92E6-479B-BF01-179E4642682B}"/>
              </a:ext>
            </a:extLst>
          </p:cNvPr>
          <p:cNvCxnSpPr/>
          <p:nvPr/>
        </p:nvCxnSpPr>
        <p:spPr>
          <a:xfrm flipV="1">
            <a:off x="5039360" y="1706880"/>
            <a:ext cx="1447800" cy="118872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99852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A5D72-6DDF-40C0-AAE7-1FFD59293F75}"/>
              </a:ext>
            </a:extLst>
          </p:cNvPr>
          <p:cNvSpPr>
            <a:spLocks noGrp="1"/>
          </p:cNvSpPr>
          <p:nvPr>
            <p:ph type="title"/>
          </p:nvPr>
        </p:nvSpPr>
        <p:spPr/>
        <p:txBody>
          <a:bodyPr/>
          <a:lstStyle/>
          <a:p>
            <a:r>
              <a:rPr lang="en-US"/>
              <a:t>Deploying to IoT Edge Devices</a:t>
            </a:r>
          </a:p>
        </p:txBody>
      </p:sp>
      <p:sp>
        <p:nvSpPr>
          <p:cNvPr id="3" name="Text Placeholder 2">
            <a:extLst>
              <a:ext uri="{FF2B5EF4-FFF2-40B4-BE49-F238E27FC236}">
                <a16:creationId xmlns:a16="http://schemas.microsoft.com/office/drawing/2014/main" id="{29D18AF0-6881-42DE-A986-C05088B328A6}"/>
              </a:ext>
            </a:extLst>
          </p:cNvPr>
          <p:cNvSpPr>
            <a:spLocks noGrp="1"/>
          </p:cNvSpPr>
          <p:nvPr>
            <p:ph type="body" sz="quarter" idx="12"/>
          </p:nvPr>
        </p:nvSpPr>
        <p:spPr/>
        <p:txBody>
          <a:bodyPr/>
          <a:lstStyle/>
          <a:p>
            <a:r>
              <a:rPr lang="en-US"/>
              <a:t>Prerequisites</a:t>
            </a:r>
          </a:p>
        </p:txBody>
      </p:sp>
      <p:sp>
        <p:nvSpPr>
          <p:cNvPr id="5" name="Rectangle 4">
            <a:extLst>
              <a:ext uri="{FF2B5EF4-FFF2-40B4-BE49-F238E27FC236}">
                <a16:creationId xmlns:a16="http://schemas.microsoft.com/office/drawing/2014/main" id="{E78C121C-CC97-4825-A1F9-C0E097218E46}"/>
              </a:ext>
            </a:extLst>
          </p:cNvPr>
          <p:cNvSpPr/>
          <p:nvPr/>
        </p:nvSpPr>
        <p:spPr>
          <a:xfrm>
            <a:off x="640080" y="2908642"/>
            <a:ext cx="10911840" cy="3474720"/>
          </a:xfrm>
          <a:prstGeom prst="rect">
            <a:avLst/>
          </a:prstGeom>
          <a:solidFill>
            <a:schemeClr val="bg2"/>
          </a:solidFill>
        </p:spPr>
        <p:txBody>
          <a:bodyPr wrap="square">
            <a:spAutoFit/>
          </a:bodyPr>
          <a:lstStyle/>
          <a:p>
            <a:r>
              <a:rPr lang="en-US">
                <a:solidFill>
                  <a:srgbClr val="0101FD"/>
                </a:solidFill>
                <a:latin typeface="Consolas" panose="020B0609020204030204" pitchFamily="49" charset="0"/>
              </a:rPr>
              <a:t>from</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azureml.core.image</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import</a:t>
            </a:r>
            <a:r>
              <a:rPr lang="en-US">
                <a:solidFill>
                  <a:srgbClr val="000000"/>
                </a:solidFill>
                <a:latin typeface="Consolas" panose="020B0609020204030204" pitchFamily="49" charset="0"/>
              </a:rPr>
              <a:t> Image, </a:t>
            </a:r>
            <a:r>
              <a:rPr lang="en-US" err="1">
                <a:solidFill>
                  <a:srgbClr val="000000"/>
                </a:solidFill>
                <a:latin typeface="Consolas" panose="020B0609020204030204" pitchFamily="49" charset="0"/>
              </a:rPr>
              <a:t>ContainerImage</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a:t>
            </a:r>
          </a:p>
          <a:p>
            <a:r>
              <a:rPr lang="en-US">
                <a:solidFill>
                  <a:srgbClr val="008000"/>
                </a:solidFill>
                <a:latin typeface="Consolas" panose="020B0609020204030204" pitchFamily="49" charset="0"/>
              </a:rPr>
              <a:t>#Image configuration</a:t>
            </a:r>
            <a:r>
              <a:rPr lang="en-US">
                <a:solidFill>
                  <a:srgbClr val="000000"/>
                </a:solidFill>
                <a:latin typeface="Consolas" panose="020B0609020204030204" pitchFamily="49" charset="0"/>
              </a:rPr>
              <a:t> </a:t>
            </a:r>
          </a:p>
          <a:p>
            <a:r>
              <a:rPr lang="en-US" err="1">
                <a:solidFill>
                  <a:srgbClr val="000000"/>
                </a:solidFill>
                <a:latin typeface="Consolas" panose="020B0609020204030204" pitchFamily="49" charset="0"/>
              </a:rPr>
              <a:t>image_config</a:t>
            </a:r>
            <a:r>
              <a:rPr lang="en-US">
                <a:solidFill>
                  <a:srgbClr val="000000"/>
                </a:solidFill>
                <a:latin typeface="Consolas" panose="020B0609020204030204" pitchFamily="49" charset="0"/>
              </a:rPr>
              <a:t> = </a:t>
            </a:r>
            <a:r>
              <a:rPr lang="en-US" err="1">
                <a:solidFill>
                  <a:srgbClr val="000000"/>
                </a:solidFill>
                <a:latin typeface="Consolas" panose="020B0609020204030204" pitchFamily="49" charset="0"/>
              </a:rPr>
              <a:t>ContainerImage.image_configuration</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runtime = </a:t>
            </a:r>
            <a:r>
              <a:rPr lang="en-US">
                <a:solidFill>
                  <a:srgbClr val="A31515"/>
                </a:solidFill>
                <a:latin typeface="Consolas" panose="020B0609020204030204" pitchFamily="49" charset="0"/>
              </a:rPr>
              <a:t>"python"</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execution_script</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"score.py"</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conda_file</a:t>
            </a:r>
            <a:r>
              <a:rPr lang="en-US">
                <a:solidFill>
                  <a:srgbClr val="000000"/>
                </a:solidFill>
                <a:latin typeface="Consolas" panose="020B0609020204030204" pitchFamily="49" charset="0"/>
              </a:rPr>
              <a:t> = </a:t>
            </a:r>
            <a:r>
              <a:rPr lang="en-US">
                <a:solidFill>
                  <a:srgbClr val="A31515"/>
                </a:solidFill>
                <a:latin typeface="Consolas" panose="020B0609020204030204" pitchFamily="49" charset="0"/>
              </a:rPr>
              <a:t>"</a:t>
            </a:r>
            <a:r>
              <a:rPr lang="en-US" err="1">
                <a:solidFill>
                  <a:srgbClr val="A31515"/>
                </a:solidFill>
                <a:latin typeface="Consolas" panose="020B0609020204030204" pitchFamily="49" charset="0"/>
              </a:rPr>
              <a:t>myenv.yml</a:t>
            </a:r>
            <a:r>
              <a:rPr lang="en-US">
                <a:solidFill>
                  <a:srgbClr val="A31515"/>
                </a:solidFill>
                <a:latin typeface="Consolas" panose="020B0609020204030204" pitchFamily="49" charset="0"/>
              </a:rPr>
              <a:t>"</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tags = {</a:t>
            </a:r>
            <a:r>
              <a:rPr lang="en-US">
                <a:solidFill>
                  <a:srgbClr val="A31515"/>
                </a:solidFill>
                <a:latin typeface="Consolas" panose="020B0609020204030204" pitchFamily="49" charset="0"/>
              </a:rPr>
              <a:t>"attributes"</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"classification"</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description = </a:t>
            </a:r>
            <a:r>
              <a:rPr lang="en-US">
                <a:solidFill>
                  <a:srgbClr val="A31515"/>
                </a:solidFill>
                <a:latin typeface="Consolas" panose="020B0609020204030204" pitchFamily="49" charset="0"/>
              </a:rPr>
              <a:t>"Image with my model"</a:t>
            </a:r>
            <a:r>
              <a:rPr lang="en-US">
                <a:solidFill>
                  <a:srgbClr val="000000"/>
                </a:solidFill>
                <a:latin typeface="Consolas" panose="020B0609020204030204" pitchFamily="49" charset="0"/>
              </a:rPr>
              <a:t>)</a:t>
            </a:r>
          </a:p>
          <a:p>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image = </a:t>
            </a:r>
            <a:r>
              <a:rPr lang="en-US" err="1">
                <a:solidFill>
                  <a:srgbClr val="000000"/>
                </a:solidFill>
                <a:latin typeface="Consolas" panose="020B0609020204030204" pitchFamily="49" charset="0"/>
              </a:rPr>
              <a:t>ContainerImage.create</a:t>
            </a:r>
            <a:r>
              <a:rPr lang="en-US">
                <a:solidFill>
                  <a:srgbClr val="000000"/>
                </a:solidFill>
                <a:latin typeface="Consolas" panose="020B0609020204030204" pitchFamily="49" charset="0"/>
              </a:rPr>
              <a:t> (name = </a:t>
            </a:r>
            <a:r>
              <a:rPr lang="en-US">
                <a:solidFill>
                  <a:srgbClr val="A31515"/>
                </a:solidFill>
                <a:latin typeface="Consolas" panose="020B0609020204030204" pitchFamily="49" charset="0"/>
              </a:rPr>
              <a:t>"</a:t>
            </a:r>
            <a:r>
              <a:rPr lang="en-US" err="1">
                <a:solidFill>
                  <a:srgbClr val="A31515"/>
                </a:solidFill>
                <a:latin typeface="Consolas" panose="020B0609020204030204" pitchFamily="49" charset="0"/>
              </a:rPr>
              <a:t>myimage</a:t>
            </a:r>
            <a:r>
              <a:rPr lang="en-US">
                <a:solidFill>
                  <a:srgbClr val="A31515"/>
                </a:solidFill>
                <a:latin typeface="Consolas" panose="020B0609020204030204" pitchFamily="49" charset="0"/>
              </a:rPr>
              <a:t>"</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models = [model], </a:t>
            </a:r>
            <a:r>
              <a:rPr lang="en-US">
                <a:solidFill>
                  <a:srgbClr val="008000"/>
                </a:solidFill>
                <a:latin typeface="Consolas" panose="020B0609020204030204" pitchFamily="49" charset="0"/>
              </a:rPr>
              <a:t>#this is the model object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image_config</a:t>
            </a:r>
            <a:r>
              <a:rPr lang="en-US">
                <a:solidFill>
                  <a:srgbClr val="000000"/>
                </a:solidFill>
                <a:latin typeface="Consolas" panose="020B0609020204030204" pitchFamily="49" charset="0"/>
              </a:rPr>
              <a:t> = </a:t>
            </a:r>
            <a:r>
              <a:rPr lang="en-US" err="1">
                <a:solidFill>
                  <a:srgbClr val="000000"/>
                </a:solidFill>
                <a:latin typeface="Consolas" panose="020B0609020204030204" pitchFamily="49" charset="0"/>
              </a:rPr>
              <a:t>image_config</a:t>
            </a:r>
            <a:r>
              <a:rPr lang="en-US">
                <a:solidFill>
                  <a:srgbClr val="000000"/>
                </a:solidFill>
                <a:latin typeface="Consolas" panose="020B0609020204030204" pitchFamily="49" charset="0"/>
              </a:rPr>
              <a:t>, workspace = </a:t>
            </a:r>
            <a:r>
              <a:rPr lang="en-US" err="1">
                <a:solidFill>
                  <a:srgbClr val="000000"/>
                </a:solidFill>
                <a:latin typeface="Consolas" panose="020B0609020204030204" pitchFamily="49" charset="0"/>
              </a:rPr>
              <a:t>ws</a:t>
            </a:r>
            <a:r>
              <a:rPr lang="en-US">
                <a:solidFill>
                  <a:srgbClr val="000000"/>
                </a:solidFill>
                <a:latin typeface="Consolas" panose="020B0609020204030204" pitchFamily="49" charset="0"/>
              </a:rPr>
              <a:t> )</a:t>
            </a:r>
            <a:endParaRPr lang="en-US"/>
          </a:p>
        </p:txBody>
      </p:sp>
      <p:sp>
        <p:nvSpPr>
          <p:cNvPr id="4" name="TextBox 3">
            <a:extLst>
              <a:ext uri="{FF2B5EF4-FFF2-40B4-BE49-F238E27FC236}">
                <a16:creationId xmlns:a16="http://schemas.microsoft.com/office/drawing/2014/main" id="{E8F97A57-D764-4E68-A9AD-B101D9B39481}"/>
              </a:ext>
            </a:extLst>
          </p:cNvPr>
          <p:cNvSpPr txBox="1"/>
          <p:nvPr/>
        </p:nvSpPr>
        <p:spPr>
          <a:xfrm>
            <a:off x="325678" y="1382070"/>
            <a:ext cx="11336040" cy="1526572"/>
          </a:xfrm>
          <a:prstGeom prst="rect">
            <a:avLst/>
          </a:prstGeom>
          <a:noFill/>
        </p:spPr>
        <p:txBody>
          <a:bodyPr wrap="square" lIns="182880" tIns="146304" rIns="182880" bIns="146304" rtlCol="0">
            <a:spAutoFit/>
          </a:bodyPr>
          <a:lstStyle/>
          <a:p>
            <a:r>
              <a:rPr lang="en-US" sz="2000">
                <a:hlinkClick r:id="rId2"/>
              </a:rPr>
              <a:t>IoT Hub</a:t>
            </a:r>
            <a:endParaRPr lang="en-US" sz="2000"/>
          </a:p>
          <a:p>
            <a:r>
              <a:rPr lang="en-US" sz="2000">
                <a:hlinkClick r:id="rId3" action="ppaction://hlinkfile"/>
              </a:rPr>
              <a:t>IoT Edge Device </a:t>
            </a:r>
            <a:r>
              <a:rPr lang="en-US" sz="2000"/>
              <a:t>with the IoT </a:t>
            </a:r>
            <a:r>
              <a:rPr lang="en-US" sz="2000" err="1"/>
              <a:t>Egde</a:t>
            </a:r>
            <a:r>
              <a:rPr lang="en-US" sz="2000"/>
              <a:t> runtime installed.</a:t>
            </a:r>
          </a:p>
          <a:p>
            <a:r>
              <a:rPr lang="en-US" sz="2000"/>
              <a:t>Docker Image based on the ML model and image configuration stored in the container registry. This can be done as follows</a:t>
            </a:r>
          </a:p>
        </p:txBody>
      </p:sp>
    </p:spTree>
    <p:extLst>
      <p:ext uri="{BB962C8B-B14F-4D97-AF65-F5344CB8AC3E}">
        <p14:creationId xmlns:p14="http://schemas.microsoft.com/office/powerpoint/2010/main" val="80371811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DFF1-5DF0-4EB4-8616-17413E55D5BE}"/>
              </a:ext>
            </a:extLst>
          </p:cNvPr>
          <p:cNvSpPr>
            <a:spLocks noGrp="1"/>
          </p:cNvSpPr>
          <p:nvPr>
            <p:ph type="title"/>
          </p:nvPr>
        </p:nvSpPr>
        <p:spPr/>
        <p:txBody>
          <a:bodyPr/>
          <a:lstStyle/>
          <a:p>
            <a:r>
              <a:rPr lang="en-US"/>
              <a:t>Deploying to the IoT Edge</a:t>
            </a:r>
          </a:p>
        </p:txBody>
      </p:sp>
      <p:sp>
        <p:nvSpPr>
          <p:cNvPr id="3" name="Text Placeholder 2">
            <a:extLst>
              <a:ext uri="{FF2B5EF4-FFF2-40B4-BE49-F238E27FC236}">
                <a16:creationId xmlns:a16="http://schemas.microsoft.com/office/drawing/2014/main" id="{DBC5F02A-9296-439D-8648-8EFB64584316}"/>
              </a:ext>
            </a:extLst>
          </p:cNvPr>
          <p:cNvSpPr>
            <a:spLocks noGrp="1"/>
          </p:cNvSpPr>
          <p:nvPr>
            <p:ph type="body" sz="quarter" idx="12"/>
          </p:nvPr>
        </p:nvSpPr>
        <p:spPr/>
        <p:txBody>
          <a:bodyPr/>
          <a:lstStyle/>
          <a:p>
            <a:r>
              <a:rPr lang="en-US"/>
              <a:t>Steps</a:t>
            </a:r>
          </a:p>
        </p:txBody>
      </p:sp>
      <p:sp>
        <p:nvSpPr>
          <p:cNvPr id="4" name="TextBox 3">
            <a:extLst>
              <a:ext uri="{FF2B5EF4-FFF2-40B4-BE49-F238E27FC236}">
                <a16:creationId xmlns:a16="http://schemas.microsoft.com/office/drawing/2014/main" id="{54B4748F-721B-453D-B6C6-785E913D12F0}"/>
              </a:ext>
            </a:extLst>
          </p:cNvPr>
          <p:cNvSpPr txBox="1"/>
          <p:nvPr/>
        </p:nvSpPr>
        <p:spPr>
          <a:xfrm>
            <a:off x="325676" y="1457000"/>
            <a:ext cx="11866324" cy="4912114"/>
          </a:xfrm>
          <a:prstGeom prst="rect">
            <a:avLst/>
          </a:prstGeom>
          <a:noFill/>
        </p:spPr>
        <p:txBody>
          <a:bodyPr wrap="square" lIns="182880" tIns="146304" rIns="182880" bIns="146304" rtlCol="0">
            <a:spAutoFit/>
          </a:bodyPr>
          <a:lstStyle/>
          <a:p>
            <a:pPr marL="514350" indent="-514350">
              <a:spcBef>
                <a:spcPts val="600"/>
              </a:spcBef>
              <a:spcAft>
                <a:spcPts val="600"/>
              </a:spcAft>
              <a:buFont typeface="+mj-lt"/>
              <a:buAutoNum type="arabicPeriod"/>
            </a:pPr>
            <a:r>
              <a:rPr lang="en-US" sz="2000" b="1"/>
              <a:t>Get the container registry credentials</a:t>
            </a:r>
            <a:r>
              <a:rPr lang="en-US" sz="2000"/>
              <a:t>: Azure IoT needs the credentials for the container registry that Azure Machine Learning service stores docker images in. You can get via the Azure Portal</a:t>
            </a:r>
          </a:p>
          <a:p>
            <a:pPr marL="514350" indent="-514350">
              <a:spcBef>
                <a:spcPts val="600"/>
              </a:spcBef>
              <a:spcAft>
                <a:spcPts val="600"/>
              </a:spcAft>
              <a:buFont typeface="+mj-lt"/>
              <a:buAutoNum type="arabicPeriod"/>
            </a:pPr>
            <a:r>
              <a:rPr lang="en-US" sz="2000">
                <a:hlinkClick r:id="rId2"/>
              </a:rPr>
              <a:t>Configure deployment manifest</a:t>
            </a:r>
            <a:r>
              <a:rPr lang="en-US" sz="2000"/>
              <a:t>, a  JSON document that describes which modules to deploy, how data flows between the modules, and desired properties of the module twins. You can use wizard in the Azure Portal to create this. The Wizard has 4 steps:</a:t>
            </a:r>
          </a:p>
          <a:p>
            <a:pPr marL="914400" lvl="3" indent="-300038">
              <a:spcBef>
                <a:spcPts val="600"/>
              </a:spcBef>
              <a:spcAft>
                <a:spcPts val="600"/>
              </a:spcAft>
              <a:buFont typeface="+mj-lt"/>
              <a:buAutoNum type="arabicPeriod"/>
            </a:pPr>
            <a:r>
              <a:rPr lang="en-US" sz="2000">
                <a:latin typeface="Segoe UI Semilight" panose="020B0402040204020203" pitchFamily="34" charset="0"/>
                <a:cs typeface="Segoe UI Semilight" panose="020B0402040204020203" pitchFamily="34" charset="0"/>
              </a:rPr>
              <a:t>Add Modules</a:t>
            </a:r>
          </a:p>
          <a:p>
            <a:pPr marL="914400" lvl="3" indent="-300038">
              <a:spcBef>
                <a:spcPts val="600"/>
              </a:spcBef>
              <a:spcAft>
                <a:spcPts val="600"/>
              </a:spcAft>
              <a:buFont typeface="+mj-lt"/>
              <a:buAutoNum type="arabicPeriod"/>
            </a:pPr>
            <a:r>
              <a:rPr lang="en-US" sz="2000">
                <a:latin typeface="Segoe UI Semilight" panose="020B0402040204020203" pitchFamily="34" charset="0"/>
                <a:cs typeface="Segoe UI Semilight" panose="020B0402040204020203" pitchFamily="34" charset="0"/>
              </a:rPr>
              <a:t>Specify Routes</a:t>
            </a:r>
          </a:p>
          <a:p>
            <a:pPr marL="914400" lvl="3" indent="-300038">
              <a:spcBef>
                <a:spcPts val="600"/>
              </a:spcBef>
              <a:spcAft>
                <a:spcPts val="600"/>
              </a:spcAft>
              <a:buFont typeface="+mj-lt"/>
              <a:buAutoNum type="arabicPeriod"/>
            </a:pPr>
            <a:r>
              <a:rPr lang="en-US" sz="2000">
                <a:latin typeface="Segoe UI Semilight" panose="020B0402040204020203" pitchFamily="34" charset="0"/>
                <a:cs typeface="Segoe UI Semilight" panose="020B0402040204020203" pitchFamily="34" charset="0"/>
              </a:rPr>
              <a:t>Review Deployment</a:t>
            </a:r>
          </a:p>
          <a:p>
            <a:pPr marL="914400" lvl="3" indent="-300038">
              <a:spcBef>
                <a:spcPts val="600"/>
              </a:spcBef>
              <a:spcAft>
                <a:spcPts val="600"/>
              </a:spcAft>
              <a:buFont typeface="+mj-lt"/>
              <a:buAutoNum type="arabicPeriod"/>
            </a:pPr>
            <a:r>
              <a:rPr lang="en-US" sz="2000">
                <a:latin typeface="Segoe UI Semilight" panose="020B0402040204020203" pitchFamily="34" charset="0"/>
                <a:cs typeface="Segoe UI Semilight" panose="020B0402040204020203" pitchFamily="34" charset="0"/>
              </a:rPr>
              <a:t>Submit</a:t>
            </a:r>
          </a:p>
          <a:p>
            <a:pPr marL="514350" lvl="2" indent="-514350">
              <a:spcBef>
                <a:spcPts val="600"/>
              </a:spcBef>
              <a:spcAft>
                <a:spcPts val="600"/>
              </a:spcAft>
              <a:buFont typeface="+mj-lt"/>
              <a:buAutoNum type="arabicPeriod" startAt="3"/>
            </a:pPr>
            <a:r>
              <a:rPr lang="en-US" sz="2000" b="1">
                <a:latin typeface="Segoe UI Semilight" panose="020B0402040204020203" pitchFamily="34" charset="0"/>
                <a:cs typeface="Segoe UI Semilight" panose="020B0402040204020203" pitchFamily="34" charset="0"/>
              </a:rPr>
              <a:t>View Modules on device: </a:t>
            </a:r>
            <a:r>
              <a:rPr lang="en-US" sz="2000">
                <a:latin typeface="Segoe UI Semilight" panose="020B0402040204020203" pitchFamily="34" charset="0"/>
                <a:cs typeface="Segoe UI Semilight" panose="020B0402040204020203" pitchFamily="34" charset="0"/>
              </a:rPr>
              <a:t>Once you've deployed modules to your device, you can view all of them in the Device details page of the portal. This page displays the name of each deployed module, as well as useful information like the deployment status and exit code.</a:t>
            </a:r>
          </a:p>
        </p:txBody>
      </p:sp>
    </p:spTree>
    <p:extLst>
      <p:ext uri="{BB962C8B-B14F-4D97-AF65-F5344CB8AC3E}">
        <p14:creationId xmlns:p14="http://schemas.microsoft.com/office/powerpoint/2010/main" val="24699674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E7BBA-9986-5F47-9056-ED32C5F563EC}"/>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1F4684A0-6FA0-8B40-9754-1BB61EFFC6BB}"/>
              </a:ext>
            </a:extLst>
          </p:cNvPr>
          <p:cNvSpPr>
            <a:spLocks noGrp="1"/>
          </p:cNvSpPr>
          <p:nvPr>
            <p:ph type="body" sz="quarter" idx="12"/>
          </p:nvPr>
        </p:nvSpPr>
        <p:spPr/>
        <p:txBody>
          <a:bodyPr/>
          <a:lstStyle/>
          <a:p>
            <a:r>
              <a:rPr lang="en-US"/>
              <a:t>Requirements</a:t>
            </a:r>
          </a:p>
        </p:txBody>
      </p:sp>
      <p:sp>
        <p:nvSpPr>
          <p:cNvPr id="75" name="Text Placeholder 2">
            <a:extLst>
              <a:ext uri="{FF2B5EF4-FFF2-40B4-BE49-F238E27FC236}">
                <a16:creationId xmlns:a16="http://schemas.microsoft.com/office/drawing/2014/main" id="{60453048-B87D-4057-9B10-3AA379B9D5D1}"/>
              </a:ext>
            </a:extLst>
          </p:cNvPr>
          <p:cNvSpPr txBox="1">
            <a:spLocks/>
          </p:cNvSpPr>
          <p:nvPr/>
        </p:nvSpPr>
        <p:spPr>
          <a:xfrm>
            <a:off x="426423" y="1601788"/>
            <a:ext cx="7696173"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Multiple Data Sources </a:t>
            </a:r>
          </a:p>
          <a:p>
            <a:pPr>
              <a:spcAft>
                <a:spcPts val="988"/>
              </a:spcAft>
            </a:pPr>
            <a:r>
              <a:rPr lang="en-US" sz="1800"/>
              <a:t>SQL and NoSQL databases, file systems, network attached storage and cloud stores (such as Azure Blob Storage) and HDFS.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Multiple Formats</a:t>
            </a:r>
          </a:p>
          <a:p>
            <a:pPr>
              <a:spcAft>
                <a:spcPts val="988"/>
              </a:spcAft>
            </a:pPr>
            <a:r>
              <a:rPr lang="en-US" sz="1800"/>
              <a:t>Binary, text,  CSV, TS, ARFF, etc.</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Cleansing</a:t>
            </a:r>
          </a:p>
          <a:p>
            <a:pPr>
              <a:spcAft>
                <a:spcPts val="988"/>
              </a:spcAft>
            </a:pPr>
            <a:r>
              <a:rPr lang="en-US" sz="1800"/>
              <a:t>Detect and fix NULL values, outliers, out-of-range values, duplicate rows. </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Transformation</a:t>
            </a:r>
          </a:p>
          <a:p>
            <a:pPr>
              <a:spcAft>
                <a:spcPts val="988"/>
              </a:spcAft>
            </a:pPr>
            <a:r>
              <a:rPr lang="en-US" sz="1800"/>
              <a:t>General data transformation (transforming types) and  ML-specific transformations (indexing, encoding, assembling into vectors, normalizing the vectors, binning, normalization and categorization). </a:t>
            </a:r>
          </a:p>
        </p:txBody>
      </p:sp>
      <p:grpSp>
        <p:nvGrpSpPr>
          <p:cNvPr id="13" name="Group 12">
            <a:extLst>
              <a:ext uri="{FF2B5EF4-FFF2-40B4-BE49-F238E27FC236}">
                <a16:creationId xmlns:a16="http://schemas.microsoft.com/office/drawing/2014/main" id="{6F5FDD8C-9A22-4413-91FD-CACCCBCA4128}"/>
              </a:ext>
            </a:extLst>
          </p:cNvPr>
          <p:cNvGrpSpPr/>
          <p:nvPr/>
        </p:nvGrpSpPr>
        <p:grpSpPr>
          <a:xfrm>
            <a:off x="10266965" y="0"/>
            <a:ext cx="756436" cy="6858000"/>
            <a:chOff x="10266965" y="0"/>
            <a:chExt cx="756436" cy="6858000"/>
          </a:xfrm>
        </p:grpSpPr>
        <p:grpSp>
          <p:nvGrpSpPr>
            <p:cNvPr id="41" name="Group 40">
              <a:extLst>
                <a:ext uri="{FF2B5EF4-FFF2-40B4-BE49-F238E27FC236}">
                  <a16:creationId xmlns:a16="http://schemas.microsoft.com/office/drawing/2014/main" id="{ABC04170-E6B7-411E-B990-9611BBCA5716}"/>
                </a:ext>
              </a:extLst>
            </p:cNvPr>
            <p:cNvGrpSpPr/>
            <p:nvPr/>
          </p:nvGrpSpPr>
          <p:grpSpPr>
            <a:xfrm>
              <a:off x="10266965" y="2980825"/>
              <a:ext cx="756436" cy="981120"/>
              <a:chOff x="1538247" y="2582206"/>
              <a:chExt cx="962025" cy="1247775"/>
            </a:xfrm>
            <a:solidFill>
              <a:schemeClr val="tx2"/>
            </a:solidFill>
          </p:grpSpPr>
          <p:sp>
            <p:nvSpPr>
              <p:cNvPr id="42" name="Freeform: Shape 41">
                <a:extLst>
                  <a:ext uri="{FF2B5EF4-FFF2-40B4-BE49-F238E27FC236}">
                    <a16:creationId xmlns:a16="http://schemas.microsoft.com/office/drawing/2014/main" id="{773C8752-1FA6-4AA1-9705-263E9C38A7CE}"/>
                  </a:ext>
                </a:extLst>
              </p:cNvPr>
              <p:cNvSpPr/>
              <p:nvPr/>
            </p:nvSpPr>
            <p:spPr>
              <a:xfrm>
                <a:off x="1538247" y="2582206"/>
                <a:ext cx="962025" cy="1247775"/>
              </a:xfrm>
              <a:custGeom>
                <a:avLst/>
                <a:gdLst>
                  <a:gd name="connsiteX0" fmla="*/ 945435 w 962025"/>
                  <a:gd name="connsiteY0" fmla="*/ 7144 h 1247775"/>
                  <a:gd name="connsiteX1" fmla="*/ 30907 w 962025"/>
                  <a:gd name="connsiteY1" fmla="*/ 7144 h 1247775"/>
                  <a:gd name="connsiteX2" fmla="*/ 21382 w 962025"/>
                  <a:gd name="connsiteY2" fmla="*/ 16669 h 1247775"/>
                  <a:gd name="connsiteX3" fmla="*/ 21382 w 962025"/>
                  <a:gd name="connsiteY3" fmla="*/ 143098 h 1247775"/>
                  <a:gd name="connsiteX4" fmla="*/ 22833 w 962025"/>
                  <a:gd name="connsiteY4" fmla="*/ 148149 h 1247775"/>
                  <a:gd name="connsiteX5" fmla="*/ 361705 w 962025"/>
                  <a:gd name="connsiteY5" fmla="*/ 689902 h 1247775"/>
                  <a:gd name="connsiteX6" fmla="*/ 361705 w 962025"/>
                  <a:gd name="connsiteY6" fmla="*/ 808276 h 1247775"/>
                  <a:gd name="connsiteX7" fmla="*/ 152109 w 962025"/>
                  <a:gd name="connsiteY7" fmla="*/ 808276 h 1247775"/>
                  <a:gd name="connsiteX8" fmla="*/ 102949 w 962025"/>
                  <a:gd name="connsiteY8" fmla="*/ 720019 h 1247775"/>
                  <a:gd name="connsiteX9" fmla="*/ 68979 w 962025"/>
                  <a:gd name="connsiteY9" fmla="*/ 625041 h 1247775"/>
                  <a:gd name="connsiteX10" fmla="*/ 15373 w 962025"/>
                  <a:gd name="connsiteY10" fmla="*/ 678647 h 1247775"/>
                  <a:gd name="connsiteX11" fmla="*/ 86307 w 962025"/>
                  <a:gd name="connsiteY11" fmla="*/ 729300 h 1247775"/>
                  <a:gd name="connsiteX12" fmla="*/ 138184 w 962025"/>
                  <a:gd name="connsiteY12" fmla="*/ 822433 h 1247775"/>
                  <a:gd name="connsiteX13" fmla="*/ 361706 w 962025"/>
                  <a:gd name="connsiteY13" fmla="*/ 827326 h 1247775"/>
                  <a:gd name="connsiteX14" fmla="*/ 361706 w 962025"/>
                  <a:gd name="connsiteY14" fmla="*/ 873328 h 1247775"/>
                  <a:gd name="connsiteX15" fmla="*/ 138184 w 962025"/>
                  <a:gd name="connsiteY15" fmla="*/ 878224 h 1247775"/>
                  <a:gd name="connsiteX16" fmla="*/ 86306 w 962025"/>
                  <a:gd name="connsiteY16" fmla="*/ 971360 h 1247775"/>
                  <a:gd name="connsiteX17" fmla="*/ 15373 w 962025"/>
                  <a:gd name="connsiteY17" fmla="*/ 1022014 h 1247775"/>
                  <a:gd name="connsiteX18" fmla="*/ 68979 w 962025"/>
                  <a:gd name="connsiteY18" fmla="*/ 1075620 h 1247775"/>
                  <a:gd name="connsiteX19" fmla="*/ 102951 w 962025"/>
                  <a:gd name="connsiteY19" fmla="*/ 980637 h 1247775"/>
                  <a:gd name="connsiteX20" fmla="*/ 152109 w 962025"/>
                  <a:gd name="connsiteY20" fmla="*/ 892378 h 1247775"/>
                  <a:gd name="connsiteX21" fmla="*/ 361706 w 962025"/>
                  <a:gd name="connsiteY21" fmla="*/ 892378 h 1247775"/>
                  <a:gd name="connsiteX22" fmla="*/ 361706 w 962025"/>
                  <a:gd name="connsiteY22" fmla="*/ 1173966 h 1247775"/>
                  <a:gd name="connsiteX23" fmla="*/ 39648 w 962025"/>
                  <a:gd name="connsiteY23" fmla="*/ 1173966 h 1247775"/>
                  <a:gd name="connsiteX24" fmla="*/ 75732 w 962025"/>
                  <a:gd name="connsiteY24" fmla="*/ 1124407 h 1247775"/>
                  <a:gd name="connsiteX25" fmla="*/ 62263 w 962025"/>
                  <a:gd name="connsiteY25" fmla="*/ 1124407 h 1247775"/>
                  <a:gd name="connsiteX26" fmla="*/ 7865 w 962025"/>
                  <a:gd name="connsiteY26" fmla="*/ 1179852 h 1247775"/>
                  <a:gd name="connsiteX27" fmla="*/ 9934 w 962025"/>
                  <a:gd name="connsiteY27" fmla="*/ 1190235 h 1247775"/>
                  <a:gd name="connsiteX28" fmla="*/ 68998 w 962025"/>
                  <a:gd name="connsiteY28" fmla="*/ 1245356 h 1247775"/>
                  <a:gd name="connsiteX29" fmla="*/ 75732 w 962025"/>
                  <a:gd name="connsiteY29" fmla="*/ 1229097 h 1247775"/>
                  <a:gd name="connsiteX30" fmla="*/ 39650 w 962025"/>
                  <a:gd name="connsiteY30" fmla="*/ 1193016 h 1247775"/>
                  <a:gd name="connsiteX31" fmla="*/ 371230 w 962025"/>
                  <a:gd name="connsiteY31" fmla="*/ 1193016 h 1247775"/>
                  <a:gd name="connsiteX32" fmla="*/ 380755 w 962025"/>
                  <a:gd name="connsiteY32" fmla="*/ 1183491 h 1247775"/>
                  <a:gd name="connsiteX33" fmla="*/ 380755 w 962025"/>
                  <a:gd name="connsiteY33" fmla="*/ 687167 h 1247775"/>
                  <a:gd name="connsiteX34" fmla="*/ 379304 w 962025"/>
                  <a:gd name="connsiteY34" fmla="*/ 682116 h 1247775"/>
                  <a:gd name="connsiteX35" fmla="*/ 40432 w 962025"/>
                  <a:gd name="connsiteY35" fmla="*/ 140363 h 1247775"/>
                  <a:gd name="connsiteX36" fmla="*/ 40432 w 962025"/>
                  <a:gd name="connsiteY36" fmla="*/ 26194 h 1247775"/>
                  <a:gd name="connsiteX37" fmla="*/ 935910 w 962025"/>
                  <a:gd name="connsiteY37" fmla="*/ 26194 h 1247775"/>
                  <a:gd name="connsiteX38" fmla="*/ 935910 w 962025"/>
                  <a:gd name="connsiteY38" fmla="*/ 140234 h 1247775"/>
                  <a:gd name="connsiteX39" fmla="*/ 577414 w 962025"/>
                  <a:gd name="connsiteY39" fmla="*/ 681912 h 1247775"/>
                  <a:gd name="connsiteX40" fmla="*/ 575832 w 962025"/>
                  <a:gd name="connsiteY40" fmla="*/ 687168 h 1247775"/>
                  <a:gd name="connsiteX41" fmla="*/ 575832 w 962025"/>
                  <a:gd name="connsiteY41" fmla="*/ 1183491 h 1247775"/>
                  <a:gd name="connsiteX42" fmla="*/ 585357 w 962025"/>
                  <a:gd name="connsiteY42" fmla="*/ 1193016 h 1247775"/>
                  <a:gd name="connsiteX43" fmla="*/ 916107 w 962025"/>
                  <a:gd name="connsiteY43" fmla="*/ 1193016 h 1247775"/>
                  <a:gd name="connsiteX44" fmla="*/ 880017 w 962025"/>
                  <a:gd name="connsiteY44" fmla="*/ 1242565 h 1247775"/>
                  <a:gd name="connsiteX45" fmla="*/ 893485 w 962025"/>
                  <a:gd name="connsiteY45" fmla="*/ 1242565 h 1247775"/>
                  <a:gd name="connsiteX46" fmla="*/ 945825 w 962025"/>
                  <a:gd name="connsiteY46" fmla="*/ 1176738 h 1247775"/>
                  <a:gd name="connsiteX47" fmla="*/ 880017 w 962025"/>
                  <a:gd name="connsiteY47" fmla="*/ 1124407 h 1247775"/>
                  <a:gd name="connsiteX48" fmla="*/ 916107 w 962025"/>
                  <a:gd name="connsiteY48" fmla="*/ 1173966 h 1247775"/>
                  <a:gd name="connsiteX49" fmla="*/ 594881 w 962025"/>
                  <a:gd name="connsiteY49" fmla="*/ 1173966 h 1247775"/>
                  <a:gd name="connsiteX50" fmla="*/ 594881 w 962025"/>
                  <a:gd name="connsiteY50" fmla="*/ 892378 h 1247775"/>
                  <a:gd name="connsiteX51" fmla="*/ 804274 w 962025"/>
                  <a:gd name="connsiteY51" fmla="*/ 892378 h 1247775"/>
                  <a:gd name="connsiteX52" fmla="*/ 853433 w 962025"/>
                  <a:gd name="connsiteY52" fmla="*/ 980646 h 1247775"/>
                  <a:gd name="connsiteX53" fmla="*/ 887408 w 962025"/>
                  <a:gd name="connsiteY53" fmla="*/ 1075620 h 1247775"/>
                  <a:gd name="connsiteX54" fmla="*/ 941006 w 962025"/>
                  <a:gd name="connsiteY54" fmla="*/ 1022014 h 1247775"/>
                  <a:gd name="connsiteX55" fmla="*/ 870073 w 962025"/>
                  <a:gd name="connsiteY55" fmla="*/ 971360 h 1247775"/>
                  <a:gd name="connsiteX56" fmla="*/ 809875 w 962025"/>
                  <a:gd name="connsiteY56" fmla="*/ 873328 h 1247775"/>
                  <a:gd name="connsiteX57" fmla="*/ 594881 w 962025"/>
                  <a:gd name="connsiteY57" fmla="*/ 873328 h 1247775"/>
                  <a:gd name="connsiteX58" fmla="*/ 594881 w 962025"/>
                  <a:gd name="connsiteY58" fmla="*/ 827326 h 1247775"/>
                  <a:gd name="connsiteX59" fmla="*/ 818200 w 962025"/>
                  <a:gd name="connsiteY59" fmla="*/ 822433 h 1247775"/>
                  <a:gd name="connsiteX60" fmla="*/ 870073 w 962025"/>
                  <a:gd name="connsiteY60" fmla="*/ 729297 h 1247775"/>
                  <a:gd name="connsiteX61" fmla="*/ 941006 w 962025"/>
                  <a:gd name="connsiteY61" fmla="*/ 678647 h 1247775"/>
                  <a:gd name="connsiteX62" fmla="*/ 887408 w 962025"/>
                  <a:gd name="connsiteY62" fmla="*/ 625041 h 1247775"/>
                  <a:gd name="connsiteX63" fmla="*/ 833802 w 962025"/>
                  <a:gd name="connsiteY63" fmla="*/ 678647 h 1247775"/>
                  <a:gd name="connsiteX64" fmla="*/ 853433 w 962025"/>
                  <a:gd name="connsiteY64" fmla="*/ 720028 h 1247775"/>
                  <a:gd name="connsiteX65" fmla="*/ 804274 w 962025"/>
                  <a:gd name="connsiteY65" fmla="*/ 808276 h 1247775"/>
                  <a:gd name="connsiteX66" fmla="*/ 594881 w 962025"/>
                  <a:gd name="connsiteY66" fmla="*/ 808276 h 1247775"/>
                  <a:gd name="connsiteX67" fmla="*/ 594881 w 962025"/>
                  <a:gd name="connsiteY67" fmla="*/ 690032 h 1247775"/>
                  <a:gd name="connsiteX68" fmla="*/ 953379 w 962025"/>
                  <a:gd name="connsiteY68" fmla="*/ 148354 h 1247775"/>
                  <a:gd name="connsiteX69" fmla="*/ 954960 w 962025"/>
                  <a:gd name="connsiteY69" fmla="*/ 143098 h 1247775"/>
                  <a:gd name="connsiteX70" fmla="*/ 954960 w 962025"/>
                  <a:gd name="connsiteY70" fmla="*/ 16669 h 1247775"/>
                  <a:gd name="connsiteX71" fmla="*/ 945435 w 962025"/>
                  <a:gd name="connsiteY71" fmla="*/ 7144 h 1247775"/>
                  <a:gd name="connsiteX72" fmla="*/ 34423 w 962025"/>
                  <a:gd name="connsiteY72" fmla="*/ 678647 h 1247775"/>
                  <a:gd name="connsiteX73" fmla="*/ 68979 w 962025"/>
                  <a:gd name="connsiteY73" fmla="*/ 644091 h 1247775"/>
                  <a:gd name="connsiteX74" fmla="*/ 68979 w 962025"/>
                  <a:gd name="connsiteY74" fmla="*/ 713202 h 1247775"/>
                  <a:gd name="connsiteX75" fmla="*/ 34423 w 962025"/>
                  <a:gd name="connsiteY75" fmla="*/ 678647 h 1247775"/>
                  <a:gd name="connsiteX76" fmla="*/ 68979 w 962025"/>
                  <a:gd name="connsiteY76" fmla="*/ 1056570 h 1247775"/>
                  <a:gd name="connsiteX77" fmla="*/ 34423 w 962025"/>
                  <a:gd name="connsiteY77" fmla="*/ 1022014 h 1247775"/>
                  <a:gd name="connsiteX78" fmla="*/ 103526 w 962025"/>
                  <a:gd name="connsiteY78" fmla="*/ 1022014 h 1247775"/>
                  <a:gd name="connsiteX79" fmla="*/ 68979 w 962025"/>
                  <a:gd name="connsiteY79" fmla="*/ 1056570 h 1247775"/>
                  <a:gd name="connsiteX80" fmla="*/ 921956 w 962025"/>
                  <a:gd name="connsiteY80" fmla="*/ 1022014 h 1247775"/>
                  <a:gd name="connsiteX81" fmla="*/ 887408 w 962025"/>
                  <a:gd name="connsiteY81" fmla="*/ 1056570 h 1247775"/>
                  <a:gd name="connsiteX82" fmla="*/ 852852 w 962025"/>
                  <a:gd name="connsiteY82" fmla="*/ 1022014 h 1247775"/>
                  <a:gd name="connsiteX83" fmla="*/ 921956 w 962025"/>
                  <a:gd name="connsiteY83" fmla="*/ 1022014 h 1247775"/>
                  <a:gd name="connsiteX84" fmla="*/ 887408 w 962025"/>
                  <a:gd name="connsiteY84" fmla="*/ 644090 h 1247775"/>
                  <a:gd name="connsiteX85" fmla="*/ 921956 w 962025"/>
                  <a:gd name="connsiteY85" fmla="*/ 678646 h 1247775"/>
                  <a:gd name="connsiteX86" fmla="*/ 852852 w 962025"/>
                  <a:gd name="connsiteY86" fmla="*/ 678646 h 1247775"/>
                  <a:gd name="connsiteX87" fmla="*/ 887408 w 962025"/>
                  <a:gd name="connsiteY87" fmla="*/ 644090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62025" h="1247775">
                    <a:moveTo>
                      <a:pt x="945435" y="7144"/>
                    </a:moveTo>
                    <a:lnTo>
                      <a:pt x="30907" y="7144"/>
                    </a:lnTo>
                    <a:cubicBezTo>
                      <a:pt x="25643" y="7144"/>
                      <a:pt x="21382" y="11404"/>
                      <a:pt x="21382" y="16669"/>
                    </a:cubicBezTo>
                    <a:lnTo>
                      <a:pt x="21382" y="143098"/>
                    </a:lnTo>
                    <a:cubicBezTo>
                      <a:pt x="21382" y="144884"/>
                      <a:pt x="21884" y="146633"/>
                      <a:pt x="22833" y="148149"/>
                    </a:cubicBezTo>
                    <a:lnTo>
                      <a:pt x="361705" y="689902"/>
                    </a:lnTo>
                    <a:lnTo>
                      <a:pt x="361705" y="808276"/>
                    </a:lnTo>
                    <a:lnTo>
                      <a:pt x="152109" y="808276"/>
                    </a:lnTo>
                    <a:lnTo>
                      <a:pt x="102949" y="720019"/>
                    </a:lnTo>
                    <a:cubicBezTo>
                      <a:pt x="141732" y="688151"/>
                      <a:pt x="119193" y="625041"/>
                      <a:pt x="68979" y="625041"/>
                    </a:cubicBezTo>
                    <a:cubicBezTo>
                      <a:pt x="39418" y="625041"/>
                      <a:pt x="15373" y="649086"/>
                      <a:pt x="15373" y="678647"/>
                    </a:cubicBezTo>
                    <a:cubicBezTo>
                      <a:pt x="15373" y="714593"/>
                      <a:pt x="50683" y="741412"/>
                      <a:pt x="86307" y="729300"/>
                    </a:cubicBezTo>
                    <a:lnTo>
                      <a:pt x="138184" y="822433"/>
                    </a:lnTo>
                    <a:cubicBezTo>
                      <a:pt x="143365" y="831735"/>
                      <a:pt x="142712" y="825480"/>
                      <a:pt x="361706" y="827326"/>
                    </a:cubicBezTo>
                    <a:lnTo>
                      <a:pt x="361706" y="873328"/>
                    </a:lnTo>
                    <a:cubicBezTo>
                      <a:pt x="142768" y="875176"/>
                      <a:pt x="143374" y="868909"/>
                      <a:pt x="138184" y="878224"/>
                    </a:cubicBezTo>
                    <a:lnTo>
                      <a:pt x="86306" y="971360"/>
                    </a:lnTo>
                    <a:cubicBezTo>
                      <a:pt x="50749" y="959263"/>
                      <a:pt x="15373" y="985999"/>
                      <a:pt x="15373" y="1022014"/>
                    </a:cubicBezTo>
                    <a:cubicBezTo>
                      <a:pt x="15373" y="1051570"/>
                      <a:pt x="39418" y="1075620"/>
                      <a:pt x="68979" y="1075620"/>
                    </a:cubicBezTo>
                    <a:cubicBezTo>
                      <a:pt x="119173" y="1075620"/>
                      <a:pt x="141742" y="1012508"/>
                      <a:pt x="102951" y="980637"/>
                    </a:cubicBezTo>
                    <a:lnTo>
                      <a:pt x="152109" y="892378"/>
                    </a:lnTo>
                    <a:lnTo>
                      <a:pt x="361706" y="892378"/>
                    </a:lnTo>
                    <a:lnTo>
                      <a:pt x="361706" y="1173966"/>
                    </a:lnTo>
                    <a:lnTo>
                      <a:pt x="39648" y="1173966"/>
                    </a:lnTo>
                    <a:cubicBezTo>
                      <a:pt x="64093" y="1145820"/>
                      <a:pt x="87129" y="1135799"/>
                      <a:pt x="75732" y="1124407"/>
                    </a:cubicBezTo>
                    <a:cubicBezTo>
                      <a:pt x="72011" y="1120683"/>
                      <a:pt x="65984" y="1120683"/>
                      <a:pt x="62263" y="1124407"/>
                    </a:cubicBezTo>
                    <a:cubicBezTo>
                      <a:pt x="8044" y="1178986"/>
                      <a:pt x="9214" y="1176595"/>
                      <a:pt x="7865" y="1179852"/>
                    </a:cubicBezTo>
                    <a:cubicBezTo>
                      <a:pt x="6374" y="1183453"/>
                      <a:pt x="7258" y="1187568"/>
                      <a:pt x="9934" y="1190235"/>
                    </a:cubicBezTo>
                    <a:cubicBezTo>
                      <a:pt x="64464" y="1243317"/>
                      <a:pt x="61942" y="1245356"/>
                      <a:pt x="68998" y="1245356"/>
                    </a:cubicBezTo>
                    <a:cubicBezTo>
                      <a:pt x="77391" y="1245356"/>
                      <a:pt x="81764" y="1235126"/>
                      <a:pt x="75732" y="1229097"/>
                    </a:cubicBezTo>
                    <a:lnTo>
                      <a:pt x="39650" y="1193016"/>
                    </a:lnTo>
                    <a:lnTo>
                      <a:pt x="371230" y="1193016"/>
                    </a:lnTo>
                    <a:cubicBezTo>
                      <a:pt x="376495" y="1193016"/>
                      <a:pt x="380755" y="1188758"/>
                      <a:pt x="380755" y="1183491"/>
                    </a:cubicBezTo>
                    <a:lnTo>
                      <a:pt x="380755" y="687167"/>
                    </a:lnTo>
                    <a:cubicBezTo>
                      <a:pt x="380755" y="685381"/>
                      <a:pt x="380253" y="683632"/>
                      <a:pt x="379304" y="682116"/>
                    </a:cubicBezTo>
                    <a:lnTo>
                      <a:pt x="40432" y="140363"/>
                    </a:lnTo>
                    <a:lnTo>
                      <a:pt x="40432" y="26194"/>
                    </a:lnTo>
                    <a:lnTo>
                      <a:pt x="935910" y="26194"/>
                    </a:lnTo>
                    <a:lnTo>
                      <a:pt x="935910" y="140234"/>
                    </a:lnTo>
                    <a:lnTo>
                      <a:pt x="577414" y="681912"/>
                    </a:lnTo>
                    <a:cubicBezTo>
                      <a:pt x="576381" y="683465"/>
                      <a:pt x="575832" y="685298"/>
                      <a:pt x="575832" y="687168"/>
                    </a:cubicBezTo>
                    <a:lnTo>
                      <a:pt x="575832" y="1183491"/>
                    </a:lnTo>
                    <a:cubicBezTo>
                      <a:pt x="575832" y="1188758"/>
                      <a:pt x="580093" y="1193016"/>
                      <a:pt x="585357" y="1193016"/>
                    </a:cubicBezTo>
                    <a:lnTo>
                      <a:pt x="916107" y="1193016"/>
                    </a:lnTo>
                    <a:cubicBezTo>
                      <a:pt x="891657" y="1221172"/>
                      <a:pt x="868625" y="1231173"/>
                      <a:pt x="880017" y="1242565"/>
                    </a:cubicBezTo>
                    <a:cubicBezTo>
                      <a:pt x="883741" y="1246289"/>
                      <a:pt x="889771" y="1246289"/>
                      <a:pt x="893485" y="1242565"/>
                    </a:cubicBezTo>
                    <a:cubicBezTo>
                      <a:pt x="944368" y="1191377"/>
                      <a:pt x="955160" y="1186053"/>
                      <a:pt x="945825" y="1176738"/>
                    </a:cubicBezTo>
                    <a:cubicBezTo>
                      <a:pt x="901010" y="1136275"/>
                      <a:pt x="891790" y="1112634"/>
                      <a:pt x="880017" y="1124407"/>
                    </a:cubicBezTo>
                    <a:cubicBezTo>
                      <a:pt x="868587" y="1135828"/>
                      <a:pt x="891885" y="1146067"/>
                      <a:pt x="916107" y="1173966"/>
                    </a:cubicBezTo>
                    <a:lnTo>
                      <a:pt x="594881" y="1173966"/>
                    </a:lnTo>
                    <a:lnTo>
                      <a:pt x="594881" y="892378"/>
                    </a:lnTo>
                    <a:lnTo>
                      <a:pt x="804274" y="892378"/>
                    </a:lnTo>
                    <a:lnTo>
                      <a:pt x="853433" y="980646"/>
                    </a:lnTo>
                    <a:cubicBezTo>
                      <a:pt x="814647" y="1012508"/>
                      <a:pt x="837193" y="1075620"/>
                      <a:pt x="887408" y="1075620"/>
                    </a:cubicBezTo>
                    <a:cubicBezTo>
                      <a:pt x="916965" y="1075620"/>
                      <a:pt x="941006" y="1051570"/>
                      <a:pt x="941006" y="1022014"/>
                    </a:cubicBezTo>
                    <a:cubicBezTo>
                      <a:pt x="941006" y="986057"/>
                      <a:pt x="905706" y="959253"/>
                      <a:pt x="870073" y="971360"/>
                    </a:cubicBezTo>
                    <a:cubicBezTo>
                      <a:pt x="816428" y="878700"/>
                      <a:pt x="820000" y="873328"/>
                      <a:pt x="809875" y="873328"/>
                    </a:cubicBezTo>
                    <a:lnTo>
                      <a:pt x="594881" y="873328"/>
                    </a:lnTo>
                    <a:lnTo>
                      <a:pt x="594881" y="827326"/>
                    </a:lnTo>
                    <a:cubicBezTo>
                      <a:pt x="813590" y="825481"/>
                      <a:pt x="813009" y="831752"/>
                      <a:pt x="818200" y="822433"/>
                    </a:cubicBezTo>
                    <a:lnTo>
                      <a:pt x="870073" y="729297"/>
                    </a:lnTo>
                    <a:cubicBezTo>
                      <a:pt x="905716" y="741408"/>
                      <a:pt x="941006" y="714590"/>
                      <a:pt x="941006" y="678647"/>
                    </a:cubicBezTo>
                    <a:cubicBezTo>
                      <a:pt x="941006" y="649086"/>
                      <a:pt x="916965" y="625041"/>
                      <a:pt x="887408" y="625041"/>
                    </a:cubicBezTo>
                    <a:cubicBezTo>
                      <a:pt x="857852" y="625041"/>
                      <a:pt x="833802" y="649086"/>
                      <a:pt x="833802" y="678647"/>
                    </a:cubicBezTo>
                    <a:cubicBezTo>
                      <a:pt x="833802" y="694885"/>
                      <a:pt x="841193" y="709982"/>
                      <a:pt x="853433" y="720028"/>
                    </a:cubicBezTo>
                    <a:lnTo>
                      <a:pt x="804274" y="808276"/>
                    </a:lnTo>
                    <a:lnTo>
                      <a:pt x="594881" y="808276"/>
                    </a:lnTo>
                    <a:lnTo>
                      <a:pt x="594881" y="690032"/>
                    </a:lnTo>
                    <a:lnTo>
                      <a:pt x="953379" y="148354"/>
                    </a:lnTo>
                    <a:cubicBezTo>
                      <a:pt x="954417" y="146800"/>
                      <a:pt x="954960" y="144968"/>
                      <a:pt x="954960" y="143098"/>
                    </a:cubicBezTo>
                    <a:lnTo>
                      <a:pt x="954960" y="16669"/>
                    </a:lnTo>
                    <a:cubicBezTo>
                      <a:pt x="954960" y="11403"/>
                      <a:pt x="950702" y="7144"/>
                      <a:pt x="945435" y="7144"/>
                    </a:cubicBezTo>
                    <a:close/>
                    <a:moveTo>
                      <a:pt x="34423" y="678647"/>
                    </a:moveTo>
                    <a:cubicBezTo>
                      <a:pt x="34423" y="659597"/>
                      <a:pt x="49929" y="644091"/>
                      <a:pt x="68979" y="644091"/>
                    </a:cubicBezTo>
                    <a:cubicBezTo>
                      <a:pt x="114332" y="644091"/>
                      <a:pt x="114887" y="713202"/>
                      <a:pt x="68979" y="713202"/>
                    </a:cubicBezTo>
                    <a:cubicBezTo>
                      <a:pt x="49929" y="713202"/>
                      <a:pt x="34423" y="697697"/>
                      <a:pt x="34423" y="678647"/>
                    </a:cubicBezTo>
                    <a:close/>
                    <a:moveTo>
                      <a:pt x="68979" y="1056570"/>
                    </a:moveTo>
                    <a:cubicBezTo>
                      <a:pt x="49929" y="1056570"/>
                      <a:pt x="34423" y="1041064"/>
                      <a:pt x="34423" y="1022014"/>
                    </a:cubicBezTo>
                    <a:cubicBezTo>
                      <a:pt x="34423" y="976084"/>
                      <a:pt x="103526" y="976389"/>
                      <a:pt x="103526" y="1022014"/>
                    </a:cubicBezTo>
                    <a:cubicBezTo>
                      <a:pt x="103526" y="1041064"/>
                      <a:pt x="88029" y="1056570"/>
                      <a:pt x="68979" y="1056570"/>
                    </a:cubicBezTo>
                    <a:close/>
                    <a:moveTo>
                      <a:pt x="921956" y="1022014"/>
                    </a:moveTo>
                    <a:cubicBezTo>
                      <a:pt x="921956" y="1041064"/>
                      <a:pt x="906458" y="1056570"/>
                      <a:pt x="887408" y="1056570"/>
                    </a:cubicBezTo>
                    <a:cubicBezTo>
                      <a:pt x="868358" y="1056570"/>
                      <a:pt x="852852" y="1041064"/>
                      <a:pt x="852852" y="1022014"/>
                    </a:cubicBezTo>
                    <a:cubicBezTo>
                      <a:pt x="852861" y="976398"/>
                      <a:pt x="921956" y="976065"/>
                      <a:pt x="921956" y="1022014"/>
                    </a:cubicBezTo>
                    <a:close/>
                    <a:moveTo>
                      <a:pt x="887408" y="644090"/>
                    </a:moveTo>
                    <a:cubicBezTo>
                      <a:pt x="906458" y="644090"/>
                      <a:pt x="921956" y="659596"/>
                      <a:pt x="921956" y="678646"/>
                    </a:cubicBezTo>
                    <a:cubicBezTo>
                      <a:pt x="921956" y="724371"/>
                      <a:pt x="852852" y="723981"/>
                      <a:pt x="852852" y="678646"/>
                    </a:cubicBezTo>
                    <a:cubicBezTo>
                      <a:pt x="852861" y="659597"/>
                      <a:pt x="868358" y="644090"/>
                      <a:pt x="887408" y="644090"/>
                    </a:cubicBezTo>
                    <a:close/>
                  </a:path>
                </a:pathLst>
              </a:custGeom>
              <a:grpFill/>
              <a:ln w="317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86CD86E-6210-4710-9888-1792568693E9}"/>
                  </a:ext>
                </a:extLst>
              </p:cNvPr>
              <p:cNvSpPr/>
              <p:nvPr/>
            </p:nvSpPr>
            <p:spPr>
              <a:xfrm>
                <a:off x="1894129" y="3035648"/>
                <a:ext cx="104775" cy="104775"/>
              </a:xfrm>
              <a:custGeom>
                <a:avLst/>
                <a:gdLst>
                  <a:gd name="connsiteX0" fmla="*/ 16669 w 104775"/>
                  <a:gd name="connsiteY0" fmla="*/ 102524 h 104775"/>
                  <a:gd name="connsiteX1" fmla="*/ 93009 w 104775"/>
                  <a:gd name="connsiteY1" fmla="*/ 102524 h 104775"/>
                  <a:gd name="connsiteX2" fmla="*/ 102534 w 104775"/>
                  <a:gd name="connsiteY2" fmla="*/ 92999 h 104775"/>
                  <a:gd name="connsiteX3" fmla="*/ 102534 w 104775"/>
                  <a:gd name="connsiteY3" fmla="*/ 16669 h 104775"/>
                  <a:gd name="connsiteX4" fmla="*/ 9300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4 w 104775"/>
                  <a:gd name="connsiteY10" fmla="*/ 26194 h 104775"/>
                  <a:gd name="connsiteX11" fmla="*/ 8348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9" y="102524"/>
                    </a:lnTo>
                    <a:cubicBezTo>
                      <a:pt x="98273" y="102524"/>
                      <a:pt x="102534" y="98264"/>
                      <a:pt x="102534" y="92999"/>
                    </a:cubicBezTo>
                    <a:lnTo>
                      <a:pt x="102534" y="16669"/>
                    </a:lnTo>
                    <a:cubicBezTo>
                      <a:pt x="102534" y="11404"/>
                      <a:pt x="98273" y="7144"/>
                      <a:pt x="93009" y="7144"/>
                    </a:cubicBezTo>
                    <a:lnTo>
                      <a:pt x="16669" y="7144"/>
                    </a:lnTo>
                    <a:cubicBezTo>
                      <a:pt x="11404" y="7144"/>
                      <a:pt x="7144" y="11404"/>
                      <a:pt x="7144" y="16669"/>
                    </a:cubicBezTo>
                    <a:lnTo>
                      <a:pt x="7144" y="92999"/>
                    </a:lnTo>
                    <a:cubicBezTo>
                      <a:pt x="7144" y="98264"/>
                      <a:pt x="11404" y="102524"/>
                      <a:pt x="16669" y="102524"/>
                    </a:cubicBezTo>
                    <a:close/>
                    <a:moveTo>
                      <a:pt x="26194" y="26194"/>
                    </a:moveTo>
                    <a:lnTo>
                      <a:pt x="83484" y="26194"/>
                    </a:lnTo>
                    <a:lnTo>
                      <a:pt x="8348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0C5B67-5F74-496A-A369-4F50058C93B8}"/>
                  </a:ext>
                </a:extLst>
              </p:cNvPr>
              <p:cNvSpPr/>
              <p:nvPr/>
            </p:nvSpPr>
            <p:spPr>
              <a:xfrm>
                <a:off x="1959279" y="3163501"/>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3009 h 104775"/>
                  <a:gd name="connsiteX4" fmla="*/ 16669 w 104775"/>
                  <a:gd name="connsiteY4" fmla="*/ 102534 h 104775"/>
                  <a:gd name="connsiteX5" fmla="*/ 92999 w 104775"/>
                  <a:gd name="connsiteY5" fmla="*/ 102534 h 104775"/>
                  <a:gd name="connsiteX6" fmla="*/ 102524 w 104775"/>
                  <a:gd name="connsiteY6" fmla="*/ 93009 h 104775"/>
                  <a:gd name="connsiteX7" fmla="*/ 102524 w 104775"/>
                  <a:gd name="connsiteY7" fmla="*/ 16669 h 104775"/>
                  <a:gd name="connsiteX8" fmla="*/ 92999 w 104775"/>
                  <a:gd name="connsiteY8" fmla="*/ 7144 h 104775"/>
                  <a:gd name="connsiteX9" fmla="*/ 83474 w 104775"/>
                  <a:gd name="connsiteY9" fmla="*/ 83483 h 104775"/>
                  <a:gd name="connsiteX10" fmla="*/ 26194 w 104775"/>
                  <a:gd name="connsiteY10" fmla="*/ 83483 h 104775"/>
                  <a:gd name="connsiteX11" fmla="*/ 26194 w 104775"/>
                  <a:gd name="connsiteY11" fmla="*/ 26194 h 104775"/>
                  <a:gd name="connsiteX12" fmla="*/ 83474 w 104775"/>
                  <a:gd name="connsiteY12" fmla="*/ 26194 h 104775"/>
                  <a:gd name="connsiteX13" fmla="*/ 83474 w 104775"/>
                  <a:gd name="connsiteY13" fmla="*/ 83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3009"/>
                    </a:lnTo>
                    <a:cubicBezTo>
                      <a:pt x="7144" y="98273"/>
                      <a:pt x="11404" y="102534"/>
                      <a:pt x="16669" y="102534"/>
                    </a:cubicBezTo>
                    <a:lnTo>
                      <a:pt x="92999" y="102534"/>
                    </a:lnTo>
                    <a:cubicBezTo>
                      <a:pt x="98264" y="102534"/>
                      <a:pt x="102524" y="98273"/>
                      <a:pt x="102524" y="93009"/>
                    </a:cubicBezTo>
                    <a:lnTo>
                      <a:pt x="102524" y="16669"/>
                    </a:lnTo>
                    <a:cubicBezTo>
                      <a:pt x="102524" y="11403"/>
                      <a:pt x="98264" y="7144"/>
                      <a:pt x="92999" y="7144"/>
                    </a:cubicBezTo>
                    <a:close/>
                    <a:moveTo>
                      <a:pt x="83474" y="83483"/>
                    </a:moveTo>
                    <a:lnTo>
                      <a:pt x="26194" y="83483"/>
                    </a:lnTo>
                    <a:lnTo>
                      <a:pt x="26194" y="26194"/>
                    </a:lnTo>
                    <a:lnTo>
                      <a:pt x="83474" y="26194"/>
                    </a:lnTo>
                    <a:lnTo>
                      <a:pt x="83474" y="83483"/>
                    </a:lnTo>
                    <a:close/>
                  </a:path>
                </a:pathLst>
              </a:custGeom>
              <a:grpFill/>
              <a:ln w="317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D93A8B8-7D17-4A5C-A3D0-4C8199AE49F4}"/>
                  </a:ext>
                </a:extLst>
              </p:cNvPr>
              <p:cNvSpPr/>
              <p:nvPr/>
            </p:nvSpPr>
            <p:spPr>
              <a:xfrm>
                <a:off x="1961706" y="2651978"/>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999 w 104775"/>
                  <a:gd name="connsiteY5" fmla="*/ 102524 h 104775"/>
                  <a:gd name="connsiteX6" fmla="*/ 102524 w 104775"/>
                  <a:gd name="connsiteY6" fmla="*/ 92999 h 104775"/>
                  <a:gd name="connsiteX7" fmla="*/ 102524 w 104775"/>
                  <a:gd name="connsiteY7" fmla="*/ 16669 h 104775"/>
                  <a:gd name="connsiteX8" fmla="*/ 92999 w 104775"/>
                  <a:gd name="connsiteY8" fmla="*/ 7144 h 104775"/>
                  <a:gd name="connsiteX9" fmla="*/ 83474 w 104775"/>
                  <a:gd name="connsiteY9" fmla="*/ 83474 h 104775"/>
                  <a:gd name="connsiteX10" fmla="*/ 26194 w 104775"/>
                  <a:gd name="connsiteY10" fmla="*/ 83474 h 104775"/>
                  <a:gd name="connsiteX11" fmla="*/ 26194 w 104775"/>
                  <a:gd name="connsiteY11" fmla="*/ 26194 h 104775"/>
                  <a:gd name="connsiteX12" fmla="*/ 83474 w 104775"/>
                  <a:gd name="connsiteY12" fmla="*/ 26194 h 104775"/>
                  <a:gd name="connsiteX13" fmla="*/ 83474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5" y="7144"/>
                      <a:pt x="92999" y="7144"/>
                    </a:cubicBezTo>
                    <a:close/>
                    <a:moveTo>
                      <a:pt x="83474" y="83474"/>
                    </a:moveTo>
                    <a:lnTo>
                      <a:pt x="26194" y="83474"/>
                    </a:lnTo>
                    <a:lnTo>
                      <a:pt x="26194" y="26194"/>
                    </a:lnTo>
                    <a:lnTo>
                      <a:pt x="83474" y="26194"/>
                    </a:lnTo>
                    <a:lnTo>
                      <a:pt x="83474" y="83474"/>
                    </a:lnTo>
                    <a:close/>
                  </a:path>
                </a:pathLst>
              </a:custGeom>
              <a:grpFill/>
              <a:ln w="317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9781EC-9211-44F0-B2B0-69851424189F}"/>
                  </a:ext>
                </a:extLst>
              </p:cNvPr>
              <p:cNvSpPr/>
              <p:nvPr/>
            </p:nvSpPr>
            <p:spPr>
              <a:xfrm>
                <a:off x="2040884" y="3035648"/>
                <a:ext cx="104775" cy="104775"/>
              </a:xfrm>
              <a:custGeom>
                <a:avLst/>
                <a:gdLst>
                  <a:gd name="connsiteX0" fmla="*/ 16669 w 104775"/>
                  <a:gd name="connsiteY0" fmla="*/ 102524 h 104775"/>
                  <a:gd name="connsiteX1" fmla="*/ 93008 w 104775"/>
                  <a:gd name="connsiteY1" fmla="*/ 102524 h 104775"/>
                  <a:gd name="connsiteX2" fmla="*/ 102533 w 104775"/>
                  <a:gd name="connsiteY2" fmla="*/ 92999 h 104775"/>
                  <a:gd name="connsiteX3" fmla="*/ 102533 w 104775"/>
                  <a:gd name="connsiteY3" fmla="*/ 16669 h 104775"/>
                  <a:gd name="connsiteX4" fmla="*/ 93008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3 w 104775"/>
                  <a:gd name="connsiteY10" fmla="*/ 26194 h 104775"/>
                  <a:gd name="connsiteX11" fmla="*/ 83483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8" y="102524"/>
                    </a:lnTo>
                    <a:cubicBezTo>
                      <a:pt x="98273" y="102524"/>
                      <a:pt x="102533" y="98264"/>
                      <a:pt x="102533" y="92999"/>
                    </a:cubicBezTo>
                    <a:lnTo>
                      <a:pt x="102533" y="16669"/>
                    </a:lnTo>
                    <a:cubicBezTo>
                      <a:pt x="102533" y="11404"/>
                      <a:pt x="98273" y="7144"/>
                      <a:pt x="93008" y="7144"/>
                    </a:cubicBezTo>
                    <a:lnTo>
                      <a:pt x="16669" y="7144"/>
                    </a:lnTo>
                    <a:cubicBezTo>
                      <a:pt x="11404" y="7144"/>
                      <a:pt x="7144" y="11404"/>
                      <a:pt x="7144" y="16669"/>
                    </a:cubicBezTo>
                    <a:lnTo>
                      <a:pt x="7144" y="92999"/>
                    </a:lnTo>
                    <a:cubicBezTo>
                      <a:pt x="7144" y="98264"/>
                      <a:pt x="11403" y="102524"/>
                      <a:pt x="16669" y="102524"/>
                    </a:cubicBezTo>
                    <a:close/>
                    <a:moveTo>
                      <a:pt x="26194" y="26194"/>
                    </a:moveTo>
                    <a:lnTo>
                      <a:pt x="83483" y="26194"/>
                    </a:lnTo>
                    <a:lnTo>
                      <a:pt x="83483"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D43F1FF-B232-42AE-B15E-BEC2CE72C8E7}"/>
                  </a:ext>
                </a:extLst>
              </p:cNvPr>
              <p:cNvSpPr/>
              <p:nvPr/>
            </p:nvSpPr>
            <p:spPr>
              <a:xfrm>
                <a:off x="1964656" y="2907796"/>
                <a:ext cx="104775" cy="104775"/>
              </a:xfrm>
              <a:custGeom>
                <a:avLst/>
                <a:gdLst>
                  <a:gd name="connsiteX0" fmla="*/ 102421 w 104775"/>
                  <a:gd name="connsiteY0" fmla="*/ 92896 h 104775"/>
                  <a:gd name="connsiteX1" fmla="*/ 102421 w 104775"/>
                  <a:gd name="connsiteY1" fmla="*/ 16669 h 104775"/>
                  <a:gd name="connsiteX2" fmla="*/ 92896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896 w 104775"/>
                  <a:gd name="connsiteY7" fmla="*/ 102421 h 104775"/>
                  <a:gd name="connsiteX8" fmla="*/ 102421 w 104775"/>
                  <a:gd name="connsiteY8" fmla="*/ 92896 h 104775"/>
                  <a:gd name="connsiteX9" fmla="*/ 83371 w 104775"/>
                  <a:gd name="connsiteY9" fmla="*/ 83371 h 104775"/>
                  <a:gd name="connsiteX10" fmla="*/ 26194 w 104775"/>
                  <a:gd name="connsiteY10" fmla="*/ 83371 h 104775"/>
                  <a:gd name="connsiteX11" fmla="*/ 26194 w 104775"/>
                  <a:gd name="connsiteY11" fmla="*/ 26194 h 104775"/>
                  <a:gd name="connsiteX12" fmla="*/ 83371 w 104775"/>
                  <a:gd name="connsiteY12" fmla="*/ 26194 h 104775"/>
                  <a:gd name="connsiteX13" fmla="*/ 83371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421" y="92896"/>
                    </a:moveTo>
                    <a:lnTo>
                      <a:pt x="102421" y="16669"/>
                    </a:lnTo>
                    <a:cubicBezTo>
                      <a:pt x="102421" y="11403"/>
                      <a:pt x="98161" y="7144"/>
                      <a:pt x="92896" y="7144"/>
                    </a:cubicBezTo>
                    <a:lnTo>
                      <a:pt x="16669" y="7144"/>
                    </a:lnTo>
                    <a:cubicBezTo>
                      <a:pt x="11403" y="7144"/>
                      <a:pt x="7144" y="11403"/>
                      <a:pt x="7144" y="16669"/>
                    </a:cubicBezTo>
                    <a:lnTo>
                      <a:pt x="7144" y="92896"/>
                    </a:lnTo>
                    <a:cubicBezTo>
                      <a:pt x="7144" y="98161"/>
                      <a:pt x="11403" y="102421"/>
                      <a:pt x="16669" y="102421"/>
                    </a:cubicBezTo>
                    <a:lnTo>
                      <a:pt x="92896" y="102421"/>
                    </a:lnTo>
                    <a:cubicBezTo>
                      <a:pt x="98161" y="102421"/>
                      <a:pt x="102421" y="98161"/>
                      <a:pt x="102421" y="92896"/>
                    </a:cubicBezTo>
                    <a:close/>
                    <a:moveTo>
                      <a:pt x="83371" y="83371"/>
                    </a:moveTo>
                    <a:lnTo>
                      <a:pt x="26194" y="83371"/>
                    </a:lnTo>
                    <a:lnTo>
                      <a:pt x="26194" y="26194"/>
                    </a:lnTo>
                    <a:lnTo>
                      <a:pt x="83371" y="26194"/>
                    </a:lnTo>
                    <a:lnTo>
                      <a:pt x="83371" y="83371"/>
                    </a:lnTo>
                    <a:close/>
                  </a:path>
                </a:pathLst>
              </a:custGeom>
              <a:grpFill/>
              <a:ln w="317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8A7F28-F07A-407A-8B0A-AC190B4981F9}"/>
                  </a:ext>
                </a:extLst>
              </p:cNvPr>
              <p:cNvSpPr/>
              <p:nvPr/>
            </p:nvSpPr>
            <p:spPr>
              <a:xfrm>
                <a:off x="2035079"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7B86111-678C-43FB-8A4B-05801BE3A8A1}"/>
                  </a:ext>
                </a:extLst>
              </p:cNvPr>
              <p:cNvSpPr/>
              <p:nvPr/>
            </p:nvSpPr>
            <p:spPr>
              <a:xfrm>
                <a:off x="2108564"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6BDBD03-8211-44AC-BA86-70C21CCBD5D3}"/>
                  </a:ext>
                </a:extLst>
              </p:cNvPr>
              <p:cNvSpPr/>
              <p:nvPr/>
            </p:nvSpPr>
            <p:spPr>
              <a:xfrm>
                <a:off x="2111409" y="2907796"/>
                <a:ext cx="104775" cy="104775"/>
              </a:xfrm>
              <a:custGeom>
                <a:avLst/>
                <a:gdLst>
                  <a:gd name="connsiteX0" fmla="*/ 102524 w 104775"/>
                  <a:gd name="connsiteY0" fmla="*/ 92896 h 104775"/>
                  <a:gd name="connsiteX1" fmla="*/ 102524 w 104775"/>
                  <a:gd name="connsiteY1" fmla="*/ 16669 h 104775"/>
                  <a:gd name="connsiteX2" fmla="*/ 92999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999 w 104775"/>
                  <a:gd name="connsiteY7" fmla="*/ 102421 h 104775"/>
                  <a:gd name="connsiteX8" fmla="*/ 102524 w 104775"/>
                  <a:gd name="connsiteY8" fmla="*/ 92896 h 104775"/>
                  <a:gd name="connsiteX9" fmla="*/ 83474 w 104775"/>
                  <a:gd name="connsiteY9" fmla="*/ 83371 h 104775"/>
                  <a:gd name="connsiteX10" fmla="*/ 26194 w 104775"/>
                  <a:gd name="connsiteY10" fmla="*/ 83371 h 104775"/>
                  <a:gd name="connsiteX11" fmla="*/ 26194 w 104775"/>
                  <a:gd name="connsiteY11" fmla="*/ 26194 h 104775"/>
                  <a:gd name="connsiteX12" fmla="*/ 83474 w 104775"/>
                  <a:gd name="connsiteY12" fmla="*/ 26194 h 104775"/>
                  <a:gd name="connsiteX13" fmla="*/ 83474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24" y="92896"/>
                    </a:move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4" y="102421"/>
                      <a:pt x="16669" y="102421"/>
                    </a:cubicBezTo>
                    <a:lnTo>
                      <a:pt x="92999" y="102421"/>
                    </a:lnTo>
                    <a:cubicBezTo>
                      <a:pt x="98265" y="102421"/>
                      <a:pt x="102524" y="98161"/>
                      <a:pt x="102524" y="92896"/>
                    </a:cubicBezTo>
                    <a:close/>
                    <a:moveTo>
                      <a:pt x="83474" y="83371"/>
                    </a:moveTo>
                    <a:lnTo>
                      <a:pt x="26194" y="83371"/>
                    </a:lnTo>
                    <a:lnTo>
                      <a:pt x="26194" y="26194"/>
                    </a:lnTo>
                    <a:lnTo>
                      <a:pt x="83474" y="26194"/>
                    </a:lnTo>
                    <a:lnTo>
                      <a:pt x="83474" y="83371"/>
                    </a:lnTo>
                    <a:close/>
                  </a:path>
                </a:pathLst>
              </a:custGeom>
              <a:grpFill/>
              <a:ln w="317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8607576-1317-4969-B348-AC1BE04B205C}"/>
                  </a:ext>
                </a:extLst>
              </p:cNvPr>
              <p:cNvSpPr/>
              <p:nvPr/>
            </p:nvSpPr>
            <p:spPr>
              <a:xfrm>
                <a:off x="218193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3006 w 104775"/>
                  <a:gd name="connsiteY3" fmla="*/ 102524 h 104775"/>
                  <a:gd name="connsiteX4" fmla="*/ 102531 w 104775"/>
                  <a:gd name="connsiteY4" fmla="*/ 92999 h 104775"/>
                  <a:gd name="connsiteX5" fmla="*/ 102531 w 104775"/>
                  <a:gd name="connsiteY5" fmla="*/ 16669 h 104775"/>
                  <a:gd name="connsiteX6" fmla="*/ 93006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81 w 104775"/>
                  <a:gd name="connsiteY10" fmla="*/ 26194 h 104775"/>
                  <a:gd name="connsiteX11" fmla="*/ 83481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3006" y="102524"/>
                    </a:lnTo>
                    <a:cubicBezTo>
                      <a:pt x="98273" y="102524"/>
                      <a:pt x="102531" y="98264"/>
                      <a:pt x="102531" y="92999"/>
                    </a:cubicBezTo>
                    <a:lnTo>
                      <a:pt x="102531" y="16669"/>
                    </a:lnTo>
                    <a:cubicBezTo>
                      <a:pt x="102531" y="11404"/>
                      <a:pt x="98273" y="7144"/>
                      <a:pt x="93006" y="7144"/>
                    </a:cubicBezTo>
                    <a:lnTo>
                      <a:pt x="16669" y="7144"/>
                    </a:lnTo>
                    <a:cubicBezTo>
                      <a:pt x="11403" y="7144"/>
                      <a:pt x="7144" y="11403"/>
                      <a:pt x="7144" y="16669"/>
                    </a:cubicBezTo>
                    <a:close/>
                    <a:moveTo>
                      <a:pt x="26194" y="26194"/>
                    </a:moveTo>
                    <a:lnTo>
                      <a:pt x="83481" y="26194"/>
                    </a:lnTo>
                    <a:lnTo>
                      <a:pt x="83481"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FD1477D-EEED-4AA6-89C0-FD06AF6673E9}"/>
                  </a:ext>
                </a:extLst>
              </p:cNvPr>
              <p:cNvSpPr/>
              <p:nvPr/>
            </p:nvSpPr>
            <p:spPr>
              <a:xfrm>
                <a:off x="2255310" y="2651978"/>
                <a:ext cx="104775" cy="104775"/>
              </a:xfrm>
              <a:custGeom>
                <a:avLst/>
                <a:gdLst>
                  <a:gd name="connsiteX0" fmla="*/ 93002 w 104775"/>
                  <a:gd name="connsiteY0" fmla="*/ 102524 h 104775"/>
                  <a:gd name="connsiteX1" fmla="*/ 102527 w 104775"/>
                  <a:gd name="connsiteY1" fmla="*/ 92999 h 104775"/>
                  <a:gd name="connsiteX2" fmla="*/ 102527 w 104775"/>
                  <a:gd name="connsiteY2" fmla="*/ 16669 h 104775"/>
                  <a:gd name="connsiteX3" fmla="*/ 93002 w 104775"/>
                  <a:gd name="connsiteY3" fmla="*/ 7144 h 104775"/>
                  <a:gd name="connsiteX4" fmla="*/ 16669 w 104775"/>
                  <a:gd name="connsiteY4" fmla="*/ 7144 h 104775"/>
                  <a:gd name="connsiteX5" fmla="*/ 7144 w 104775"/>
                  <a:gd name="connsiteY5" fmla="*/ 16669 h 104775"/>
                  <a:gd name="connsiteX6" fmla="*/ 7144 w 104775"/>
                  <a:gd name="connsiteY6" fmla="*/ 92999 h 104775"/>
                  <a:gd name="connsiteX7" fmla="*/ 16669 w 104775"/>
                  <a:gd name="connsiteY7" fmla="*/ 102524 h 104775"/>
                  <a:gd name="connsiteX8" fmla="*/ 93002 w 104775"/>
                  <a:gd name="connsiteY8" fmla="*/ 102524 h 104775"/>
                  <a:gd name="connsiteX9" fmla="*/ 26203 w 104775"/>
                  <a:gd name="connsiteY9" fmla="*/ 26194 h 104775"/>
                  <a:gd name="connsiteX10" fmla="*/ 83487 w 104775"/>
                  <a:gd name="connsiteY10" fmla="*/ 26194 h 104775"/>
                  <a:gd name="connsiteX11" fmla="*/ 83487 w 104775"/>
                  <a:gd name="connsiteY11" fmla="*/ 83474 h 104775"/>
                  <a:gd name="connsiteX12" fmla="*/ 26203 w 104775"/>
                  <a:gd name="connsiteY12" fmla="*/ 83474 h 104775"/>
                  <a:gd name="connsiteX13" fmla="*/ 26203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3002" y="102524"/>
                    </a:moveTo>
                    <a:cubicBezTo>
                      <a:pt x="98269" y="102524"/>
                      <a:pt x="102527" y="98264"/>
                      <a:pt x="102527" y="92999"/>
                    </a:cubicBezTo>
                    <a:lnTo>
                      <a:pt x="102527" y="16669"/>
                    </a:lnTo>
                    <a:cubicBezTo>
                      <a:pt x="102527" y="11404"/>
                      <a:pt x="98269" y="7144"/>
                      <a:pt x="93002" y="7144"/>
                    </a:cubicBezTo>
                    <a:lnTo>
                      <a:pt x="16669" y="7144"/>
                    </a:lnTo>
                    <a:cubicBezTo>
                      <a:pt x="11411" y="7144"/>
                      <a:pt x="7144" y="11404"/>
                      <a:pt x="7144" y="16669"/>
                    </a:cubicBezTo>
                    <a:lnTo>
                      <a:pt x="7144" y="92999"/>
                    </a:lnTo>
                    <a:cubicBezTo>
                      <a:pt x="7144" y="98264"/>
                      <a:pt x="11411" y="102524"/>
                      <a:pt x="16669" y="102524"/>
                    </a:cubicBezTo>
                    <a:lnTo>
                      <a:pt x="93002" y="102524"/>
                    </a:lnTo>
                    <a:close/>
                    <a:moveTo>
                      <a:pt x="26203" y="26194"/>
                    </a:moveTo>
                    <a:lnTo>
                      <a:pt x="83487" y="26194"/>
                    </a:lnTo>
                    <a:lnTo>
                      <a:pt x="83487" y="83474"/>
                    </a:lnTo>
                    <a:lnTo>
                      <a:pt x="26203" y="83474"/>
                    </a:lnTo>
                    <a:lnTo>
                      <a:pt x="26203" y="26194"/>
                    </a:lnTo>
                    <a:close/>
                  </a:path>
                </a:pathLst>
              </a:custGeom>
              <a:grpFill/>
              <a:ln w="317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12832A3-F6D5-464E-AB29-C1CBA392E573}"/>
                  </a:ext>
                </a:extLst>
              </p:cNvPr>
              <p:cNvSpPr/>
              <p:nvPr/>
            </p:nvSpPr>
            <p:spPr>
              <a:xfrm>
                <a:off x="1814953"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83CE21-4887-4EB9-9FA8-F7DD05654CAE}"/>
                  </a:ext>
                </a:extLst>
              </p:cNvPr>
              <p:cNvSpPr/>
              <p:nvPr/>
            </p:nvSpPr>
            <p:spPr>
              <a:xfrm>
                <a:off x="1741469" y="2779840"/>
                <a:ext cx="104775" cy="104775"/>
              </a:xfrm>
              <a:custGeom>
                <a:avLst/>
                <a:gdLst>
                  <a:gd name="connsiteX0" fmla="*/ 16669 w 104775"/>
                  <a:gd name="connsiteY0" fmla="*/ 102524 h 104775"/>
                  <a:gd name="connsiteX1" fmla="*/ 92999 w 104775"/>
                  <a:gd name="connsiteY1" fmla="*/ 102524 h 104775"/>
                  <a:gd name="connsiteX2" fmla="*/ 102524 w 104775"/>
                  <a:gd name="connsiteY2" fmla="*/ 92999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5 h 104775"/>
                  <a:gd name="connsiteX10" fmla="*/ 83474 w 104775"/>
                  <a:gd name="connsiteY10" fmla="*/ 26195 h 104775"/>
                  <a:gd name="connsiteX11" fmla="*/ 83474 w 104775"/>
                  <a:gd name="connsiteY11" fmla="*/ 83475 h 104775"/>
                  <a:gd name="connsiteX12" fmla="*/ 26194 w 104775"/>
                  <a:gd name="connsiteY12" fmla="*/ 83475 h 104775"/>
                  <a:gd name="connsiteX13" fmla="*/ 26194 w 104775"/>
                  <a:gd name="connsiteY13" fmla="*/ 2619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4"/>
                      <a:pt x="7144" y="16669"/>
                    </a:cubicBezTo>
                    <a:lnTo>
                      <a:pt x="7144" y="92999"/>
                    </a:lnTo>
                    <a:cubicBezTo>
                      <a:pt x="7144" y="98265"/>
                      <a:pt x="11404" y="102524"/>
                      <a:pt x="16669" y="102524"/>
                    </a:cubicBezTo>
                    <a:close/>
                    <a:moveTo>
                      <a:pt x="26194" y="26195"/>
                    </a:moveTo>
                    <a:lnTo>
                      <a:pt x="83474" y="26195"/>
                    </a:lnTo>
                    <a:lnTo>
                      <a:pt x="83474" y="83475"/>
                    </a:lnTo>
                    <a:lnTo>
                      <a:pt x="26194" y="83475"/>
                    </a:lnTo>
                    <a:lnTo>
                      <a:pt x="26194" y="26195"/>
                    </a:lnTo>
                    <a:close/>
                  </a:path>
                </a:pathLst>
              </a:custGeom>
              <a:grpFill/>
              <a:ln w="317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F5D50C7-D8E0-4870-B131-04C527D59BFF}"/>
                  </a:ext>
                </a:extLst>
              </p:cNvPr>
              <p:cNvSpPr/>
              <p:nvPr/>
            </p:nvSpPr>
            <p:spPr>
              <a:xfrm>
                <a:off x="1668088" y="2651978"/>
                <a:ext cx="104775" cy="104775"/>
              </a:xfrm>
              <a:custGeom>
                <a:avLst/>
                <a:gdLst>
                  <a:gd name="connsiteX0" fmla="*/ 102533 w 104775"/>
                  <a:gd name="connsiteY0" fmla="*/ 92999 h 104775"/>
                  <a:gd name="connsiteX1" fmla="*/ 102533 w 104775"/>
                  <a:gd name="connsiteY1" fmla="*/ 16669 h 104775"/>
                  <a:gd name="connsiteX2" fmla="*/ 93008 w 104775"/>
                  <a:gd name="connsiteY2" fmla="*/ 7144 h 104775"/>
                  <a:gd name="connsiteX3" fmla="*/ 16669 w 104775"/>
                  <a:gd name="connsiteY3" fmla="*/ 7144 h 104775"/>
                  <a:gd name="connsiteX4" fmla="*/ 7144 w 104775"/>
                  <a:gd name="connsiteY4" fmla="*/ 16669 h 104775"/>
                  <a:gd name="connsiteX5" fmla="*/ 7144 w 104775"/>
                  <a:gd name="connsiteY5" fmla="*/ 92999 h 104775"/>
                  <a:gd name="connsiteX6" fmla="*/ 16669 w 104775"/>
                  <a:gd name="connsiteY6" fmla="*/ 102524 h 104775"/>
                  <a:gd name="connsiteX7" fmla="*/ 93008 w 104775"/>
                  <a:gd name="connsiteY7" fmla="*/ 102524 h 104775"/>
                  <a:gd name="connsiteX8" fmla="*/ 102533 w 104775"/>
                  <a:gd name="connsiteY8" fmla="*/ 92999 h 104775"/>
                  <a:gd name="connsiteX9" fmla="*/ 83483 w 104775"/>
                  <a:gd name="connsiteY9" fmla="*/ 83474 h 104775"/>
                  <a:gd name="connsiteX10" fmla="*/ 26194 w 104775"/>
                  <a:gd name="connsiteY10" fmla="*/ 83474 h 104775"/>
                  <a:gd name="connsiteX11" fmla="*/ 26194 w 104775"/>
                  <a:gd name="connsiteY11" fmla="*/ 26194 h 104775"/>
                  <a:gd name="connsiteX12" fmla="*/ 83483 w 104775"/>
                  <a:gd name="connsiteY12" fmla="*/ 26194 h 104775"/>
                  <a:gd name="connsiteX13" fmla="*/ 83483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33" y="92999"/>
                    </a:moveTo>
                    <a:lnTo>
                      <a:pt x="102533" y="16669"/>
                    </a:lnTo>
                    <a:cubicBezTo>
                      <a:pt x="102533" y="11404"/>
                      <a:pt x="98272" y="7144"/>
                      <a:pt x="93008" y="7144"/>
                    </a:cubicBezTo>
                    <a:lnTo>
                      <a:pt x="16669" y="7144"/>
                    </a:lnTo>
                    <a:cubicBezTo>
                      <a:pt x="11403" y="7144"/>
                      <a:pt x="7144" y="11404"/>
                      <a:pt x="7144" y="16669"/>
                    </a:cubicBezTo>
                    <a:lnTo>
                      <a:pt x="7144" y="92999"/>
                    </a:lnTo>
                    <a:cubicBezTo>
                      <a:pt x="7144" y="98264"/>
                      <a:pt x="11403" y="102524"/>
                      <a:pt x="16669" y="102524"/>
                    </a:cubicBezTo>
                    <a:lnTo>
                      <a:pt x="93008" y="102524"/>
                    </a:lnTo>
                    <a:cubicBezTo>
                      <a:pt x="98273" y="102524"/>
                      <a:pt x="102533" y="98265"/>
                      <a:pt x="102533" y="92999"/>
                    </a:cubicBezTo>
                    <a:close/>
                    <a:moveTo>
                      <a:pt x="83483" y="83474"/>
                    </a:moveTo>
                    <a:lnTo>
                      <a:pt x="26194" y="83474"/>
                    </a:lnTo>
                    <a:lnTo>
                      <a:pt x="26194" y="26194"/>
                    </a:lnTo>
                    <a:lnTo>
                      <a:pt x="83483" y="26194"/>
                    </a:lnTo>
                    <a:lnTo>
                      <a:pt x="83483" y="83474"/>
                    </a:lnTo>
                    <a:close/>
                  </a:path>
                </a:pathLst>
              </a:custGeom>
              <a:grpFill/>
              <a:ln w="317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B8C91B9-E6E1-4472-9271-0196A8D47983}"/>
                  </a:ext>
                </a:extLst>
              </p:cNvPr>
              <p:cNvSpPr/>
              <p:nvPr/>
            </p:nvSpPr>
            <p:spPr>
              <a:xfrm>
                <a:off x="1817800" y="2907796"/>
                <a:ext cx="104775" cy="104775"/>
              </a:xfrm>
              <a:custGeom>
                <a:avLst/>
                <a:gdLst>
                  <a:gd name="connsiteX0" fmla="*/ 16669 w 104775"/>
                  <a:gd name="connsiteY0" fmla="*/ 102421 h 104775"/>
                  <a:gd name="connsiteX1" fmla="*/ 92999 w 104775"/>
                  <a:gd name="connsiteY1" fmla="*/ 102421 h 104775"/>
                  <a:gd name="connsiteX2" fmla="*/ 102524 w 104775"/>
                  <a:gd name="connsiteY2" fmla="*/ 92896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896 h 104775"/>
                  <a:gd name="connsiteX8" fmla="*/ 16669 w 104775"/>
                  <a:gd name="connsiteY8" fmla="*/ 102421 h 104775"/>
                  <a:gd name="connsiteX9" fmla="*/ 26194 w 104775"/>
                  <a:gd name="connsiteY9" fmla="*/ 26194 h 104775"/>
                  <a:gd name="connsiteX10" fmla="*/ 83474 w 104775"/>
                  <a:gd name="connsiteY10" fmla="*/ 26194 h 104775"/>
                  <a:gd name="connsiteX11" fmla="*/ 83474 w 104775"/>
                  <a:gd name="connsiteY11" fmla="*/ 83371 h 104775"/>
                  <a:gd name="connsiteX12" fmla="*/ 26194 w 104775"/>
                  <a:gd name="connsiteY12" fmla="*/ 83371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421"/>
                    </a:moveTo>
                    <a:lnTo>
                      <a:pt x="92999" y="102421"/>
                    </a:lnTo>
                    <a:cubicBezTo>
                      <a:pt x="98264" y="102421"/>
                      <a:pt x="102524" y="98161"/>
                      <a:pt x="102524" y="92896"/>
                    </a:cubicBez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3" y="102421"/>
                      <a:pt x="16669" y="102421"/>
                    </a:cubicBezTo>
                    <a:close/>
                    <a:moveTo>
                      <a:pt x="26194" y="26194"/>
                    </a:moveTo>
                    <a:lnTo>
                      <a:pt x="83474" y="26194"/>
                    </a:lnTo>
                    <a:lnTo>
                      <a:pt x="83474" y="83371"/>
                    </a:lnTo>
                    <a:lnTo>
                      <a:pt x="26194" y="83371"/>
                    </a:lnTo>
                    <a:lnTo>
                      <a:pt x="26194" y="26194"/>
                    </a:lnTo>
                    <a:close/>
                  </a:path>
                </a:pathLst>
              </a:custGeom>
              <a:grpFill/>
              <a:ln w="317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7BD5A34-3CCA-461C-A23C-7FF84D340C56}"/>
                  </a:ext>
                </a:extLst>
              </p:cNvPr>
              <p:cNvSpPr/>
              <p:nvPr/>
            </p:nvSpPr>
            <p:spPr>
              <a:xfrm>
                <a:off x="188832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3"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grpSp>
        <p:cxnSp>
          <p:nvCxnSpPr>
            <p:cNvPr id="34" name="Straight Connector 33">
              <a:extLst>
                <a:ext uri="{FF2B5EF4-FFF2-40B4-BE49-F238E27FC236}">
                  <a16:creationId xmlns:a16="http://schemas.microsoft.com/office/drawing/2014/main" id="{761C62D0-F530-405A-8E65-B4D3B3EB34B5}"/>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FB78C-B92D-48D2-A9CA-B7750A835509}"/>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AFD1357A-DE60-4713-B059-099F3EA9A8C1}"/>
              </a:ext>
            </a:extLst>
          </p:cNvPr>
          <p:cNvGrpSpPr/>
          <p:nvPr/>
        </p:nvGrpSpPr>
        <p:grpSpPr>
          <a:xfrm>
            <a:off x="10278448" y="6890659"/>
            <a:ext cx="756436" cy="6858000"/>
            <a:chOff x="10278448" y="0"/>
            <a:chExt cx="756436" cy="6858000"/>
          </a:xfrm>
        </p:grpSpPr>
        <p:cxnSp>
          <p:nvCxnSpPr>
            <p:cNvPr id="55" name="Straight Connector 54">
              <a:extLst>
                <a:ext uri="{FF2B5EF4-FFF2-40B4-BE49-F238E27FC236}">
                  <a16:creationId xmlns:a16="http://schemas.microsoft.com/office/drawing/2014/main" id="{0FFD0C2B-2232-4A96-B9CC-A909E9A31F6F}"/>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C31DE0-91E1-4570-B12F-9A719C58954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7" name="light">
              <a:extLst>
                <a:ext uri="{FF2B5EF4-FFF2-40B4-BE49-F238E27FC236}">
                  <a16:creationId xmlns:a16="http://schemas.microsoft.com/office/drawing/2014/main" id="{E00F004F-638E-4CFE-B0FB-2B7C7FE8F159}"/>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254395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6D20-0605-F64C-8422-4E8EDF6C97BC}"/>
              </a:ext>
            </a:extLst>
          </p:cNvPr>
          <p:cNvSpPr>
            <a:spLocks noGrp="1"/>
          </p:cNvSpPr>
          <p:nvPr>
            <p:ph type="title"/>
          </p:nvPr>
        </p:nvSpPr>
        <p:spPr/>
        <p:txBody>
          <a:bodyPr>
            <a:normAutofit/>
          </a:bodyPr>
          <a:lstStyle/>
          <a:p>
            <a:r>
              <a:rPr lang="en-US" sz="4000"/>
              <a:t>Edge Deployment</a:t>
            </a:r>
          </a:p>
        </p:txBody>
      </p:sp>
      <p:sp>
        <p:nvSpPr>
          <p:cNvPr id="3" name="Text Placeholder 2">
            <a:extLst>
              <a:ext uri="{FF2B5EF4-FFF2-40B4-BE49-F238E27FC236}">
                <a16:creationId xmlns:a16="http://schemas.microsoft.com/office/drawing/2014/main" id="{EA8949E2-6EDF-4685-A46C-34E6E48B36AE}"/>
              </a:ext>
            </a:extLst>
          </p:cNvPr>
          <p:cNvSpPr>
            <a:spLocks noGrp="1"/>
          </p:cNvSpPr>
          <p:nvPr>
            <p:ph type="body" sz="quarter" idx="12"/>
          </p:nvPr>
        </p:nvSpPr>
        <p:spPr>
          <a:xfrm>
            <a:off x="426423" y="991608"/>
            <a:ext cx="11339774" cy="276999"/>
          </a:xfrm>
        </p:spPr>
        <p:txBody>
          <a:bodyPr/>
          <a:lstStyle/>
          <a:p>
            <a:r>
              <a:rPr lang="en-US" sz="2000"/>
              <a:t>Light and Heavy</a:t>
            </a:r>
            <a:endParaRPr lang="en-US"/>
          </a:p>
        </p:txBody>
      </p:sp>
      <p:graphicFrame>
        <p:nvGraphicFramePr>
          <p:cNvPr id="6" name="Content Placeholder 4">
            <a:extLst>
              <a:ext uri="{FF2B5EF4-FFF2-40B4-BE49-F238E27FC236}">
                <a16:creationId xmlns:a16="http://schemas.microsoft.com/office/drawing/2014/main" id="{4944AEA6-26A1-484C-B12A-14949ED20D0E}"/>
              </a:ext>
            </a:extLst>
          </p:cNvPr>
          <p:cNvGraphicFramePr>
            <a:graphicFrameLocks/>
          </p:cNvGraphicFramePr>
          <p:nvPr>
            <p:extLst>
              <p:ext uri="{D42A27DB-BD31-4B8C-83A1-F6EECF244321}">
                <p14:modId xmlns:p14="http://schemas.microsoft.com/office/powerpoint/2010/main" val="2843473791"/>
              </p:ext>
            </p:extLst>
          </p:nvPr>
        </p:nvGraphicFramePr>
        <p:xfrm>
          <a:off x="193422" y="2251871"/>
          <a:ext cx="11805154" cy="3216625"/>
        </p:xfrm>
        <a:graphic>
          <a:graphicData uri="http://schemas.openxmlformats.org/drawingml/2006/table">
            <a:tbl>
              <a:tblPr firstRow="1" firstCol="1" bandRow="1" bandCol="1">
                <a:tableStyleId>{7DF18680-E054-41AD-8BC1-D1AEF772440D}</a:tableStyleId>
              </a:tblPr>
              <a:tblGrid>
                <a:gridCol w="1033212">
                  <a:extLst>
                    <a:ext uri="{9D8B030D-6E8A-4147-A177-3AD203B41FA5}">
                      <a16:colId xmlns:a16="http://schemas.microsoft.com/office/drawing/2014/main" val="696718922"/>
                    </a:ext>
                  </a:extLst>
                </a:gridCol>
                <a:gridCol w="1414452">
                  <a:extLst>
                    <a:ext uri="{9D8B030D-6E8A-4147-A177-3AD203B41FA5}">
                      <a16:colId xmlns:a16="http://schemas.microsoft.com/office/drawing/2014/main" val="3289575886"/>
                    </a:ext>
                  </a:extLst>
                </a:gridCol>
                <a:gridCol w="1221361">
                  <a:extLst>
                    <a:ext uri="{9D8B030D-6E8A-4147-A177-3AD203B41FA5}">
                      <a16:colId xmlns:a16="http://schemas.microsoft.com/office/drawing/2014/main" val="581814734"/>
                    </a:ext>
                  </a:extLst>
                </a:gridCol>
                <a:gridCol w="1454593">
                  <a:extLst>
                    <a:ext uri="{9D8B030D-6E8A-4147-A177-3AD203B41FA5}">
                      <a16:colId xmlns:a16="http://schemas.microsoft.com/office/drawing/2014/main" val="3361109492"/>
                    </a:ext>
                  </a:extLst>
                </a:gridCol>
                <a:gridCol w="1636295">
                  <a:extLst>
                    <a:ext uri="{9D8B030D-6E8A-4147-A177-3AD203B41FA5}">
                      <a16:colId xmlns:a16="http://schemas.microsoft.com/office/drawing/2014/main" val="3209613953"/>
                    </a:ext>
                  </a:extLst>
                </a:gridCol>
                <a:gridCol w="1211179">
                  <a:extLst>
                    <a:ext uri="{9D8B030D-6E8A-4147-A177-3AD203B41FA5}">
                      <a16:colId xmlns:a16="http://schemas.microsoft.com/office/drawing/2014/main" val="1211059460"/>
                    </a:ext>
                  </a:extLst>
                </a:gridCol>
                <a:gridCol w="1294070">
                  <a:extLst>
                    <a:ext uri="{9D8B030D-6E8A-4147-A177-3AD203B41FA5}">
                      <a16:colId xmlns:a16="http://schemas.microsoft.com/office/drawing/2014/main" val="3116039012"/>
                    </a:ext>
                  </a:extLst>
                </a:gridCol>
                <a:gridCol w="1376940">
                  <a:extLst>
                    <a:ext uri="{9D8B030D-6E8A-4147-A177-3AD203B41FA5}">
                      <a16:colId xmlns:a16="http://schemas.microsoft.com/office/drawing/2014/main" val="3222278487"/>
                    </a:ext>
                  </a:extLst>
                </a:gridCol>
                <a:gridCol w="1163052">
                  <a:extLst>
                    <a:ext uri="{9D8B030D-6E8A-4147-A177-3AD203B41FA5}">
                      <a16:colId xmlns:a16="http://schemas.microsoft.com/office/drawing/2014/main" val="3910129970"/>
                    </a:ext>
                  </a:extLst>
                </a:gridCol>
              </a:tblGrid>
              <a:tr h="563604">
                <a:tc>
                  <a:txBody>
                    <a:bodyPr/>
                    <a:lstStyle/>
                    <a:p>
                      <a:pPr marL="0" marR="0" algn="ctr">
                        <a:spcBef>
                          <a:spcPts val="200"/>
                        </a:spcBef>
                        <a:spcAft>
                          <a:spcPts val="0"/>
                        </a:spcAft>
                      </a:pPr>
                      <a:endParaRPr lang="en-US" sz="20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algn="ctr">
                        <a:spcBef>
                          <a:spcPts val="200"/>
                        </a:spcBef>
                        <a:spcAft>
                          <a:spcPts val="0"/>
                        </a:spcAft>
                      </a:pPr>
                      <a:r>
                        <a:rPr lang="en-US" sz="1200">
                          <a:effectLst/>
                          <a:latin typeface="Segoe UI Semilight" panose="020B0402040204020203" pitchFamily="34" charset="0"/>
                          <a:cs typeface="Segoe UI Semilight" panose="020B0402040204020203" pitchFamily="34" charset="0"/>
                        </a:rPr>
                        <a:t>Cloud: Azure</a:t>
                      </a:r>
                      <a:endParaRPr lang="en-US" sz="2000" b="1">
                        <a:solidFill>
                          <a:schemeClr val="bg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gridSpan="4">
                  <a:txBody>
                    <a:bodyPr/>
                    <a:lstStyle/>
                    <a:p>
                      <a:pPr marL="0" marR="0" algn="ctr">
                        <a:spcBef>
                          <a:spcPts val="200"/>
                        </a:spcBef>
                        <a:spcAft>
                          <a:spcPts val="0"/>
                        </a:spcAft>
                      </a:pPr>
                      <a:r>
                        <a:rPr lang="en-US" sz="1400" b="0">
                          <a:effectLst/>
                          <a:latin typeface="+mj-lt"/>
                          <a:cs typeface="Segoe UI Semilight" panose="020B0402040204020203" pitchFamily="34" charset="0"/>
                        </a:rPr>
                        <a:t>Heavy Edge</a:t>
                      </a:r>
                      <a:endParaRPr lang="en-US" sz="2400" b="0">
                        <a:solidFill>
                          <a:srgbClr val="2F5496"/>
                        </a:solidFill>
                        <a:effectLst/>
                        <a:latin typeface="+mj-lt"/>
                        <a:ea typeface="Times New Roman" panose="02020603050405020304" pitchFamily="18" charset="0"/>
                        <a:cs typeface="Segoe UI Semilight" panose="020B0402040204020203" pitchFamily="34" charset="0"/>
                      </a:endParaRP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r>
                        <a:rPr lang="en-US" sz="1400" b="0">
                          <a:effectLst/>
                          <a:latin typeface="+mj-lt"/>
                          <a:cs typeface="Segoe UI Semilight" panose="020B0402040204020203" pitchFamily="34" charset="0"/>
                        </a:rPr>
                        <a:t>Light Edge</a:t>
                      </a:r>
                      <a:endParaRPr lang="en-US" sz="2400" b="0">
                        <a:solidFill>
                          <a:schemeClr val="bg1"/>
                        </a:solidFill>
                        <a:effectLst/>
                        <a:latin typeface="+mj-lt"/>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82872702"/>
                  </a:ext>
                </a:extLst>
              </a:tr>
              <a:tr h="1337425">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Description</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An Azure  host that spans from CPU to GPU and  FPGA VMs</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gridSpan="4">
                  <a:txBody>
                    <a:bodyPr/>
                    <a:lstStyle/>
                    <a:p>
                      <a:pPr marL="0" marR="0" algn="ctr">
                        <a:spcBef>
                          <a:spcPts val="1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0"/>
                        </a:spcBef>
                        <a:spcAft>
                          <a:spcPts val="0"/>
                        </a:spcAft>
                      </a:pPr>
                      <a:r>
                        <a:rPr lang="en-US" sz="1100">
                          <a:effectLst/>
                          <a:latin typeface="Segoe UI Semilight" panose="020B0402040204020203" pitchFamily="34" charset="0"/>
                          <a:cs typeface="Segoe UI Semilight" panose="020B0402040204020203" pitchFamily="34" charset="0"/>
                        </a:rPr>
                        <a:t>A server with slots to insert CPUs, GPUs, and FPGAs or a X64 or ARM system that needs to be plugged in to work</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89391" marR="89391" marT="44696" marB="44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 Sensor with a SOC (ARM CPU, NNA, MCU) and memory that can operate on batteries</a:t>
                      </a:r>
                      <a:endParaRPr lang="en-US" sz="18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78104979"/>
                  </a:ext>
                </a:extLst>
              </a:tr>
              <a:tr h="701017">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Example</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2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DSVM / ACI / AKS / Batch AI </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a:t>
                      </a:r>
                      <a:r>
                        <a:rPr lang="en-US" sz="1100" b="0" err="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DataBox</a:t>
                      </a: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Edge</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HPE</a:t>
                      </a:r>
                      <a:endPar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171450" marR="0" indent="-171450" algn="l">
                        <a:spcBef>
                          <a:spcPts val="200"/>
                        </a:spcBef>
                        <a:spcAft>
                          <a:spcPts val="0"/>
                        </a:spcAft>
                        <a:buFontTx/>
                        <a:buChar char="-"/>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Azure Stack</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DataBox Edge</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Industrial PC</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solidFill>
                            <a:schemeClr val="tx1"/>
                          </a:solidFill>
                          <a:latin typeface="Segoe UI Semilight" panose="020B0402040204020203" pitchFamily="34" charset="0"/>
                          <a:cs typeface="Segoe UI Semilight" panose="020B0402040204020203" pitchFamily="34" charset="0"/>
                        </a:rPr>
                        <a:t>-Video Gateway</a:t>
                      </a:r>
                    </a:p>
                    <a:p>
                      <a:pPr>
                        <a:buNone/>
                      </a:pPr>
                      <a:r>
                        <a:rPr lang="en-US" sz="1100">
                          <a:solidFill>
                            <a:schemeClr val="tx1"/>
                          </a:solidFill>
                          <a:latin typeface="Segoe UI Semilight" panose="020B0402040204020203" pitchFamily="34" charset="0"/>
                          <a:cs typeface="Segoe UI Semilight" panose="020B0402040204020203" pitchFamily="34" charset="0"/>
                        </a:rPr>
                        <a:t>-DVR</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-VAIDK</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-IP Cameras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latin typeface="Segoe UI Semilight" panose="020B0402040204020203" pitchFamily="34" charset="0"/>
                          <a:cs typeface="Segoe UI Semilight" panose="020B0402040204020203" pitchFamily="34" charset="0"/>
                        </a:rPr>
                        <a:t>-Azure Sphere </a:t>
                      </a:r>
                    </a:p>
                    <a:p>
                      <a:pPr>
                        <a:buNone/>
                      </a:pPr>
                      <a:r>
                        <a:rPr lang="en-US" sz="1100">
                          <a:latin typeface="Segoe UI Semilight" panose="020B0402040204020203" pitchFamily="34" charset="0"/>
                          <a:cs typeface="Segoe UI Semilight" panose="020B0402040204020203" pitchFamily="34" charset="0"/>
                        </a:rPr>
                        <a:t>- Appliances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3717679"/>
                  </a:ext>
                </a:extLst>
              </a:tr>
              <a:tr h="614579">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What runs the model</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 GPU</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x64 CPU </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Multi-ARM CPU</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err="1">
                          <a:effectLst/>
                          <a:latin typeface="Segoe UI Semilight" panose="020B0402040204020203" pitchFamily="34" charset="0"/>
                          <a:cs typeface="Segoe UI Semilight" panose="020B0402040204020203" pitchFamily="34" charset="0"/>
                        </a:rPr>
                        <a:t>Hw</a:t>
                      </a:r>
                      <a:r>
                        <a:rPr lang="en-US" sz="1100">
                          <a:effectLst/>
                          <a:latin typeface="Segoe UI Semilight" panose="020B0402040204020203" pitchFamily="34" charset="0"/>
                          <a:cs typeface="Segoe UI Semilight" panose="020B0402040204020203" pitchFamily="34" charset="0"/>
                        </a:rPr>
                        <a:t> accelerated NNA</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CPU/GPU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MCU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581419332"/>
                  </a:ext>
                </a:extLst>
              </a:tr>
            </a:tbl>
          </a:graphicData>
        </a:graphic>
      </p:graphicFrame>
      <p:sp>
        <p:nvSpPr>
          <p:cNvPr id="7" name="TextBox 6">
            <a:extLst>
              <a:ext uri="{FF2B5EF4-FFF2-40B4-BE49-F238E27FC236}">
                <a16:creationId xmlns:a16="http://schemas.microsoft.com/office/drawing/2014/main" id="{1BD6AAB3-C93D-9947-8517-9617DB6D4ED1}"/>
              </a:ext>
            </a:extLst>
          </p:cNvPr>
          <p:cNvSpPr txBox="1"/>
          <p:nvPr/>
        </p:nvSpPr>
        <p:spPr>
          <a:xfrm>
            <a:off x="11212610" y="3782601"/>
            <a:ext cx="460062"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Sensors</a:t>
            </a:r>
          </a:p>
        </p:txBody>
      </p:sp>
      <p:sp>
        <p:nvSpPr>
          <p:cNvPr id="8" name="signal">
            <a:extLst>
              <a:ext uri="{FF2B5EF4-FFF2-40B4-BE49-F238E27FC236}">
                <a16:creationId xmlns:a16="http://schemas.microsoft.com/office/drawing/2014/main" id="{832F5847-0166-6D43-AC92-A0697C535BA1}"/>
              </a:ext>
            </a:extLst>
          </p:cNvPr>
          <p:cNvSpPr>
            <a:spLocks noChangeAspect="1" noEditPoints="1"/>
          </p:cNvSpPr>
          <p:nvPr/>
        </p:nvSpPr>
        <p:spPr bwMode="auto">
          <a:xfrm>
            <a:off x="11394621" y="3589382"/>
            <a:ext cx="84297" cy="96114"/>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0D44FA71-5B04-D945-8BE1-463E06DF51B6}"/>
              </a:ext>
            </a:extLst>
          </p:cNvPr>
          <p:cNvSpPr txBox="1"/>
          <p:nvPr/>
        </p:nvSpPr>
        <p:spPr>
          <a:xfrm>
            <a:off x="8442147" y="3772262"/>
            <a:ext cx="1700787"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Smart Sensors + Ambient AI</a:t>
            </a:r>
          </a:p>
        </p:txBody>
      </p:sp>
      <p:sp>
        <p:nvSpPr>
          <p:cNvPr id="10" name="camera">
            <a:extLst>
              <a:ext uri="{FF2B5EF4-FFF2-40B4-BE49-F238E27FC236}">
                <a16:creationId xmlns:a16="http://schemas.microsoft.com/office/drawing/2014/main" id="{E16619A7-FF8C-DC40-8014-F1C9E1BDEA0A}"/>
              </a:ext>
            </a:extLst>
          </p:cNvPr>
          <p:cNvSpPr>
            <a:spLocks noChangeAspect="1" noEditPoints="1"/>
          </p:cNvSpPr>
          <p:nvPr/>
        </p:nvSpPr>
        <p:spPr bwMode="auto">
          <a:xfrm>
            <a:off x="9398085" y="3582182"/>
            <a:ext cx="112414" cy="8983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 name="microphone_2">
            <a:extLst>
              <a:ext uri="{FF2B5EF4-FFF2-40B4-BE49-F238E27FC236}">
                <a16:creationId xmlns:a16="http://schemas.microsoft.com/office/drawing/2014/main" id="{9A559046-6F59-B140-B10E-A12809AA2C6E}"/>
              </a:ext>
            </a:extLst>
          </p:cNvPr>
          <p:cNvSpPr>
            <a:spLocks noChangeAspect="1" noEditPoints="1"/>
          </p:cNvSpPr>
          <p:nvPr/>
        </p:nvSpPr>
        <p:spPr bwMode="auto">
          <a:xfrm>
            <a:off x="9252925" y="3570423"/>
            <a:ext cx="67260" cy="113354"/>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5">
            <a:extLst>
              <a:ext uri="{FF2B5EF4-FFF2-40B4-BE49-F238E27FC236}">
                <a16:creationId xmlns:a16="http://schemas.microsoft.com/office/drawing/2014/main" id="{26D2D491-BF75-5843-B254-ECA3724D6880}"/>
              </a:ext>
            </a:extLst>
          </p:cNvPr>
          <p:cNvSpPr>
            <a:spLocks noEditPoints="1"/>
          </p:cNvSpPr>
          <p:nvPr/>
        </p:nvSpPr>
        <p:spPr bwMode="auto">
          <a:xfrm>
            <a:off x="9098814" y="3570423"/>
            <a:ext cx="70710" cy="113354"/>
          </a:xfrm>
          <a:custGeom>
            <a:avLst/>
            <a:gdLst>
              <a:gd name="T0" fmla="*/ 12 w 47"/>
              <a:gd name="T1" fmla="*/ 34 h 77"/>
              <a:gd name="T2" fmla="*/ 0 w 47"/>
              <a:gd name="T3" fmla="*/ 18 h 77"/>
              <a:gd name="T4" fmla="*/ 18 w 47"/>
              <a:gd name="T5" fmla="*/ 0 h 77"/>
              <a:gd name="T6" fmla="*/ 35 w 47"/>
              <a:gd name="T7" fmla="*/ 18 h 77"/>
              <a:gd name="T8" fmla="*/ 23 w 47"/>
              <a:gd name="T9" fmla="*/ 34 h 77"/>
              <a:gd name="T10" fmla="*/ 23 w 47"/>
              <a:gd name="T11" fmla="*/ 40 h 77"/>
              <a:gd name="T12" fmla="*/ 23 w 47"/>
              <a:gd name="T13" fmla="*/ 18 h 77"/>
              <a:gd name="T14" fmla="*/ 18 w 47"/>
              <a:gd name="T15" fmla="*/ 12 h 77"/>
              <a:gd name="T16" fmla="*/ 18 w 47"/>
              <a:gd name="T17" fmla="*/ 12 h 77"/>
              <a:gd name="T18" fmla="*/ 12 w 47"/>
              <a:gd name="T19" fmla="*/ 18 h 77"/>
              <a:gd name="T20" fmla="*/ 12 w 47"/>
              <a:gd name="T21" fmla="*/ 50 h 77"/>
              <a:gd name="T22" fmla="*/ 12 w 47"/>
              <a:gd name="T23" fmla="*/ 40 h 77"/>
              <a:gd name="T24" fmla="*/ 0 w 47"/>
              <a:gd name="T25" fmla="*/ 48 h 77"/>
              <a:gd name="T26" fmla="*/ 0 w 47"/>
              <a:gd name="T27" fmla="*/ 53 h 77"/>
              <a:gd name="T28" fmla="*/ 23 w 47"/>
              <a:gd name="T29" fmla="*/ 77 h 77"/>
              <a:gd name="T30" fmla="*/ 23 w 47"/>
              <a:gd name="T31" fmla="*/ 77 h 77"/>
              <a:gd name="T32" fmla="*/ 47 w 47"/>
              <a:gd name="T33" fmla="*/ 53 h 77"/>
              <a:gd name="T34" fmla="*/ 47 w 47"/>
              <a:gd name="T35" fmla="*/ 46 h 77"/>
              <a:gd name="T36" fmla="*/ 46 w 47"/>
              <a:gd name="T37" fmla="*/ 41 h 77"/>
              <a:gd name="T38" fmla="*/ 41 w 47"/>
              <a:gd name="T39" fmla="*/ 37 h 77"/>
              <a:gd name="T40" fmla="*/ 27 w 47"/>
              <a:gd name="T41" fmla="*/ 3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7">
                <a:moveTo>
                  <a:pt x="12" y="34"/>
                </a:moveTo>
                <a:cubicBezTo>
                  <a:pt x="5" y="32"/>
                  <a:pt x="0" y="25"/>
                  <a:pt x="0" y="18"/>
                </a:cubicBezTo>
                <a:cubicBezTo>
                  <a:pt x="0" y="8"/>
                  <a:pt x="8" y="0"/>
                  <a:pt x="18" y="0"/>
                </a:cubicBezTo>
                <a:cubicBezTo>
                  <a:pt x="27" y="0"/>
                  <a:pt x="35" y="8"/>
                  <a:pt x="35" y="18"/>
                </a:cubicBezTo>
                <a:cubicBezTo>
                  <a:pt x="35" y="25"/>
                  <a:pt x="30" y="32"/>
                  <a:pt x="23" y="34"/>
                </a:cubicBezTo>
                <a:moveTo>
                  <a:pt x="23" y="40"/>
                </a:moveTo>
                <a:cubicBezTo>
                  <a:pt x="23" y="18"/>
                  <a:pt x="23" y="18"/>
                  <a:pt x="23" y="18"/>
                </a:cubicBezTo>
                <a:cubicBezTo>
                  <a:pt x="23" y="14"/>
                  <a:pt x="21" y="12"/>
                  <a:pt x="18" y="12"/>
                </a:cubicBezTo>
                <a:cubicBezTo>
                  <a:pt x="18" y="12"/>
                  <a:pt x="18" y="12"/>
                  <a:pt x="18" y="12"/>
                </a:cubicBezTo>
                <a:cubicBezTo>
                  <a:pt x="14" y="12"/>
                  <a:pt x="12" y="14"/>
                  <a:pt x="12" y="18"/>
                </a:cubicBezTo>
                <a:cubicBezTo>
                  <a:pt x="12" y="50"/>
                  <a:pt x="12" y="50"/>
                  <a:pt x="12" y="50"/>
                </a:cubicBezTo>
                <a:moveTo>
                  <a:pt x="12" y="40"/>
                </a:moveTo>
                <a:cubicBezTo>
                  <a:pt x="1" y="40"/>
                  <a:pt x="0" y="48"/>
                  <a:pt x="0" y="48"/>
                </a:cubicBezTo>
                <a:cubicBezTo>
                  <a:pt x="0" y="53"/>
                  <a:pt x="0" y="53"/>
                  <a:pt x="0" y="53"/>
                </a:cubicBezTo>
                <a:cubicBezTo>
                  <a:pt x="0" y="66"/>
                  <a:pt x="10" y="77"/>
                  <a:pt x="23" y="77"/>
                </a:cubicBezTo>
                <a:cubicBezTo>
                  <a:pt x="23" y="77"/>
                  <a:pt x="23" y="77"/>
                  <a:pt x="23" y="77"/>
                </a:cubicBezTo>
                <a:cubicBezTo>
                  <a:pt x="37" y="77"/>
                  <a:pt x="47" y="66"/>
                  <a:pt x="47" y="53"/>
                </a:cubicBezTo>
                <a:cubicBezTo>
                  <a:pt x="47" y="46"/>
                  <a:pt x="47" y="46"/>
                  <a:pt x="47" y="46"/>
                </a:cubicBezTo>
                <a:cubicBezTo>
                  <a:pt x="47" y="46"/>
                  <a:pt x="47" y="42"/>
                  <a:pt x="46" y="41"/>
                </a:cubicBezTo>
                <a:cubicBezTo>
                  <a:pt x="44" y="38"/>
                  <a:pt x="41" y="37"/>
                  <a:pt x="41" y="37"/>
                </a:cubicBezTo>
                <a:cubicBezTo>
                  <a:pt x="27" y="33"/>
                  <a:pt x="27" y="33"/>
                  <a:pt x="27" y="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42610D7E-E891-954B-BED3-5346EF545B93}"/>
              </a:ext>
            </a:extLst>
          </p:cNvPr>
          <p:cNvSpPr txBox="1"/>
          <p:nvPr/>
        </p:nvSpPr>
        <p:spPr>
          <a:xfrm>
            <a:off x="5068460" y="3772262"/>
            <a:ext cx="1518045" cy="153888"/>
          </a:xfrm>
          <a:prstGeom prst="rect">
            <a:avLst/>
          </a:prstGeom>
          <a:noFill/>
        </p:spPr>
        <p:txBody>
          <a:bodyPr wrap="square" lIns="0" tIns="0" rIns="0" bIns="0" rtlCol="0">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PC class devices</a:t>
            </a:r>
          </a:p>
        </p:txBody>
      </p:sp>
      <p:sp>
        <p:nvSpPr>
          <p:cNvPr id="14" name="Devices3_EA6C" title="Icon of a cellphone in front of a monitor">
            <a:extLst>
              <a:ext uri="{FF2B5EF4-FFF2-40B4-BE49-F238E27FC236}">
                <a16:creationId xmlns:a16="http://schemas.microsoft.com/office/drawing/2014/main" id="{CB56AADF-96E8-BA41-8040-606F3F35F41C}"/>
              </a:ext>
            </a:extLst>
          </p:cNvPr>
          <p:cNvSpPr>
            <a:spLocks noChangeAspect="1" noEditPoints="1"/>
          </p:cNvSpPr>
          <p:nvPr/>
        </p:nvSpPr>
        <p:spPr bwMode="auto">
          <a:xfrm>
            <a:off x="5576219" y="3579043"/>
            <a:ext cx="138738" cy="9611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tablet">
            <a:extLst>
              <a:ext uri="{FF2B5EF4-FFF2-40B4-BE49-F238E27FC236}">
                <a16:creationId xmlns:a16="http://schemas.microsoft.com/office/drawing/2014/main" id="{70B6B122-F124-5949-9ED6-7595A9942ECB}"/>
              </a:ext>
            </a:extLst>
          </p:cNvPr>
          <p:cNvSpPr>
            <a:spLocks noChangeAspect="1" noEditPoints="1"/>
          </p:cNvSpPr>
          <p:nvPr/>
        </p:nvSpPr>
        <p:spPr bwMode="auto">
          <a:xfrm>
            <a:off x="5814428" y="3573724"/>
            <a:ext cx="116804" cy="106752"/>
          </a:xfrm>
          <a:custGeom>
            <a:avLst/>
            <a:gdLst>
              <a:gd name="T0" fmla="*/ 241 w 338"/>
              <a:gd name="T1" fmla="*/ 199 h 309"/>
              <a:gd name="T2" fmla="*/ 301 w 338"/>
              <a:gd name="T3" fmla="*/ 204 h 309"/>
              <a:gd name="T4" fmla="*/ 317 w 338"/>
              <a:gd name="T5" fmla="*/ 220 h 309"/>
              <a:gd name="T6" fmla="*/ 317 w 338"/>
              <a:gd name="T7" fmla="*/ 293 h 309"/>
              <a:gd name="T8" fmla="*/ 301 w 338"/>
              <a:gd name="T9" fmla="*/ 309 h 309"/>
              <a:gd name="T10" fmla="*/ 224 w 338"/>
              <a:gd name="T11" fmla="*/ 307 h 309"/>
              <a:gd name="T12" fmla="*/ 204 w 338"/>
              <a:gd name="T13" fmla="*/ 294 h 309"/>
              <a:gd name="T14" fmla="*/ 169 w 338"/>
              <a:gd name="T15" fmla="*/ 256 h 309"/>
              <a:gd name="T16" fmla="*/ 169 w 338"/>
              <a:gd name="T17" fmla="*/ 233 h 309"/>
              <a:gd name="T18" fmla="*/ 191 w 338"/>
              <a:gd name="T19" fmla="*/ 233 h 309"/>
              <a:gd name="T20" fmla="*/ 209 w 338"/>
              <a:gd name="T21" fmla="*/ 252 h 309"/>
              <a:gd name="T22" fmla="*/ 209 w 338"/>
              <a:gd name="T23" fmla="*/ 155 h 309"/>
              <a:gd name="T24" fmla="*/ 224 w 338"/>
              <a:gd name="T25" fmla="*/ 139 h 309"/>
              <a:gd name="T26" fmla="*/ 240 w 338"/>
              <a:gd name="T27" fmla="*/ 155 h 309"/>
              <a:gd name="T28" fmla="*/ 241 w 338"/>
              <a:gd name="T29" fmla="*/ 199 h 309"/>
              <a:gd name="T30" fmla="*/ 170 w 338"/>
              <a:gd name="T31" fmla="*/ 256 h 309"/>
              <a:gd name="T32" fmla="*/ 170 w 338"/>
              <a:gd name="T33" fmla="*/ 256 h 309"/>
              <a:gd name="T34" fmla="*/ 317 w 338"/>
              <a:gd name="T35" fmla="*/ 249 h 309"/>
              <a:gd name="T36" fmla="*/ 338 w 338"/>
              <a:gd name="T37" fmla="*/ 249 h 309"/>
              <a:gd name="T38" fmla="*/ 338 w 338"/>
              <a:gd name="T39" fmla="*/ 0 h 309"/>
              <a:gd name="T40" fmla="*/ 0 w 338"/>
              <a:gd name="T41" fmla="*/ 0 h 309"/>
              <a:gd name="T42" fmla="*/ 0 w 338"/>
              <a:gd name="T43" fmla="*/ 249 h 309"/>
              <a:gd name="T44" fmla="*/ 165 w 338"/>
              <a:gd name="T45" fmla="*/ 249 h 309"/>
              <a:gd name="T46" fmla="*/ 157 w 338"/>
              <a:gd name="T47" fmla="*/ 204 h 309"/>
              <a:gd name="T48" fmla="*/ 179 w 338"/>
              <a:gd name="T49"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8" h="309">
                <a:moveTo>
                  <a:pt x="241" y="199"/>
                </a:moveTo>
                <a:cubicBezTo>
                  <a:pt x="301" y="204"/>
                  <a:pt x="301" y="204"/>
                  <a:pt x="301" y="204"/>
                </a:cubicBezTo>
                <a:cubicBezTo>
                  <a:pt x="310" y="204"/>
                  <a:pt x="317" y="211"/>
                  <a:pt x="317" y="220"/>
                </a:cubicBezTo>
                <a:cubicBezTo>
                  <a:pt x="317" y="293"/>
                  <a:pt x="317" y="293"/>
                  <a:pt x="317" y="293"/>
                </a:cubicBezTo>
                <a:cubicBezTo>
                  <a:pt x="317" y="302"/>
                  <a:pt x="310" y="309"/>
                  <a:pt x="301" y="309"/>
                </a:cubicBezTo>
                <a:cubicBezTo>
                  <a:pt x="224" y="307"/>
                  <a:pt x="224" y="307"/>
                  <a:pt x="224" y="307"/>
                </a:cubicBezTo>
                <a:cubicBezTo>
                  <a:pt x="216" y="307"/>
                  <a:pt x="209" y="302"/>
                  <a:pt x="204" y="294"/>
                </a:cubicBezTo>
                <a:cubicBezTo>
                  <a:pt x="169" y="256"/>
                  <a:pt x="169" y="256"/>
                  <a:pt x="169" y="256"/>
                </a:cubicBezTo>
                <a:cubicBezTo>
                  <a:pt x="163" y="250"/>
                  <a:pt x="163" y="240"/>
                  <a:pt x="169" y="233"/>
                </a:cubicBezTo>
                <a:cubicBezTo>
                  <a:pt x="175" y="227"/>
                  <a:pt x="185" y="227"/>
                  <a:pt x="191" y="233"/>
                </a:cubicBezTo>
                <a:cubicBezTo>
                  <a:pt x="209" y="252"/>
                  <a:pt x="209" y="252"/>
                  <a:pt x="209" y="252"/>
                </a:cubicBezTo>
                <a:cubicBezTo>
                  <a:pt x="209" y="155"/>
                  <a:pt x="209" y="155"/>
                  <a:pt x="209" y="155"/>
                </a:cubicBezTo>
                <a:cubicBezTo>
                  <a:pt x="209" y="146"/>
                  <a:pt x="216" y="139"/>
                  <a:pt x="224" y="139"/>
                </a:cubicBezTo>
                <a:cubicBezTo>
                  <a:pt x="233" y="139"/>
                  <a:pt x="240" y="146"/>
                  <a:pt x="240" y="155"/>
                </a:cubicBezTo>
                <a:lnTo>
                  <a:pt x="241" y="199"/>
                </a:lnTo>
                <a:close/>
                <a:moveTo>
                  <a:pt x="170" y="256"/>
                </a:moveTo>
                <a:cubicBezTo>
                  <a:pt x="170" y="256"/>
                  <a:pt x="170" y="256"/>
                  <a:pt x="170" y="256"/>
                </a:cubicBezTo>
                <a:moveTo>
                  <a:pt x="317" y="249"/>
                </a:moveTo>
                <a:cubicBezTo>
                  <a:pt x="338" y="249"/>
                  <a:pt x="338" y="249"/>
                  <a:pt x="338" y="249"/>
                </a:cubicBezTo>
                <a:cubicBezTo>
                  <a:pt x="338" y="0"/>
                  <a:pt x="338" y="0"/>
                  <a:pt x="338" y="0"/>
                </a:cubicBezTo>
                <a:cubicBezTo>
                  <a:pt x="0" y="0"/>
                  <a:pt x="0" y="0"/>
                  <a:pt x="0" y="0"/>
                </a:cubicBezTo>
                <a:cubicBezTo>
                  <a:pt x="0" y="249"/>
                  <a:pt x="0" y="249"/>
                  <a:pt x="0" y="249"/>
                </a:cubicBezTo>
                <a:cubicBezTo>
                  <a:pt x="165" y="249"/>
                  <a:pt x="165" y="249"/>
                  <a:pt x="165" y="249"/>
                </a:cubicBezTo>
                <a:moveTo>
                  <a:pt x="157" y="204"/>
                </a:moveTo>
                <a:cubicBezTo>
                  <a:pt x="179" y="204"/>
                  <a:pt x="179" y="204"/>
                  <a:pt x="179" y="204"/>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55B92A14-ED4D-8440-A205-CF57F7836404}"/>
              </a:ext>
            </a:extLst>
          </p:cNvPr>
          <p:cNvSpPr txBox="1"/>
          <p:nvPr/>
        </p:nvSpPr>
        <p:spPr>
          <a:xfrm>
            <a:off x="4299146" y="3825984"/>
            <a:ext cx="437620"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Servers</a:t>
            </a:r>
          </a:p>
        </p:txBody>
      </p:sp>
      <p:sp>
        <p:nvSpPr>
          <p:cNvPr id="17" name="server">
            <a:extLst>
              <a:ext uri="{FF2B5EF4-FFF2-40B4-BE49-F238E27FC236}">
                <a16:creationId xmlns:a16="http://schemas.microsoft.com/office/drawing/2014/main" id="{766CE9D4-B839-2143-ADB3-F17651F9BB98}"/>
              </a:ext>
            </a:extLst>
          </p:cNvPr>
          <p:cNvSpPr>
            <a:spLocks noChangeAspect="1" noEditPoints="1"/>
          </p:cNvSpPr>
          <p:nvPr/>
        </p:nvSpPr>
        <p:spPr bwMode="auto">
          <a:xfrm>
            <a:off x="4475578" y="3589382"/>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A3BCA09E-9C7C-7B41-BA94-0665CB202EB4}"/>
              </a:ext>
            </a:extLst>
          </p:cNvPr>
          <p:cNvSpPr txBox="1"/>
          <p:nvPr/>
        </p:nvSpPr>
        <p:spPr>
          <a:xfrm>
            <a:off x="7309380" y="3782942"/>
            <a:ext cx="519373"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sp>
        <p:nvSpPr>
          <p:cNvPr id="19" name="globe_2">
            <a:extLst>
              <a:ext uri="{FF2B5EF4-FFF2-40B4-BE49-F238E27FC236}">
                <a16:creationId xmlns:a16="http://schemas.microsoft.com/office/drawing/2014/main" id="{89791B5C-42ED-A84C-ACEA-894434D277BF}"/>
              </a:ext>
            </a:extLst>
          </p:cNvPr>
          <p:cNvSpPr>
            <a:spLocks noChangeAspect="1" noEditPoints="1"/>
          </p:cNvSpPr>
          <p:nvPr/>
        </p:nvSpPr>
        <p:spPr bwMode="auto">
          <a:xfrm>
            <a:off x="7522846" y="3592060"/>
            <a:ext cx="91440" cy="914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48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5A0E5139-9828-024C-9EA3-8524E5F7CCB0}"/>
              </a:ext>
            </a:extLst>
          </p:cNvPr>
          <p:cNvSpPr txBox="1"/>
          <p:nvPr/>
        </p:nvSpPr>
        <p:spPr>
          <a:xfrm>
            <a:off x="2799903" y="3637402"/>
            <a:ext cx="1017907" cy="307777"/>
          </a:xfrm>
          <a:prstGeom prst="rect">
            <a:avLst/>
          </a:prstGeom>
          <a:noFill/>
        </p:spPr>
        <p:txBody>
          <a:bodyPr wrap="none" lIns="0" tIns="0" rIns="0" bIns="0" rtlCol="0" anchor="t">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Cloud Consistent</a:t>
            </a:r>
          </a:p>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a:rPr>
              <a:t> Hybrid Server</a:t>
            </a:r>
          </a:p>
        </p:txBody>
      </p:sp>
      <p:sp>
        <p:nvSpPr>
          <p:cNvPr id="21" name="server">
            <a:extLst>
              <a:ext uri="{FF2B5EF4-FFF2-40B4-BE49-F238E27FC236}">
                <a16:creationId xmlns:a16="http://schemas.microsoft.com/office/drawing/2014/main" id="{96E577AA-50D3-8E43-9E81-3D909A02FE1A}"/>
              </a:ext>
            </a:extLst>
          </p:cNvPr>
          <p:cNvSpPr>
            <a:spLocks noChangeAspect="1" noEditPoints="1"/>
          </p:cNvSpPr>
          <p:nvPr/>
        </p:nvSpPr>
        <p:spPr bwMode="auto">
          <a:xfrm>
            <a:off x="3169069" y="3442860"/>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Shape 19">
            <a:extLst>
              <a:ext uri="{FF2B5EF4-FFF2-40B4-BE49-F238E27FC236}">
                <a16:creationId xmlns:a16="http://schemas.microsoft.com/office/drawing/2014/main" id="{37C109E6-67C4-034F-8C3A-9932ED222773}"/>
              </a:ext>
            </a:extLst>
          </p:cNvPr>
          <p:cNvSpPr>
            <a:spLocks noChangeAspect="1"/>
          </p:cNvSpPr>
          <p:nvPr/>
        </p:nvSpPr>
        <p:spPr bwMode="auto">
          <a:xfrm flipV="1">
            <a:off x="3333321" y="3483868"/>
            <a:ext cx="182974" cy="1008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418710325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7121F3-CF92-4ABD-AB39-510B57214FC6}"/>
              </a:ext>
            </a:extLst>
          </p:cNvPr>
          <p:cNvSpPr>
            <a:spLocks noGrp="1"/>
          </p:cNvSpPr>
          <p:nvPr>
            <p:ph type="title"/>
          </p:nvPr>
        </p:nvSpPr>
        <p:spPr/>
        <p:txBody>
          <a:bodyPr/>
          <a:lstStyle/>
          <a:p>
            <a:r>
              <a:rPr lang="en-US"/>
              <a:t>Vision AI Development kit</a:t>
            </a:r>
          </a:p>
        </p:txBody>
      </p:sp>
      <p:sp>
        <p:nvSpPr>
          <p:cNvPr id="2" name="Text Placeholder 1">
            <a:extLst>
              <a:ext uri="{FF2B5EF4-FFF2-40B4-BE49-F238E27FC236}">
                <a16:creationId xmlns:a16="http://schemas.microsoft.com/office/drawing/2014/main" id="{0D72A20A-775C-439A-930E-BFC5E3F48255}"/>
              </a:ext>
            </a:extLst>
          </p:cNvPr>
          <p:cNvSpPr>
            <a:spLocks noGrp="1"/>
          </p:cNvSpPr>
          <p:nvPr>
            <p:ph type="body" sz="quarter" idx="12"/>
          </p:nvPr>
        </p:nvSpPr>
        <p:spPr/>
        <p:txBody>
          <a:bodyPr/>
          <a:lstStyle/>
          <a:p>
            <a:r>
              <a:rPr lang="en-US"/>
              <a:t>System Architecture</a:t>
            </a:r>
          </a:p>
        </p:txBody>
      </p:sp>
      <p:pic>
        <p:nvPicPr>
          <p:cNvPr id="5" name="Picture 4" descr="A screenshot of a cell phone&#10;&#10;Description generated with very high confidence">
            <a:extLst>
              <a:ext uri="{FF2B5EF4-FFF2-40B4-BE49-F238E27FC236}">
                <a16:creationId xmlns:a16="http://schemas.microsoft.com/office/drawing/2014/main" id="{B99DFC16-E409-4807-BF8E-2C350E08786F}"/>
              </a:ext>
            </a:extLst>
          </p:cNvPr>
          <p:cNvPicPr>
            <a:picLocks noChangeAspect="1"/>
          </p:cNvPicPr>
          <p:nvPr/>
        </p:nvPicPr>
        <p:blipFill rotWithShape="1">
          <a:blip r:embed="rId2">
            <a:extLst>
              <a:ext uri="{28A0092B-C50C-407E-A947-70E740481C1C}">
                <a14:useLocalDpi xmlns:a14="http://schemas.microsoft.com/office/drawing/2010/main" val="0"/>
              </a:ext>
            </a:extLst>
          </a:blip>
          <a:srcRect t="5229" b="16470"/>
          <a:stretch/>
        </p:blipFill>
        <p:spPr>
          <a:xfrm>
            <a:off x="889844" y="1357095"/>
            <a:ext cx="10412312" cy="5369859"/>
          </a:xfrm>
          <a:prstGeom prst="rect">
            <a:avLst/>
          </a:prstGeom>
        </p:spPr>
      </p:pic>
    </p:spTree>
    <p:extLst>
      <p:ext uri="{BB962C8B-B14F-4D97-AF65-F5344CB8AC3E}">
        <p14:creationId xmlns:p14="http://schemas.microsoft.com/office/powerpoint/2010/main" val="13964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1CF5F-0AD2-44D6-911A-480FE71DADC5}"/>
              </a:ext>
            </a:extLst>
          </p:cNvPr>
          <p:cNvSpPr>
            <a:spLocks noGrp="1"/>
          </p:cNvSpPr>
          <p:nvPr>
            <p:ph type="title"/>
          </p:nvPr>
        </p:nvSpPr>
        <p:spPr/>
        <p:txBody>
          <a:bodyPr/>
          <a:lstStyle/>
          <a:p>
            <a:r>
              <a:rPr lang="en-US"/>
              <a:t>Deploy to FPGA</a:t>
            </a:r>
          </a:p>
        </p:txBody>
      </p:sp>
    </p:spTree>
    <p:extLst>
      <p:ext uri="{BB962C8B-B14F-4D97-AF65-F5344CB8AC3E}">
        <p14:creationId xmlns:p14="http://schemas.microsoft.com/office/powerpoint/2010/main" val="59423479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 name="Group 286"/>
          <p:cNvGrpSpPr/>
          <p:nvPr/>
        </p:nvGrpSpPr>
        <p:grpSpPr>
          <a:xfrm>
            <a:off x="6365877" y="2680950"/>
            <a:ext cx="2216393" cy="1803315"/>
            <a:chOff x="6478533" y="3068441"/>
            <a:chExt cx="2260836" cy="1839475"/>
          </a:xfrm>
        </p:grpSpPr>
        <p:sp>
          <p:nvSpPr>
            <p:cNvPr id="253" name="Rectangle 252"/>
            <p:cNvSpPr/>
            <p:nvPr/>
          </p:nvSpPr>
          <p:spPr bwMode="auto">
            <a:xfrm>
              <a:off x="6478533" y="3068441"/>
              <a:ext cx="2260836" cy="1839475"/>
            </a:xfrm>
            <a:prstGeom prst="rect">
              <a:avLst/>
            </a:prstGeom>
            <a:solidFill>
              <a:srgbClr val="355D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16" name="Group 215"/>
            <p:cNvGrpSpPr/>
            <p:nvPr/>
          </p:nvGrpSpPr>
          <p:grpSpPr>
            <a:xfrm>
              <a:off x="6913534" y="3309199"/>
              <a:ext cx="1378670" cy="1365279"/>
              <a:chOff x="10157216" y="5167111"/>
              <a:chExt cx="784208" cy="776592"/>
            </a:xfrm>
            <a:solidFill>
              <a:schemeClr val="bg1"/>
            </a:solidFill>
          </p:grpSpPr>
          <p:grpSp>
            <p:nvGrpSpPr>
              <p:cNvPr id="218" name="Group 217"/>
              <p:cNvGrpSpPr/>
              <p:nvPr/>
            </p:nvGrpSpPr>
            <p:grpSpPr>
              <a:xfrm>
                <a:off x="10157216" y="5167111"/>
                <a:ext cx="784208" cy="776592"/>
                <a:chOff x="6061147" y="1903843"/>
                <a:chExt cx="1441783" cy="1427779"/>
              </a:xfrm>
              <a:grpFill/>
            </p:grpSpPr>
            <p:sp>
              <p:nvSpPr>
                <p:cNvPr id="220" name="Rectangle: Rounded Corners 219"/>
                <p:cNvSpPr/>
                <p:nvPr/>
              </p:nvSpPr>
              <p:spPr bwMode="auto">
                <a:xfrm>
                  <a:off x="6287602" y="2125662"/>
                  <a:ext cx="990600" cy="990600"/>
                </a:xfrm>
                <a:prstGeom prst="roundRect">
                  <a:avLst>
                    <a:gd name="adj" fmla="val 426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198" descr="Azure automation.png"/>
                <p:cNvPicPr>
                  <a:picLocks noChangeAspect="1"/>
                </p:cNvPicPr>
                <p:nvPr/>
              </p:nvPicPr>
              <p:blipFill>
                <a:blip r:embed="rId3" cstate="screen">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497674" y="2198548"/>
                  <a:ext cx="545200" cy="547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2" name="Rectangle 221"/>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6" name="Rectangle 225"/>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8" name="Group 227"/>
                <p:cNvGrpSpPr/>
                <p:nvPr/>
              </p:nvGrpSpPr>
              <p:grpSpPr>
                <a:xfrm>
                  <a:off x="6405900" y="3172387"/>
                  <a:ext cx="767675" cy="159235"/>
                  <a:chOff x="6558300" y="2056243"/>
                  <a:chExt cx="767675" cy="159235"/>
                </a:xfrm>
                <a:grpFill/>
              </p:grpSpPr>
              <p:sp>
                <p:nvSpPr>
                  <p:cNvPr id="239" name="Rectangle 2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Rectangle 2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Rectangle 2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Rectangle 2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9" name="Group 228"/>
                <p:cNvGrpSpPr/>
                <p:nvPr/>
              </p:nvGrpSpPr>
              <p:grpSpPr>
                <a:xfrm rot="5400000">
                  <a:off x="7039472" y="2555037"/>
                  <a:ext cx="767674" cy="159243"/>
                  <a:chOff x="6558301" y="2073786"/>
                  <a:chExt cx="767674" cy="159243"/>
                </a:xfrm>
                <a:grpFill/>
              </p:grpSpPr>
              <p:sp>
                <p:nvSpPr>
                  <p:cNvPr id="235" name="Rectangle 234"/>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Rectangle 236"/>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8" name="Rectangle 237"/>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0" name="Group 229"/>
                <p:cNvGrpSpPr/>
                <p:nvPr/>
              </p:nvGrpSpPr>
              <p:grpSpPr>
                <a:xfrm rot="5400000">
                  <a:off x="5756927" y="2549314"/>
                  <a:ext cx="767675" cy="159235"/>
                  <a:chOff x="6558300" y="2056243"/>
                  <a:chExt cx="767675" cy="159235"/>
                </a:xfrm>
                <a:grpFill/>
              </p:grpSpPr>
              <p:sp>
                <p:nvSpPr>
                  <p:cNvPr id="231" name="Rectangle 230"/>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219" name="TextBox 218"/>
              <p:cNvSpPr txBox="1"/>
              <p:nvPr/>
            </p:nvSpPr>
            <p:spPr>
              <a:xfrm>
                <a:off x="10284039" y="5641895"/>
                <a:ext cx="536887" cy="1260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355D7D"/>
                    </a:solidFill>
                    <a:effectLst/>
                    <a:uLnTx/>
                    <a:uFillTx/>
                    <a:latin typeface="Segoe UI Semibold" panose="020B0702040204020203" pitchFamily="34" charset="0"/>
                    <a:ea typeface="+mn-ea"/>
                    <a:cs typeface="Segoe UI Semibold" panose="020B0702040204020203" pitchFamily="34" charset="0"/>
                  </a:rPr>
                  <a:t>FPGAs</a:t>
                </a:r>
              </a:p>
            </p:txBody>
          </p:sp>
        </p:grpSp>
      </p:grpSp>
      <p:sp>
        <p:nvSpPr>
          <p:cNvPr id="10" name="TextBox 9"/>
          <p:cNvSpPr txBox="1"/>
          <p:nvPr/>
        </p:nvSpPr>
        <p:spPr>
          <a:xfrm>
            <a:off x="10307427" y="4843199"/>
            <a:ext cx="1032686" cy="411619"/>
          </a:xfrm>
          <a:prstGeom prst="rect">
            <a:avLst/>
          </a:prstGeom>
          <a:noFill/>
        </p:spPr>
        <p:txBody>
          <a:bodyPr wrap="non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EFFICIENCY</a:t>
            </a:r>
          </a:p>
        </p:txBody>
      </p:sp>
      <p:sp>
        <p:nvSpPr>
          <p:cNvPr id="19" name="Title 18"/>
          <p:cNvSpPr>
            <a:spLocks noGrp="1"/>
          </p:cNvSpPr>
          <p:nvPr>
            <p:ph type="title"/>
          </p:nvPr>
        </p:nvSpPr>
        <p:spPr/>
        <p:txBody>
          <a:bodyPr/>
          <a:lstStyle/>
          <a:p>
            <a:r>
              <a:rPr lang="en-US"/>
              <a:t>Azure ML</a:t>
            </a:r>
          </a:p>
        </p:txBody>
      </p:sp>
      <p:sp>
        <p:nvSpPr>
          <p:cNvPr id="16" name="Text Placeholder 15">
            <a:extLst>
              <a:ext uri="{FF2B5EF4-FFF2-40B4-BE49-F238E27FC236}">
                <a16:creationId xmlns:a16="http://schemas.microsoft.com/office/drawing/2014/main" id="{3034701A-88B7-4043-859D-05E0400F2D86}"/>
              </a:ext>
            </a:extLst>
          </p:cNvPr>
          <p:cNvSpPr>
            <a:spLocks noGrp="1"/>
          </p:cNvSpPr>
          <p:nvPr>
            <p:ph type="body" sz="quarter" idx="12"/>
          </p:nvPr>
        </p:nvSpPr>
        <p:spPr/>
        <p:txBody>
          <a:bodyPr/>
          <a:lstStyle/>
          <a:p>
            <a:r>
              <a:rPr lang="en-US"/>
              <a:t>Silicon Alternatives</a:t>
            </a:r>
          </a:p>
        </p:txBody>
      </p:sp>
      <p:sp>
        <p:nvSpPr>
          <p:cNvPr id="20" name="Rectangle 19"/>
          <p:cNvSpPr/>
          <p:nvPr/>
        </p:nvSpPr>
        <p:spPr>
          <a:xfrm>
            <a:off x="731726" y="4901521"/>
            <a:ext cx="990977" cy="282385"/>
          </a:xfrm>
          <a:prstGeom prst="rect">
            <a:avLst/>
          </a:prstGeom>
        </p:spPr>
        <p:txBody>
          <a:bodyPr wrap="none">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FLEXIBILITY</a:t>
            </a:r>
          </a:p>
        </p:txBody>
      </p:sp>
      <p:grpSp>
        <p:nvGrpSpPr>
          <p:cNvPr id="38" name="Group 37"/>
          <p:cNvGrpSpPr/>
          <p:nvPr/>
        </p:nvGrpSpPr>
        <p:grpSpPr>
          <a:xfrm>
            <a:off x="664604" y="2680949"/>
            <a:ext cx="2230235" cy="1803316"/>
            <a:chOff x="641629" y="3068442"/>
            <a:chExt cx="2274956" cy="1839476"/>
          </a:xfrm>
        </p:grpSpPr>
        <p:sp>
          <p:nvSpPr>
            <p:cNvPr id="246" name="Rectangle 245"/>
            <p:cNvSpPr/>
            <p:nvPr/>
          </p:nvSpPr>
          <p:spPr bwMode="auto">
            <a:xfrm>
              <a:off x="641629" y="3068442"/>
              <a:ext cx="2274956" cy="1839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2" name="Freeform 73"/>
            <p:cNvSpPr>
              <a:spLocks noChangeAspect="1" noEditPoints="1"/>
            </p:cNvSpPr>
            <p:nvPr/>
          </p:nvSpPr>
          <p:spPr bwMode="black">
            <a:xfrm>
              <a:off x="1002589" y="3243121"/>
              <a:ext cx="1497155" cy="1497149"/>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CPUs</a:t>
              </a:r>
            </a:p>
          </p:txBody>
        </p:sp>
      </p:grpSp>
      <p:grpSp>
        <p:nvGrpSpPr>
          <p:cNvPr id="286" name="Group 285"/>
          <p:cNvGrpSpPr/>
          <p:nvPr/>
        </p:nvGrpSpPr>
        <p:grpSpPr>
          <a:xfrm>
            <a:off x="3467073" y="2667517"/>
            <a:ext cx="2214169" cy="1803315"/>
            <a:chOff x="3551237" y="3068442"/>
            <a:chExt cx="2258568" cy="1839475"/>
          </a:xfrm>
        </p:grpSpPr>
        <p:sp>
          <p:nvSpPr>
            <p:cNvPr id="18" name="Rectangle 17"/>
            <p:cNvSpPr/>
            <p:nvPr/>
          </p:nvSpPr>
          <p:spPr bwMode="auto">
            <a:xfrm>
              <a:off x="3551237" y="3068442"/>
              <a:ext cx="2258568" cy="1839475"/>
            </a:xfrm>
            <a:prstGeom prst="rect">
              <a:avLst/>
            </a:prstGeom>
            <a:solidFill>
              <a:srgbClr val="1E69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25" name="Group 224"/>
            <p:cNvGrpSpPr/>
            <p:nvPr/>
          </p:nvGrpSpPr>
          <p:grpSpPr>
            <a:xfrm>
              <a:off x="3932237" y="3434182"/>
              <a:ext cx="1511939" cy="1176630"/>
              <a:chOff x="4851538" y="3434182"/>
              <a:chExt cx="1511939" cy="1176630"/>
            </a:xfrm>
          </p:grpSpPr>
          <p:pic>
            <p:nvPicPr>
              <p:cNvPr id="224" name="Picture 223"/>
              <p:cNvPicPr>
                <a:picLocks noChangeAspect="1"/>
              </p:cNvPicPr>
              <p:nvPr/>
            </p:nvPicPr>
            <p:blipFill>
              <a:blip r:embed="rId5"/>
              <a:stretch>
                <a:fillRect/>
              </a:stretch>
            </p:blipFill>
            <p:spPr>
              <a:xfrm>
                <a:off x="4851538" y="3434182"/>
                <a:ext cx="1511939" cy="1176630"/>
              </a:xfrm>
              <a:prstGeom prst="rect">
                <a:avLst/>
              </a:prstGeom>
            </p:spPr>
          </p:pic>
          <p:sp>
            <p:nvSpPr>
              <p:cNvPr id="25" name="Rectangle 24"/>
              <p:cNvSpPr/>
              <p:nvPr/>
            </p:nvSpPr>
            <p:spPr bwMode="auto">
              <a:xfrm>
                <a:off x="4957471" y="3819416"/>
                <a:ext cx="662288" cy="352770"/>
              </a:xfrm>
              <a:prstGeom prst="rect">
                <a:avLst/>
              </a:prstGeom>
              <a:solidFill>
                <a:srgbClr val="1E69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GPUs</a:t>
                </a:r>
              </a:p>
            </p:txBody>
          </p:sp>
        </p:grpSp>
      </p:grpSp>
      <p:grpSp>
        <p:nvGrpSpPr>
          <p:cNvPr id="106" name="Group 105"/>
          <p:cNvGrpSpPr/>
          <p:nvPr/>
        </p:nvGrpSpPr>
        <p:grpSpPr>
          <a:xfrm>
            <a:off x="9231768" y="2673047"/>
            <a:ext cx="2219205" cy="1809249"/>
            <a:chOff x="9412667" y="3051715"/>
            <a:chExt cx="2263705" cy="1845528"/>
          </a:xfrm>
        </p:grpSpPr>
        <p:sp>
          <p:nvSpPr>
            <p:cNvPr id="255" name="Rectangle 254"/>
            <p:cNvSpPr/>
            <p:nvPr/>
          </p:nvSpPr>
          <p:spPr bwMode="auto">
            <a:xfrm>
              <a:off x="9412667" y="3051715"/>
              <a:ext cx="2263705" cy="18455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5" name="Group 104"/>
            <p:cNvGrpSpPr/>
            <p:nvPr/>
          </p:nvGrpSpPr>
          <p:grpSpPr>
            <a:xfrm>
              <a:off x="10082396" y="3309199"/>
              <a:ext cx="951556" cy="1369899"/>
              <a:chOff x="10082396" y="3309199"/>
              <a:chExt cx="951556" cy="1369899"/>
            </a:xfrm>
          </p:grpSpPr>
          <p:sp>
            <p:nvSpPr>
              <p:cNvPr id="249" name="Rectangle: Rounded Corners 248"/>
              <p:cNvSpPr/>
              <p:nvPr/>
            </p:nvSpPr>
            <p:spPr bwMode="auto">
              <a:xfrm>
                <a:off x="10082396" y="3521308"/>
                <a:ext cx="947237" cy="947237"/>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8" name="TextBox 247"/>
              <p:cNvSpPr txBox="1"/>
              <p:nvPr/>
            </p:nvSpPr>
            <p:spPr>
              <a:xfrm>
                <a:off x="10088814" y="4100236"/>
                <a:ext cx="943869" cy="2215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ASICs</a:t>
                </a:r>
              </a:p>
            </p:txBody>
          </p:sp>
          <p:grpSp>
            <p:nvGrpSpPr>
              <p:cNvPr id="36" name="Group 35"/>
              <p:cNvGrpSpPr/>
              <p:nvPr/>
            </p:nvGrpSpPr>
            <p:grpSpPr>
              <a:xfrm>
                <a:off x="10086533" y="3309199"/>
                <a:ext cx="945311" cy="152265"/>
                <a:chOff x="10326619" y="3309199"/>
                <a:chExt cx="945311" cy="152265"/>
              </a:xfrm>
            </p:grpSpPr>
            <p:sp>
              <p:nvSpPr>
                <p:cNvPr id="257" name="Rectangle 256"/>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Rectangle 257"/>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Rectangle 258"/>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0" name="Rectangle 259"/>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275"/>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276"/>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8" name="Group 277"/>
              <p:cNvGrpSpPr/>
              <p:nvPr/>
            </p:nvGrpSpPr>
            <p:grpSpPr>
              <a:xfrm>
                <a:off x="10088641" y="4526833"/>
                <a:ext cx="945311" cy="152265"/>
                <a:chOff x="10326619" y="3309199"/>
                <a:chExt cx="945311" cy="152265"/>
              </a:xfrm>
            </p:grpSpPr>
            <p:sp>
              <p:nvSpPr>
                <p:cNvPr id="279" name="Rectangle 278"/>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0" name="Rectangle 279"/>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1" name="Rectangle 280"/>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Rectangle 281"/>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3" name="Rectangle 282"/>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Rectangle 283"/>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85" name="Freeform 92"/>
              <p:cNvSpPr>
                <a:spLocks noChangeAspect="1" noEditPoints="1"/>
              </p:cNvSpPr>
              <p:nvPr/>
            </p:nvSpPr>
            <p:spPr bwMode="black">
              <a:xfrm>
                <a:off x="10435327" y="3684414"/>
                <a:ext cx="248042" cy="3379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p:spPr>
            <p:txBody>
              <a:bodyPr vert="horz" wrap="square" lIns="89646" tIns="44823" rIns="89646" bIns="44823"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16DB1CE3-0394-9740-8A41-10B36970DD93}"/>
              </a:ext>
            </a:extLst>
          </p:cNvPr>
          <p:cNvGrpSpPr/>
          <p:nvPr/>
        </p:nvGrpSpPr>
        <p:grpSpPr>
          <a:xfrm>
            <a:off x="259105" y="2163405"/>
            <a:ext cx="8633884" cy="4266908"/>
            <a:chOff x="3034190" y="2491065"/>
            <a:chExt cx="5858798" cy="4266908"/>
          </a:xfrm>
        </p:grpSpPr>
        <p:sp>
          <p:nvSpPr>
            <p:cNvPr id="23" name="TextBox 22"/>
            <p:cNvSpPr txBox="1"/>
            <p:nvPr/>
          </p:nvSpPr>
          <p:spPr>
            <a:xfrm>
              <a:off x="5399038" y="5938505"/>
              <a:ext cx="1897769" cy="764664"/>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961"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INFERENCING</a:t>
              </a:r>
              <a:br>
                <a:rPr kumimoji="0" lang="en-US" sz="1961"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br>
              <a:r>
                <a:rPr kumimoji="0" lang="en-US" sz="1961" b="1" i="0" u="none" strike="noStrike" kern="1200" cap="none" spc="0" normalizeH="0" baseline="0" noProof="0">
                  <a:ln>
                    <a:noFill/>
                  </a:ln>
                  <a:solidFill>
                    <a:srgbClr val="0070C0"/>
                  </a:solidFill>
                  <a:effectLst/>
                  <a:uLnTx/>
                  <a:uFillTx/>
                  <a:latin typeface="Segoe UI Light"/>
                  <a:ea typeface="+mn-ea"/>
                  <a:cs typeface="+mn-cs"/>
                </a:rPr>
                <a:t>CPUs, GPUS, FPGAs</a:t>
              </a:r>
              <a:endParaRPr kumimoji="0" lang="en-US" sz="2400" b="1" i="0" u="none" strike="noStrike" kern="1200" cap="none" spc="0" normalizeH="0" baseline="0" noProof="0">
                <a:ln>
                  <a:noFill/>
                </a:ln>
                <a:solidFill>
                  <a:srgbClr val="0070C0"/>
                </a:solidFill>
                <a:effectLst/>
                <a:uLnTx/>
                <a:uFillTx/>
                <a:latin typeface="Segoe UI Light"/>
                <a:ea typeface="+mn-ea"/>
                <a:cs typeface="+mn-cs"/>
              </a:endParaRPr>
            </a:p>
          </p:txBody>
        </p:sp>
        <p:sp>
          <p:nvSpPr>
            <p:cNvPr id="21" name="TextBox 20"/>
            <p:cNvSpPr txBox="1"/>
            <p:nvPr/>
          </p:nvSpPr>
          <p:spPr>
            <a:xfrm>
              <a:off x="3350213" y="5932458"/>
              <a:ext cx="1816836" cy="825515"/>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961"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TRAINING</a:t>
              </a:r>
              <a:r>
                <a:rPr kumimoji="0" lang="en-US" sz="24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 </a:t>
              </a:r>
              <a:br>
                <a:rPr kumimoji="0" lang="en-US" sz="24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br>
              <a:r>
                <a:rPr kumimoji="0" lang="en-US" sz="1961" b="1" i="0" u="none" strike="noStrike" kern="1200" cap="none" spc="0" normalizeH="0" baseline="0" noProof="0">
                  <a:ln>
                    <a:noFill/>
                  </a:ln>
                  <a:solidFill>
                    <a:srgbClr val="0070C0"/>
                  </a:solidFill>
                  <a:effectLst/>
                  <a:uLnTx/>
                  <a:uFillTx/>
                  <a:latin typeface="Segoe UI Light"/>
                  <a:ea typeface="+mn-ea"/>
                  <a:cs typeface="+mn-cs"/>
                </a:rPr>
                <a:t>CPUs and GPUs</a:t>
              </a:r>
              <a:endParaRPr kumimoji="0" lang="en-US" sz="2400" b="1" i="0" u="none" strike="noStrike" kern="1200" cap="none" spc="0" normalizeH="0" baseline="0" noProof="0">
                <a:ln>
                  <a:noFill/>
                </a:ln>
                <a:solidFill>
                  <a:srgbClr val="0070C0"/>
                </a:solidFill>
                <a:effectLst/>
                <a:uLnTx/>
                <a:uFillTx/>
                <a:latin typeface="Segoe UI Light"/>
                <a:ea typeface="+mn-ea"/>
                <a:cs typeface="+mn-cs"/>
              </a:endParaRPr>
            </a:p>
          </p:txBody>
        </p:sp>
        <p:grpSp>
          <p:nvGrpSpPr>
            <p:cNvPr id="6" name="Group 5">
              <a:extLst>
                <a:ext uri="{FF2B5EF4-FFF2-40B4-BE49-F238E27FC236}">
                  <a16:creationId xmlns:a16="http://schemas.microsoft.com/office/drawing/2014/main" id="{50F94C64-9AE2-D348-A200-D6BDF7A07948}"/>
                </a:ext>
              </a:extLst>
            </p:cNvPr>
            <p:cNvGrpSpPr/>
            <p:nvPr/>
          </p:nvGrpSpPr>
          <p:grpSpPr>
            <a:xfrm>
              <a:off x="3034190" y="2491065"/>
              <a:ext cx="5858798" cy="3247286"/>
              <a:chOff x="3034190" y="2491065"/>
              <a:chExt cx="5858798" cy="3247286"/>
            </a:xfrm>
          </p:grpSpPr>
          <p:sp>
            <p:nvSpPr>
              <p:cNvPr id="3" name="Rounded Rectangle 2">
                <a:extLst>
                  <a:ext uri="{FF2B5EF4-FFF2-40B4-BE49-F238E27FC236}">
                    <a16:creationId xmlns:a16="http://schemas.microsoft.com/office/drawing/2014/main" id="{ACF5135F-1115-F746-A98B-FDED127262E5}"/>
                  </a:ext>
                </a:extLst>
              </p:cNvPr>
              <p:cNvSpPr/>
              <p:nvPr/>
            </p:nvSpPr>
            <p:spPr>
              <a:xfrm>
                <a:off x="3034190" y="2491065"/>
                <a:ext cx="5858798" cy="3247286"/>
              </a:xfrm>
              <a:prstGeom prst="roundRect">
                <a:avLst/>
              </a:prstGeom>
              <a:noFill/>
              <a:ln w="762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B109D44-A217-164A-8BE6-B0183EBD1D12}"/>
                  </a:ext>
                </a:extLst>
              </p:cNvPr>
              <p:cNvSpPr txBox="1"/>
              <p:nvPr/>
            </p:nvSpPr>
            <p:spPr>
              <a:xfrm>
                <a:off x="3295085" y="2492376"/>
                <a:ext cx="10406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Calibri" panose="020F0502020204030204"/>
                    <a:ea typeface="+mn-ea"/>
                    <a:cs typeface="+mn-cs"/>
                  </a:rPr>
                  <a:t>Cloud</a:t>
                </a:r>
              </a:p>
            </p:txBody>
          </p:sp>
        </p:grpSp>
      </p:grpSp>
      <p:sp>
        <p:nvSpPr>
          <p:cNvPr id="8" name="Right Arrow 7"/>
          <p:cNvSpPr/>
          <p:nvPr/>
        </p:nvSpPr>
        <p:spPr bwMode="auto">
          <a:xfrm>
            <a:off x="556787" y="4670986"/>
            <a:ext cx="10981203" cy="697859"/>
          </a:xfrm>
          <a:prstGeom prst="leftRightArrow">
            <a:avLst/>
          </a:prstGeom>
          <a:gradFill flip="none" rotWithShape="1">
            <a:gsLst>
              <a:gs pos="1250">
                <a:schemeClr val="tx1"/>
              </a:gs>
              <a:gs pos="100000">
                <a:schemeClr val="tx2"/>
              </a:gs>
            </a:gsLst>
            <a:lin ang="10800000" scaled="1"/>
            <a:tileRect/>
          </a:gra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marL="0" marR="0" lvl="0" indent="0" algn="ctr" defTabSz="1118769" rtl="0" eaLnBrk="1" fontAlgn="base" latinLnBrk="0" hangingPunct="1">
              <a:lnSpc>
                <a:spcPct val="100000"/>
              </a:lnSpc>
              <a:spcBef>
                <a:spcPct val="0"/>
              </a:spcBef>
              <a:spcAft>
                <a:spcPct val="0"/>
              </a:spcAft>
              <a:buClrTx/>
              <a:buSzTx/>
              <a:buFontTx/>
              <a:buNone/>
              <a:tabLst/>
              <a:defRPr/>
            </a:pPr>
            <a:endParaRPr kumimoji="0" lang="en-US" sz="287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C1FAE119-CDE0-4E77-984D-BCA81B96E049}"/>
              </a:ext>
            </a:extLst>
          </p:cNvPr>
          <p:cNvGrpSpPr/>
          <p:nvPr/>
        </p:nvGrpSpPr>
        <p:grpSpPr>
          <a:xfrm>
            <a:off x="503447" y="1929839"/>
            <a:ext cx="11355315" cy="4885117"/>
            <a:chOff x="3208752" y="2468991"/>
            <a:chExt cx="8703350" cy="4349524"/>
          </a:xfrm>
        </p:grpSpPr>
        <p:grpSp>
          <p:nvGrpSpPr>
            <p:cNvPr id="4" name="Group 3">
              <a:extLst>
                <a:ext uri="{FF2B5EF4-FFF2-40B4-BE49-F238E27FC236}">
                  <a16:creationId xmlns:a16="http://schemas.microsoft.com/office/drawing/2014/main" id="{A0838873-8C4F-457E-9EEF-8BCB714BB27A}"/>
                </a:ext>
              </a:extLst>
            </p:cNvPr>
            <p:cNvGrpSpPr/>
            <p:nvPr/>
          </p:nvGrpSpPr>
          <p:grpSpPr>
            <a:xfrm>
              <a:off x="3208752" y="2468991"/>
              <a:ext cx="8703350" cy="3882796"/>
              <a:chOff x="3208752" y="2468991"/>
              <a:chExt cx="8703350" cy="3882796"/>
            </a:xfrm>
          </p:grpSpPr>
          <p:grpSp>
            <p:nvGrpSpPr>
              <p:cNvPr id="9" name="Group 8">
                <a:extLst>
                  <a:ext uri="{FF2B5EF4-FFF2-40B4-BE49-F238E27FC236}">
                    <a16:creationId xmlns:a16="http://schemas.microsoft.com/office/drawing/2014/main" id="{8E2D7292-A0AA-2646-9193-F47A5DF089D8}"/>
                  </a:ext>
                </a:extLst>
              </p:cNvPr>
              <p:cNvGrpSpPr/>
              <p:nvPr/>
            </p:nvGrpSpPr>
            <p:grpSpPr>
              <a:xfrm>
                <a:off x="3208752" y="2468991"/>
                <a:ext cx="8703350" cy="3269360"/>
                <a:chOff x="3208752" y="2468991"/>
                <a:chExt cx="8703350" cy="3269360"/>
              </a:xfrm>
            </p:grpSpPr>
            <p:sp>
              <p:nvSpPr>
                <p:cNvPr id="328" name="Rounded Rectangle 327">
                  <a:extLst>
                    <a:ext uri="{FF2B5EF4-FFF2-40B4-BE49-F238E27FC236}">
                      <a16:creationId xmlns:a16="http://schemas.microsoft.com/office/drawing/2014/main" id="{33ABFE5D-D1EE-B749-97D5-941CE92407C7}"/>
                    </a:ext>
                  </a:extLst>
                </p:cNvPr>
                <p:cNvSpPr/>
                <p:nvPr/>
              </p:nvSpPr>
              <p:spPr>
                <a:xfrm>
                  <a:off x="3208752" y="2491065"/>
                  <a:ext cx="8703350" cy="3247286"/>
                </a:xfrm>
                <a:prstGeom prst="roundRect">
                  <a:avLst/>
                </a:prstGeom>
                <a:noFill/>
                <a:ln w="76200">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51CC818-8DDB-8349-AEC0-745BC6B580CC}"/>
                    </a:ext>
                  </a:extLst>
                </p:cNvPr>
                <p:cNvSpPr txBox="1"/>
                <p:nvPr/>
              </p:nvSpPr>
              <p:spPr>
                <a:xfrm>
                  <a:off x="10678055" y="2468991"/>
                  <a:ext cx="8865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C000"/>
                      </a:solidFill>
                      <a:effectLst/>
                      <a:uLnTx/>
                      <a:uFillTx/>
                      <a:latin typeface="Calibri" panose="020F0502020204030204"/>
                      <a:ea typeface="+mn-ea"/>
                      <a:cs typeface="+mn-cs"/>
                    </a:rPr>
                    <a:t>Edge</a:t>
                  </a:r>
                </a:p>
              </p:txBody>
            </p:sp>
          </p:grpSp>
          <p:sp>
            <p:nvSpPr>
              <p:cNvPr id="329" name="TextBox 328">
                <a:extLst>
                  <a:ext uri="{FF2B5EF4-FFF2-40B4-BE49-F238E27FC236}">
                    <a16:creationId xmlns:a16="http://schemas.microsoft.com/office/drawing/2014/main" id="{DE1F3601-88AC-8C44-855E-7E8C2FA47068}"/>
                  </a:ext>
                </a:extLst>
              </p:cNvPr>
              <p:cNvSpPr txBox="1"/>
              <p:nvPr/>
            </p:nvSpPr>
            <p:spPr>
              <a:xfrm>
                <a:off x="9547068" y="5710579"/>
                <a:ext cx="1988716" cy="641208"/>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INFERENCING</a:t>
                </a:r>
                <a:b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a:noFill/>
                    </a:ln>
                    <a:solidFill>
                      <a:srgbClr val="FFC000"/>
                    </a:solidFill>
                    <a:effectLst/>
                    <a:uLnTx/>
                    <a:uFillTx/>
                    <a:latin typeface="Segoe UI Light"/>
                    <a:ea typeface="+mn-ea"/>
                    <a:cs typeface="+mn-cs"/>
                  </a:rPr>
                  <a:t>CPUs, GPUS, FPGAs</a:t>
                </a:r>
              </a:p>
            </p:txBody>
          </p:sp>
        </p:grpSp>
        <p:sp>
          <p:nvSpPr>
            <p:cNvPr id="330" name="TextBox 329">
              <a:extLst>
                <a:ext uri="{FF2B5EF4-FFF2-40B4-BE49-F238E27FC236}">
                  <a16:creationId xmlns:a16="http://schemas.microsoft.com/office/drawing/2014/main" id="{00AEA8CB-2192-3E4A-91C6-92266B4963FF}"/>
                </a:ext>
              </a:extLst>
            </p:cNvPr>
            <p:cNvSpPr txBox="1"/>
            <p:nvPr/>
          </p:nvSpPr>
          <p:spPr>
            <a:xfrm>
              <a:off x="7827176" y="5703883"/>
              <a:ext cx="2070589" cy="1114632"/>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TRAINING</a:t>
              </a:r>
              <a:r>
                <a:rPr kumimoji="0" lang="en-US" sz="20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20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a:t>
              </a:r>
              <a: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HEAVY EDGE)</a:t>
              </a:r>
              <a:b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a:noFill/>
                  </a:ln>
                  <a:solidFill>
                    <a:srgbClr val="FFC000"/>
                  </a:solidFill>
                  <a:effectLst/>
                  <a:uLnTx/>
                  <a:uFillTx/>
                  <a:latin typeface="Segoe UI Light"/>
                  <a:ea typeface="+mn-ea"/>
                  <a:cs typeface="+mn-cs"/>
                </a:rPr>
                <a:t>CPUs and GPUs</a:t>
              </a:r>
              <a:endParaRPr kumimoji="0" lang="en-US" sz="2000" b="1" i="0" u="none" strike="noStrike" kern="1200" cap="none" spc="0" normalizeH="0" baseline="0" noProof="0">
                <a:ln>
                  <a:noFill/>
                </a:ln>
                <a:solidFill>
                  <a:srgbClr val="FFC000"/>
                </a:solidFill>
                <a:effectLst/>
                <a:uLnTx/>
                <a:uFillTx/>
                <a:latin typeface="Segoe UI Light"/>
                <a:ea typeface="+mn-ea"/>
                <a:cs typeface="+mn-cs"/>
              </a:endParaRPr>
            </a:p>
          </p:txBody>
        </p:sp>
      </p:grpSp>
      <p:sp>
        <p:nvSpPr>
          <p:cNvPr id="2" name="TextBox 1">
            <a:extLst>
              <a:ext uri="{FF2B5EF4-FFF2-40B4-BE49-F238E27FC236}">
                <a16:creationId xmlns:a16="http://schemas.microsoft.com/office/drawing/2014/main" id="{A32BA7FC-DD06-4BE4-849A-A7DD4284E741}"/>
              </a:ext>
            </a:extLst>
          </p:cNvPr>
          <p:cNvSpPr txBox="1"/>
          <p:nvPr/>
        </p:nvSpPr>
        <p:spPr>
          <a:xfrm>
            <a:off x="1108303" y="4891149"/>
            <a:ext cx="1049967" cy="307777"/>
          </a:xfrm>
          <a:prstGeom prst="rect">
            <a:avLst/>
          </a:prstGeom>
          <a:noFill/>
        </p:spPr>
        <p:txBody>
          <a:bodyPr wrap="none" lIns="0" tIns="0" rIns="0" bIns="0" rtlCol="0">
            <a:spAutoFit/>
          </a:bodyPr>
          <a:lstStyle/>
          <a:p>
            <a:pPr algn="l"/>
            <a:r>
              <a:rPr lang="en-US" sz="2000">
                <a:solidFill>
                  <a:schemeClr val="bg1"/>
                </a:solidFill>
              </a:rPr>
              <a:t>Flexibility</a:t>
            </a:r>
          </a:p>
        </p:txBody>
      </p:sp>
      <p:sp>
        <p:nvSpPr>
          <p:cNvPr id="74" name="TextBox 73">
            <a:extLst>
              <a:ext uri="{FF2B5EF4-FFF2-40B4-BE49-F238E27FC236}">
                <a16:creationId xmlns:a16="http://schemas.microsoft.com/office/drawing/2014/main" id="{B178BDF8-22C1-4A39-925C-AAE0D770266A}"/>
              </a:ext>
            </a:extLst>
          </p:cNvPr>
          <p:cNvSpPr txBox="1"/>
          <p:nvPr/>
        </p:nvSpPr>
        <p:spPr>
          <a:xfrm>
            <a:off x="9772624" y="4859818"/>
            <a:ext cx="1056379" cy="307777"/>
          </a:xfrm>
          <a:prstGeom prst="rect">
            <a:avLst/>
          </a:prstGeom>
          <a:noFill/>
        </p:spPr>
        <p:txBody>
          <a:bodyPr wrap="none" lIns="0" tIns="0" rIns="0" bIns="0" rtlCol="0">
            <a:spAutoFit/>
          </a:bodyPr>
          <a:lstStyle/>
          <a:p>
            <a:pPr algn="l"/>
            <a:r>
              <a:rPr lang="en-US" sz="2000">
                <a:solidFill>
                  <a:schemeClr val="bg1"/>
                </a:solidFill>
              </a:rPr>
              <a:t>Efficiency</a:t>
            </a:r>
          </a:p>
        </p:txBody>
      </p:sp>
      <p:sp>
        <p:nvSpPr>
          <p:cNvPr id="14" name="Rectangle 13">
            <a:extLst>
              <a:ext uri="{FF2B5EF4-FFF2-40B4-BE49-F238E27FC236}">
                <a16:creationId xmlns:a16="http://schemas.microsoft.com/office/drawing/2014/main" id="{36D0C7C9-48DD-4905-9BB5-AE291FF391CC}"/>
              </a:ext>
            </a:extLst>
          </p:cNvPr>
          <p:cNvSpPr/>
          <p:nvPr/>
        </p:nvSpPr>
        <p:spPr>
          <a:xfrm>
            <a:off x="3959018" y="1490209"/>
            <a:ext cx="4270849" cy="424732"/>
          </a:xfrm>
          <a:prstGeom prst="rect">
            <a:avLst/>
          </a:prstGeom>
        </p:spPr>
        <p:txBody>
          <a:bodyPr wrap="none">
            <a:spAutoFit/>
          </a:bodyPr>
          <a:lstStyle/>
          <a:p>
            <a:pPr>
              <a:lnSpc>
                <a:spcPct val="90000"/>
              </a:lnSpc>
              <a:spcAft>
                <a:spcPts val="1274"/>
              </a:spcAft>
              <a:buSzPct val="90000"/>
            </a:pPr>
            <a:r>
              <a:rPr lang="en-US" sz="2400">
                <a:solidFill>
                  <a:schemeClr val="tx2"/>
                </a:solidFill>
              </a:rPr>
              <a:t>FPGAs vs. CPU, GPU, and ASIC</a:t>
            </a:r>
          </a:p>
        </p:txBody>
      </p:sp>
    </p:spTree>
    <p:extLst>
      <p:ext uri="{BB962C8B-B14F-4D97-AF65-F5344CB8AC3E}">
        <p14:creationId xmlns:p14="http://schemas.microsoft.com/office/powerpoint/2010/main" val="267573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F8CC-F03C-4F11-9C0F-A68E4878C751}"/>
              </a:ext>
            </a:extLst>
          </p:cNvPr>
          <p:cNvSpPr>
            <a:spLocks noGrp="1"/>
          </p:cNvSpPr>
          <p:nvPr>
            <p:ph type="title"/>
          </p:nvPr>
        </p:nvSpPr>
        <p:spPr/>
        <p:txBody>
          <a:bodyPr/>
          <a:lstStyle/>
          <a:p>
            <a:r>
              <a:rPr lang="en-US"/>
              <a:t>Project Brainwave on Azure</a:t>
            </a:r>
          </a:p>
        </p:txBody>
      </p:sp>
      <p:sp>
        <p:nvSpPr>
          <p:cNvPr id="16" name="Text Placeholder 15">
            <a:extLst>
              <a:ext uri="{FF2B5EF4-FFF2-40B4-BE49-F238E27FC236}">
                <a16:creationId xmlns:a16="http://schemas.microsoft.com/office/drawing/2014/main" id="{4956EDE3-266C-4B4A-AE3E-7963BB010597}"/>
              </a:ext>
            </a:extLst>
          </p:cNvPr>
          <p:cNvSpPr>
            <a:spLocks noGrp="1"/>
          </p:cNvSpPr>
          <p:nvPr>
            <p:ph type="body" sz="quarter" idx="12"/>
          </p:nvPr>
        </p:nvSpPr>
        <p:spPr/>
        <p:txBody>
          <a:bodyPr/>
          <a:lstStyle/>
          <a:p>
            <a:r>
              <a:rPr lang="en-US"/>
              <a:t>Enables real-time AI calculations using FPGAs. Benefits include:</a:t>
            </a:r>
          </a:p>
        </p:txBody>
      </p:sp>
      <p:sp>
        <p:nvSpPr>
          <p:cNvPr id="3" name="Rectangle 2">
            <a:extLst>
              <a:ext uri="{FF2B5EF4-FFF2-40B4-BE49-F238E27FC236}">
                <a16:creationId xmlns:a16="http://schemas.microsoft.com/office/drawing/2014/main" id="{ED894125-DC98-4C36-BC02-D67AD7833C7D}"/>
              </a:ext>
            </a:extLst>
          </p:cNvPr>
          <p:cNvSpPr/>
          <p:nvPr/>
        </p:nvSpPr>
        <p:spPr>
          <a:xfrm>
            <a:off x="1187606" y="2502201"/>
            <a:ext cx="1989398" cy="430708"/>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0">
                <a:solidFill>
                  <a:schemeClr val="tx2"/>
                </a:solidFill>
                <a:latin typeface="Segoe UI Semibold" panose="020B0502040204020203" pitchFamily="34" charset="0"/>
                <a:cs typeface="Segoe UI Semibold" panose="020B0502040204020203" pitchFamily="34" charset="0"/>
              </a:rPr>
              <a:t>Performance</a:t>
            </a:r>
          </a:p>
        </p:txBody>
      </p:sp>
      <p:cxnSp>
        <p:nvCxnSpPr>
          <p:cNvPr id="5" name="Straight Connector 4">
            <a:extLst>
              <a:ext uri="{FF2B5EF4-FFF2-40B4-BE49-F238E27FC236}">
                <a16:creationId xmlns:a16="http://schemas.microsoft.com/office/drawing/2014/main" id="{10EFAC35-0635-4CBF-8D0B-5CA2225E5338}"/>
              </a:ext>
            </a:extLst>
          </p:cNvPr>
          <p:cNvCxnSpPr/>
          <p:nvPr/>
        </p:nvCxnSpPr>
        <p:spPr>
          <a:xfrm>
            <a:off x="697584" y="3173356"/>
            <a:ext cx="29694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E90AAAF-CFEA-42BC-9CB3-DB66411C2261}"/>
              </a:ext>
            </a:extLst>
          </p:cNvPr>
          <p:cNvCxnSpPr/>
          <p:nvPr/>
        </p:nvCxnSpPr>
        <p:spPr>
          <a:xfrm>
            <a:off x="4591640" y="3173356"/>
            <a:ext cx="29694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103203D-6BC9-4FE6-91A9-E8454A67D9F0}"/>
              </a:ext>
            </a:extLst>
          </p:cNvPr>
          <p:cNvCxnSpPr/>
          <p:nvPr/>
        </p:nvCxnSpPr>
        <p:spPr>
          <a:xfrm>
            <a:off x="8485695" y="3173356"/>
            <a:ext cx="29694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speedometer_2" title="Icon of a spedometer showing fast speed">
            <a:extLst>
              <a:ext uri="{FF2B5EF4-FFF2-40B4-BE49-F238E27FC236}">
                <a16:creationId xmlns:a16="http://schemas.microsoft.com/office/drawing/2014/main" id="{C4A35CA5-9334-46A6-BCA4-32F245F96C51}"/>
              </a:ext>
            </a:extLst>
          </p:cNvPr>
          <p:cNvSpPr>
            <a:spLocks noChangeAspect="1" noEditPoints="1"/>
          </p:cNvSpPr>
          <p:nvPr/>
        </p:nvSpPr>
        <p:spPr bwMode="auto">
          <a:xfrm>
            <a:off x="1870170" y="1816593"/>
            <a:ext cx="624270" cy="62427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59A21AF6-6137-42BE-BF2B-3961CE4072F3}"/>
              </a:ext>
            </a:extLst>
          </p:cNvPr>
          <p:cNvSpPr/>
          <p:nvPr/>
        </p:nvSpPr>
        <p:spPr bwMode="auto">
          <a:xfrm>
            <a:off x="5467546" y="1919318"/>
            <a:ext cx="1244339" cy="430708"/>
          </a:xfrm>
          <a:custGeom>
            <a:avLst/>
            <a:gdLst>
              <a:gd name="connsiteX0" fmla="*/ 0 w 970961"/>
              <a:gd name="connsiteY0" fmla="*/ 659877 h 678732"/>
              <a:gd name="connsiteX1" fmla="*/ 320511 w 970961"/>
              <a:gd name="connsiteY1" fmla="*/ 9427 h 678732"/>
              <a:gd name="connsiteX2" fmla="*/ 688156 w 970961"/>
              <a:gd name="connsiteY2" fmla="*/ 678730 h 678732"/>
              <a:gd name="connsiteX3" fmla="*/ 970961 w 970961"/>
              <a:gd name="connsiteY3" fmla="*/ 0 h 678732"/>
            </a:gdLst>
            <a:ahLst/>
            <a:cxnLst>
              <a:cxn ang="0">
                <a:pos x="connsiteX0" y="connsiteY0"/>
              </a:cxn>
              <a:cxn ang="0">
                <a:pos x="connsiteX1" y="connsiteY1"/>
              </a:cxn>
              <a:cxn ang="0">
                <a:pos x="connsiteX2" y="connsiteY2"/>
              </a:cxn>
              <a:cxn ang="0">
                <a:pos x="connsiteX3" y="connsiteY3"/>
              </a:cxn>
            </a:cxnLst>
            <a:rect l="l" t="t" r="r" b="b"/>
            <a:pathLst>
              <a:path w="970961" h="678732">
                <a:moveTo>
                  <a:pt x="0" y="659877"/>
                </a:moveTo>
                <a:cubicBezTo>
                  <a:pt x="102909" y="333081"/>
                  <a:pt x="205818" y="6285"/>
                  <a:pt x="320511" y="9427"/>
                </a:cubicBezTo>
                <a:cubicBezTo>
                  <a:pt x="435204" y="12569"/>
                  <a:pt x="579748" y="680301"/>
                  <a:pt x="688156" y="678730"/>
                </a:cubicBezTo>
                <a:cubicBezTo>
                  <a:pt x="796564" y="677159"/>
                  <a:pt x="883762" y="338579"/>
                  <a:pt x="970961"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AA48E43-807E-46C3-B023-A50A62A5803B}"/>
              </a:ext>
            </a:extLst>
          </p:cNvPr>
          <p:cNvSpPr/>
          <p:nvPr/>
        </p:nvSpPr>
        <p:spPr>
          <a:xfrm>
            <a:off x="5081662" y="2502201"/>
            <a:ext cx="1989398" cy="430708"/>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914400">
              <a:defRPr/>
            </a:pPr>
            <a:r>
              <a:rPr lang="en-US" sz="2000" b="1" kern="0">
                <a:solidFill>
                  <a:schemeClr val="tx2"/>
                </a:solidFill>
                <a:latin typeface="Segoe UI Semibold" panose="020B0502040204020203" pitchFamily="34" charset="0"/>
                <a:cs typeface="Segoe UI Semibold" panose="020B0502040204020203" pitchFamily="34" charset="0"/>
              </a:rPr>
              <a:t>Flexibility</a:t>
            </a:r>
          </a:p>
        </p:txBody>
      </p:sp>
      <p:sp>
        <p:nvSpPr>
          <p:cNvPr id="11" name="MiniExpand_E93A" title="Icon of a rectangle on the lower-left inside a larger rectangle with an arrow pointed to the upper-right corner">
            <a:extLst>
              <a:ext uri="{FF2B5EF4-FFF2-40B4-BE49-F238E27FC236}">
                <a16:creationId xmlns:a16="http://schemas.microsoft.com/office/drawing/2014/main" id="{A854F51A-1509-45E7-9674-FD03F9904E7F}"/>
              </a:ext>
            </a:extLst>
          </p:cNvPr>
          <p:cNvSpPr>
            <a:spLocks noChangeAspect="1" noEditPoints="1"/>
          </p:cNvSpPr>
          <p:nvPr/>
        </p:nvSpPr>
        <p:spPr bwMode="auto">
          <a:xfrm>
            <a:off x="9585660" y="1817714"/>
            <a:ext cx="736170" cy="62315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FB934E2-632B-4ECC-B945-3CF1FAB6DF3B}"/>
              </a:ext>
            </a:extLst>
          </p:cNvPr>
          <p:cNvSpPr/>
          <p:nvPr/>
        </p:nvSpPr>
        <p:spPr>
          <a:xfrm>
            <a:off x="8975718" y="2519420"/>
            <a:ext cx="1989398" cy="430708"/>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914400">
              <a:defRPr/>
            </a:pPr>
            <a:r>
              <a:rPr lang="en-US" sz="2000" b="1" kern="0">
                <a:solidFill>
                  <a:schemeClr val="tx2"/>
                </a:solidFill>
                <a:latin typeface="Segoe UI Semibold" panose="020B0502040204020203" pitchFamily="34" charset="0"/>
                <a:cs typeface="Segoe UI Semibold" panose="020B0502040204020203" pitchFamily="34" charset="0"/>
              </a:rPr>
              <a:t>Scale</a:t>
            </a:r>
          </a:p>
        </p:txBody>
      </p:sp>
      <p:sp>
        <p:nvSpPr>
          <p:cNvPr id="13" name="Rectangle 12">
            <a:extLst>
              <a:ext uri="{FF2B5EF4-FFF2-40B4-BE49-F238E27FC236}">
                <a16:creationId xmlns:a16="http://schemas.microsoft.com/office/drawing/2014/main" id="{5A32789A-DD7D-4FBC-935F-77C89F3017F5}"/>
              </a:ext>
            </a:extLst>
          </p:cNvPr>
          <p:cNvSpPr/>
          <p:nvPr/>
        </p:nvSpPr>
        <p:spPr>
          <a:xfrm>
            <a:off x="4591640" y="3404819"/>
            <a:ext cx="2969443" cy="839653"/>
          </a:xfrm>
          <a:prstGeom prst="rect">
            <a:avLst/>
          </a:prstGeom>
        </p:spPr>
        <p:txBody>
          <a:bodyPr wrap="square" lIns="0">
            <a:spAutoFit/>
          </a:bodyPr>
          <a:lstStyle/>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Rapidly adapt to evolving ML</a:t>
            </a:r>
          </a:p>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Inference-optimized numerical precision</a:t>
            </a:r>
          </a:p>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Exploit sparsity, deep compression</a:t>
            </a:r>
          </a:p>
        </p:txBody>
      </p:sp>
      <p:sp>
        <p:nvSpPr>
          <p:cNvPr id="14" name="Rectangle 13">
            <a:extLst>
              <a:ext uri="{FF2B5EF4-FFF2-40B4-BE49-F238E27FC236}">
                <a16:creationId xmlns:a16="http://schemas.microsoft.com/office/drawing/2014/main" id="{219F0AF2-7ACC-4FC1-98CD-CDE00536FBCF}"/>
              </a:ext>
            </a:extLst>
          </p:cNvPr>
          <p:cNvSpPr/>
          <p:nvPr/>
        </p:nvSpPr>
        <p:spPr>
          <a:xfrm>
            <a:off x="697584" y="3395113"/>
            <a:ext cx="3008721" cy="559577"/>
          </a:xfrm>
          <a:prstGeom prst="rect">
            <a:avLst/>
          </a:prstGeom>
        </p:spPr>
        <p:txBody>
          <a:bodyPr wrap="square" lIns="0">
            <a:spAutoFit/>
          </a:bodyPr>
          <a:lstStyle/>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20" normalizeH="0" noProof="0">
                <a:ln>
                  <a:noFill/>
                </a:ln>
                <a:gradFill>
                  <a:gsLst>
                    <a:gs pos="0">
                      <a:schemeClr val="accent2">
                        <a:lumMod val="50000"/>
                      </a:schemeClr>
                    </a:gs>
                    <a:gs pos="100000">
                      <a:schemeClr val="accent2">
                        <a:lumMod val="50000"/>
                      </a:schemeClr>
                    </a:gs>
                  </a:gsLst>
                  <a:lin ang="5400000" scaled="1"/>
                </a:gradFill>
                <a:effectLst/>
                <a:uLnTx/>
                <a:uFillTx/>
                <a:ea typeface="+mn-ea"/>
                <a:cs typeface="+mn-cs"/>
                <a:sym typeface="Wingdings" panose="05000000000000000000" pitchFamily="2" charset="2"/>
              </a:rPr>
              <a:t>Excellent inference at low batch sizes</a:t>
            </a:r>
            <a:endParaRPr kumimoji="0" lang="en-US" sz="1200" b="0" i="0" u="none" strike="noStrike" kern="1200" cap="none" spc="20" normalizeH="0" noProof="0">
              <a:ln>
                <a:noFill/>
              </a:ln>
              <a:gradFill>
                <a:gsLst>
                  <a:gs pos="0">
                    <a:schemeClr val="accent2">
                      <a:lumMod val="50000"/>
                    </a:schemeClr>
                  </a:gs>
                  <a:gs pos="100000">
                    <a:schemeClr val="accent2">
                      <a:lumMod val="50000"/>
                    </a:schemeClr>
                  </a:gs>
                </a:gsLst>
                <a:lin ang="5400000" scaled="1"/>
              </a:gradFill>
              <a:effectLst/>
              <a:uLnTx/>
              <a:uFillTx/>
              <a:ea typeface="+mn-ea"/>
              <a:cs typeface="+mn-cs"/>
            </a:endParaRPr>
          </a:p>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20" normalizeH="0" noProof="0">
                <a:ln>
                  <a:noFill/>
                </a:ln>
                <a:gradFill>
                  <a:gsLst>
                    <a:gs pos="0">
                      <a:schemeClr val="accent2">
                        <a:lumMod val="50000"/>
                      </a:schemeClr>
                    </a:gs>
                    <a:gs pos="100000">
                      <a:schemeClr val="accent2">
                        <a:lumMod val="50000"/>
                      </a:schemeClr>
                    </a:gs>
                  </a:gsLst>
                  <a:lin ang="5400000" scaled="1"/>
                </a:gradFill>
                <a:effectLst/>
                <a:uLnTx/>
                <a:uFillTx/>
                <a:ea typeface="+mn-ea"/>
                <a:cs typeface="+mn-cs"/>
              </a:rPr>
              <a:t>Ultra-low latency | 10x &lt; CPU/GPU</a:t>
            </a:r>
          </a:p>
        </p:txBody>
      </p:sp>
      <p:sp>
        <p:nvSpPr>
          <p:cNvPr id="15" name="Rectangle 14">
            <a:extLst>
              <a:ext uri="{FF2B5EF4-FFF2-40B4-BE49-F238E27FC236}">
                <a16:creationId xmlns:a16="http://schemas.microsoft.com/office/drawing/2014/main" id="{0C9D4982-7087-4360-A7C4-624BA3625D3A}"/>
              </a:ext>
            </a:extLst>
          </p:cNvPr>
          <p:cNvSpPr/>
          <p:nvPr/>
        </p:nvSpPr>
        <p:spPr>
          <a:xfrm>
            <a:off x="8485694" y="3448302"/>
            <a:ext cx="3276769" cy="839653"/>
          </a:xfrm>
          <a:prstGeom prst="rect">
            <a:avLst/>
          </a:prstGeom>
        </p:spPr>
        <p:txBody>
          <a:bodyPr wrap="square" lIns="0">
            <a:spAutoFit/>
          </a:bodyPr>
          <a:lstStyle/>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World’s largest cloud investment in FPGAs</a:t>
            </a:r>
          </a:p>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Multiple Exa-Ops of aggregate AI capacity</a:t>
            </a:r>
          </a:p>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sym typeface="Wingdings" panose="05000000000000000000" pitchFamily="2" charset="2"/>
              </a:rPr>
              <a:t>Runs on Microsoft’s scale infrastructure</a:t>
            </a:r>
          </a:p>
        </p:txBody>
      </p:sp>
      <p:grpSp>
        <p:nvGrpSpPr>
          <p:cNvPr id="21" name="Group 20">
            <a:extLst>
              <a:ext uri="{FF2B5EF4-FFF2-40B4-BE49-F238E27FC236}">
                <a16:creationId xmlns:a16="http://schemas.microsoft.com/office/drawing/2014/main" id="{0EF33740-8B2E-4135-BD60-631A502E9827}"/>
              </a:ext>
            </a:extLst>
          </p:cNvPr>
          <p:cNvGrpSpPr/>
          <p:nvPr/>
        </p:nvGrpSpPr>
        <p:grpSpPr>
          <a:xfrm>
            <a:off x="697584" y="4688028"/>
            <a:ext cx="10796831" cy="1501794"/>
            <a:chOff x="697584" y="4688028"/>
            <a:chExt cx="10796831" cy="1501794"/>
          </a:xfrm>
        </p:grpSpPr>
        <p:cxnSp>
          <p:nvCxnSpPr>
            <p:cNvPr id="17" name="Straight Connector 16">
              <a:extLst>
                <a:ext uri="{FF2B5EF4-FFF2-40B4-BE49-F238E27FC236}">
                  <a16:creationId xmlns:a16="http://schemas.microsoft.com/office/drawing/2014/main" id="{616C9FE0-8BC6-41C6-AAF9-1E38F94100BB}"/>
                </a:ext>
              </a:extLst>
            </p:cNvPr>
            <p:cNvCxnSpPr/>
            <p:nvPr/>
          </p:nvCxnSpPr>
          <p:spPr>
            <a:xfrm>
              <a:off x="697584" y="5729509"/>
              <a:ext cx="1079683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19BFCA2-705C-4285-88B0-DE92FCC538F1}"/>
                </a:ext>
              </a:extLst>
            </p:cNvPr>
            <p:cNvSpPr txBox="1"/>
            <p:nvPr/>
          </p:nvSpPr>
          <p:spPr>
            <a:xfrm>
              <a:off x="697584" y="5300674"/>
              <a:ext cx="10796831" cy="307777"/>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ctr">
                <a:defRPr sz="2000">
                  <a:solidFill>
                    <a:schemeClr val="tx2">
                      <a:lumMod val="75000"/>
                    </a:schemeClr>
                  </a:soli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400">
                <a:defRPr/>
              </a:pPr>
              <a:r>
                <a:rPr lang="en-US" b="1" kern="0">
                  <a:solidFill>
                    <a:schemeClr val="tx2"/>
                  </a:solidFill>
                  <a:latin typeface="Segoe UI Semibold" panose="020B0502040204020203" pitchFamily="34" charset="0"/>
                  <a:cs typeface="Segoe UI Semibold" panose="020B0502040204020203" pitchFamily="34" charset="0"/>
                </a:rPr>
                <a:t>Low cost</a:t>
              </a:r>
            </a:p>
          </p:txBody>
        </p:sp>
        <p:sp>
          <p:nvSpPr>
            <p:cNvPr id="19" name="Money_3" title="Icon of a dollar sign">
              <a:extLst>
                <a:ext uri="{FF2B5EF4-FFF2-40B4-BE49-F238E27FC236}">
                  <a16:creationId xmlns:a16="http://schemas.microsoft.com/office/drawing/2014/main" id="{D8B11090-0998-44D5-96F0-745D75EEFCDB}"/>
                </a:ext>
              </a:extLst>
            </p:cNvPr>
            <p:cNvSpPr>
              <a:spLocks noChangeAspect="1" noEditPoints="1"/>
            </p:cNvSpPr>
            <p:nvPr/>
          </p:nvSpPr>
          <p:spPr bwMode="auto">
            <a:xfrm>
              <a:off x="5982553" y="4688028"/>
              <a:ext cx="315506" cy="571135"/>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14B09B9-6009-4F60-9394-E2B947E1CAF8}"/>
                </a:ext>
              </a:extLst>
            </p:cNvPr>
            <p:cNvSpPr/>
            <p:nvPr/>
          </p:nvSpPr>
          <p:spPr>
            <a:xfrm>
              <a:off x="4809420" y="5904487"/>
              <a:ext cx="2661772" cy="285335"/>
            </a:xfrm>
            <a:prstGeom prst="rect">
              <a:avLst/>
            </a:prstGeom>
          </p:spPr>
          <p:txBody>
            <a:bodyPr wrap="square" lIns="0">
              <a:spAutoFit/>
            </a:bodyPr>
            <a:lstStyle/>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$0.21/million images on Azure FPGA</a:t>
              </a:r>
            </a:p>
          </p:txBody>
        </p:sp>
      </p:grpSp>
    </p:spTree>
    <p:extLst>
      <p:ext uri="{BB962C8B-B14F-4D97-AF65-F5344CB8AC3E}">
        <p14:creationId xmlns:p14="http://schemas.microsoft.com/office/powerpoint/2010/main" val="2552704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5859-7E01-47DB-90B5-7E5844B58844}"/>
              </a:ext>
            </a:extLst>
          </p:cNvPr>
          <p:cNvSpPr>
            <a:spLocks noGrp="1"/>
          </p:cNvSpPr>
          <p:nvPr>
            <p:ph type="title"/>
          </p:nvPr>
        </p:nvSpPr>
        <p:spPr/>
        <p:txBody>
          <a:bodyPr/>
          <a:lstStyle/>
          <a:p>
            <a:r>
              <a:rPr lang="en-US">
                <a:solidFill>
                  <a:schemeClr val="tx1"/>
                </a:solidFill>
              </a:rPr>
              <a:t>Project Brainwave on Azure</a:t>
            </a:r>
          </a:p>
        </p:txBody>
      </p:sp>
      <p:sp>
        <p:nvSpPr>
          <p:cNvPr id="4" name="Text Placeholder 3">
            <a:extLst>
              <a:ext uri="{FF2B5EF4-FFF2-40B4-BE49-F238E27FC236}">
                <a16:creationId xmlns:a16="http://schemas.microsoft.com/office/drawing/2014/main" id="{693A2C23-60B0-480D-A874-7312E930FC86}"/>
              </a:ext>
            </a:extLst>
          </p:cNvPr>
          <p:cNvSpPr>
            <a:spLocks noGrp="1"/>
          </p:cNvSpPr>
          <p:nvPr>
            <p:ph type="body" sz="quarter" idx="12"/>
          </p:nvPr>
        </p:nvSpPr>
        <p:spPr/>
        <p:txBody>
          <a:bodyPr/>
          <a:lstStyle/>
          <a:p>
            <a:r>
              <a:rPr lang="en-US">
                <a:solidFill>
                  <a:schemeClr val="tx1"/>
                </a:solidFill>
              </a:rPr>
              <a:t>Capabilities Overview</a:t>
            </a:r>
            <a:endParaRPr lang="en-US"/>
          </a:p>
        </p:txBody>
      </p:sp>
      <p:sp>
        <p:nvSpPr>
          <p:cNvPr id="3" name="Text Placeholder 2">
            <a:extLst>
              <a:ext uri="{FF2B5EF4-FFF2-40B4-BE49-F238E27FC236}">
                <a16:creationId xmlns:a16="http://schemas.microsoft.com/office/drawing/2014/main" id="{82CFAB76-DB63-47A0-8978-890A729398EA}"/>
              </a:ext>
            </a:extLst>
          </p:cNvPr>
          <p:cNvSpPr>
            <a:spLocks noGrp="1"/>
          </p:cNvSpPr>
          <p:nvPr>
            <p:ph type="body" sz="quarter" idx="10"/>
          </p:nvPr>
        </p:nvSpPr>
        <p:spPr>
          <a:xfrm>
            <a:off x="426424" y="2145841"/>
            <a:ext cx="7586360" cy="1483996"/>
          </a:xfrm>
        </p:spPr>
        <p:txBody>
          <a:bodyPr/>
          <a:lstStyle/>
          <a:p>
            <a:r>
              <a:rPr lang="en-US"/>
              <a:t>A Scalable FPGA-Powered DNN Serving Platform</a:t>
            </a:r>
          </a:p>
          <a:p>
            <a:pPr lvl="1"/>
            <a:r>
              <a:rPr lang="en-US" b="1"/>
              <a:t>Fast</a:t>
            </a:r>
            <a:r>
              <a:rPr lang="en-US"/>
              <a:t>: Ultra-low latency, high-throughput serving of DNN models at low batch sizes</a:t>
            </a:r>
          </a:p>
          <a:p>
            <a:pPr lvl="1"/>
            <a:r>
              <a:rPr lang="en-US" b="1"/>
              <a:t>Flexible</a:t>
            </a:r>
            <a:r>
              <a:rPr lang="en-US"/>
              <a:t>: Future proof, adaptable to fast-moving AI space and evolving model types</a:t>
            </a:r>
          </a:p>
          <a:p>
            <a:pPr lvl="1"/>
            <a:r>
              <a:rPr lang="en-US" b="1"/>
              <a:t>Friendly</a:t>
            </a:r>
            <a:r>
              <a:rPr lang="en-US"/>
              <a:t>: Turnkey deployment of TensorFlow/CNTK/Caffe/etc.</a:t>
            </a:r>
          </a:p>
          <a:p>
            <a:endParaRPr lang="en-US"/>
          </a:p>
        </p:txBody>
      </p:sp>
      <p:sp>
        <p:nvSpPr>
          <p:cNvPr id="27" name="Rectangle: Rounded Corners 26">
            <a:extLst>
              <a:ext uri="{FF2B5EF4-FFF2-40B4-BE49-F238E27FC236}">
                <a16:creationId xmlns:a16="http://schemas.microsoft.com/office/drawing/2014/main" id="{B4B1A39D-9DE3-487E-AAD3-2F6DA59EC5BC}"/>
              </a:ext>
            </a:extLst>
          </p:cNvPr>
          <p:cNvSpPr/>
          <p:nvPr/>
        </p:nvSpPr>
        <p:spPr bwMode="auto">
          <a:xfrm>
            <a:off x="3132178" y="3428357"/>
            <a:ext cx="4895934" cy="1922066"/>
          </a:xfrm>
          <a:prstGeom prst="roundRect">
            <a:avLst>
              <a:gd name="adj" fmla="val 9469"/>
            </a:avLst>
          </a:prstGeom>
          <a:solidFill>
            <a:schemeClr val="bg1"/>
          </a:solidFill>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defTabSz="932418"/>
            <a:endParaRPr lang="en-US" sz="1836" kern="0" err="1">
              <a:solidFill>
                <a:prstClr val="white"/>
              </a:solidFill>
              <a:latin typeface="Calibri" panose="020F0502020204030204"/>
            </a:endParaRPr>
          </a:p>
        </p:txBody>
      </p:sp>
      <p:sp>
        <p:nvSpPr>
          <p:cNvPr id="28" name="Freeform: Shape 27">
            <a:extLst>
              <a:ext uri="{FF2B5EF4-FFF2-40B4-BE49-F238E27FC236}">
                <a16:creationId xmlns:a16="http://schemas.microsoft.com/office/drawing/2014/main" id="{AF615094-7570-463D-ADD1-31F7CDC7F89E}"/>
              </a:ext>
            </a:extLst>
          </p:cNvPr>
          <p:cNvSpPr/>
          <p:nvPr/>
        </p:nvSpPr>
        <p:spPr bwMode="auto">
          <a:xfrm>
            <a:off x="588263" y="3425243"/>
            <a:ext cx="2648541" cy="1922066"/>
          </a:xfrm>
          <a:custGeom>
            <a:avLst/>
            <a:gdLst>
              <a:gd name="connsiteX0" fmla="*/ 200479 w 3287746"/>
              <a:gd name="connsiteY0" fmla="*/ 0 h 2117218"/>
              <a:gd name="connsiteX1" fmla="*/ 2777225 w 3287746"/>
              <a:gd name="connsiteY1" fmla="*/ 0 h 2117218"/>
              <a:gd name="connsiteX2" fmla="*/ 2977704 w 3287746"/>
              <a:gd name="connsiteY2" fmla="*/ 200479 h 2117218"/>
              <a:gd name="connsiteX3" fmla="*/ 2977704 w 3287746"/>
              <a:gd name="connsiteY3" fmla="*/ 608336 h 2117218"/>
              <a:gd name="connsiteX4" fmla="*/ 3287746 w 3287746"/>
              <a:gd name="connsiteY4" fmla="*/ 1058610 h 2117218"/>
              <a:gd name="connsiteX5" fmla="*/ 2977704 w 3287746"/>
              <a:gd name="connsiteY5" fmla="*/ 1508883 h 2117218"/>
              <a:gd name="connsiteX6" fmla="*/ 2977704 w 3287746"/>
              <a:gd name="connsiteY6" fmla="*/ 1916739 h 2117218"/>
              <a:gd name="connsiteX7" fmla="*/ 2777225 w 3287746"/>
              <a:gd name="connsiteY7" fmla="*/ 2117218 h 2117218"/>
              <a:gd name="connsiteX8" fmla="*/ 200479 w 3287746"/>
              <a:gd name="connsiteY8" fmla="*/ 2117218 h 2117218"/>
              <a:gd name="connsiteX9" fmla="*/ 0 w 3287746"/>
              <a:gd name="connsiteY9" fmla="*/ 1916739 h 2117218"/>
              <a:gd name="connsiteX10" fmla="*/ 0 w 3287746"/>
              <a:gd name="connsiteY10" fmla="*/ 200479 h 2117218"/>
              <a:gd name="connsiteX11" fmla="*/ 200479 w 3287746"/>
              <a:gd name="connsiteY11" fmla="*/ 0 h 211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7746" h="2117218">
                <a:moveTo>
                  <a:pt x="200479" y="0"/>
                </a:moveTo>
                <a:lnTo>
                  <a:pt x="2777225" y="0"/>
                </a:lnTo>
                <a:cubicBezTo>
                  <a:pt x="2887946" y="0"/>
                  <a:pt x="2977704" y="89758"/>
                  <a:pt x="2977704" y="200479"/>
                </a:cubicBezTo>
                <a:lnTo>
                  <a:pt x="2977704" y="608336"/>
                </a:lnTo>
                <a:lnTo>
                  <a:pt x="3287746" y="1058610"/>
                </a:lnTo>
                <a:lnTo>
                  <a:pt x="2977704" y="1508883"/>
                </a:lnTo>
                <a:lnTo>
                  <a:pt x="2977704" y="1916739"/>
                </a:lnTo>
                <a:cubicBezTo>
                  <a:pt x="2977704" y="2027460"/>
                  <a:pt x="2887946" y="2117218"/>
                  <a:pt x="2777225" y="2117218"/>
                </a:cubicBezTo>
                <a:lnTo>
                  <a:pt x="200479" y="2117218"/>
                </a:lnTo>
                <a:cubicBezTo>
                  <a:pt x="89758" y="2117218"/>
                  <a:pt x="0" y="2027460"/>
                  <a:pt x="0" y="1916739"/>
                </a:cubicBezTo>
                <a:lnTo>
                  <a:pt x="0" y="200479"/>
                </a:lnTo>
                <a:cubicBezTo>
                  <a:pt x="0" y="89758"/>
                  <a:pt x="89758" y="0"/>
                  <a:pt x="200479" y="0"/>
                </a:cubicBezTo>
                <a:close/>
              </a:path>
            </a:pathLst>
          </a:custGeom>
          <a:solidFill>
            <a:schemeClr val="bg1"/>
          </a:solidFill>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solidFill>
                <a:prstClr val="white"/>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7F95BCE3-4EDF-4BD7-80D3-7FC50341FE95}"/>
              </a:ext>
            </a:extLst>
          </p:cNvPr>
          <p:cNvGrpSpPr/>
          <p:nvPr/>
        </p:nvGrpSpPr>
        <p:grpSpPr>
          <a:xfrm>
            <a:off x="980792" y="3577439"/>
            <a:ext cx="1595254" cy="1658978"/>
            <a:chOff x="401084" y="1513249"/>
            <a:chExt cx="1627242" cy="1692244"/>
          </a:xfrm>
        </p:grpSpPr>
        <p:sp>
          <p:nvSpPr>
            <p:cNvPr id="30" name="Oval 29">
              <a:extLst>
                <a:ext uri="{FF2B5EF4-FFF2-40B4-BE49-F238E27FC236}">
                  <a16:creationId xmlns:a16="http://schemas.microsoft.com/office/drawing/2014/main" id="{EADFEEAC-DF1A-4A9B-B816-F1C16B60BE6C}"/>
                </a:ext>
              </a:extLst>
            </p:cNvPr>
            <p:cNvSpPr/>
            <p:nvPr/>
          </p:nvSpPr>
          <p:spPr>
            <a:xfrm>
              <a:off x="1058339" y="1513249"/>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33640C92-3E02-4EEF-B1A5-0863D6BC0DAD}"/>
                </a:ext>
              </a:extLst>
            </p:cNvPr>
            <p:cNvSpPr/>
            <p:nvPr/>
          </p:nvSpPr>
          <p:spPr>
            <a:xfrm>
              <a:off x="1058339" y="1967452"/>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1253D1FB-E006-4AD8-821D-C3715EE35F15}"/>
                </a:ext>
              </a:extLst>
            </p:cNvPr>
            <p:cNvSpPr/>
            <p:nvPr/>
          </p:nvSpPr>
          <p:spPr>
            <a:xfrm>
              <a:off x="1058339" y="2421657"/>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6A191A85-1165-4527-8FC5-6461D41C34F7}"/>
                </a:ext>
              </a:extLst>
            </p:cNvPr>
            <p:cNvSpPr/>
            <p:nvPr/>
          </p:nvSpPr>
          <p:spPr>
            <a:xfrm>
              <a:off x="1058339" y="2875862"/>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42FC7B5C-662C-414E-8D3E-1B76ED7FDAD7}"/>
                </a:ext>
              </a:extLst>
            </p:cNvPr>
            <p:cNvSpPr/>
            <p:nvPr/>
          </p:nvSpPr>
          <p:spPr>
            <a:xfrm>
              <a:off x="1698695" y="1764354"/>
              <a:ext cx="329631" cy="329631"/>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B6F15EA-AE11-4FB2-8EA1-A9047949C532}"/>
                </a:ext>
              </a:extLst>
            </p:cNvPr>
            <p:cNvSpPr/>
            <p:nvPr/>
          </p:nvSpPr>
          <p:spPr>
            <a:xfrm>
              <a:off x="1698695" y="2218561"/>
              <a:ext cx="329631" cy="329631"/>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EE108ED1-2553-4409-92F1-DB1423ABC98F}"/>
                </a:ext>
              </a:extLst>
            </p:cNvPr>
            <p:cNvSpPr/>
            <p:nvPr/>
          </p:nvSpPr>
          <p:spPr>
            <a:xfrm>
              <a:off x="1698695" y="2672763"/>
              <a:ext cx="329631" cy="329631"/>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6FF41692-B22F-4FBC-AD36-0EE086522E70}"/>
                </a:ext>
              </a:extLst>
            </p:cNvPr>
            <p:cNvSpPr/>
            <p:nvPr/>
          </p:nvSpPr>
          <p:spPr>
            <a:xfrm>
              <a:off x="401084" y="1764354"/>
              <a:ext cx="329631" cy="329631"/>
            </a:xfrm>
            <a:prstGeom prst="ellipse">
              <a:avLst/>
            </a:prstGeom>
            <a:solidFill>
              <a:schemeClr val="accent2"/>
            </a:solidFill>
            <a:ln>
              <a:noFill/>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1803AEF5-3BBB-4D37-AD1C-9B472A2A2300}"/>
                </a:ext>
              </a:extLst>
            </p:cNvPr>
            <p:cNvSpPr/>
            <p:nvPr/>
          </p:nvSpPr>
          <p:spPr>
            <a:xfrm>
              <a:off x="401084" y="2218561"/>
              <a:ext cx="329631" cy="329631"/>
            </a:xfrm>
            <a:prstGeom prst="ellipse">
              <a:avLst/>
            </a:prstGeom>
            <a:solidFill>
              <a:schemeClr val="accent2"/>
            </a:solidFill>
            <a:ln>
              <a:noFill/>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8DFA792B-16BB-42DC-98C2-930F4A81528B}"/>
                </a:ext>
              </a:extLst>
            </p:cNvPr>
            <p:cNvSpPr/>
            <p:nvPr/>
          </p:nvSpPr>
          <p:spPr>
            <a:xfrm>
              <a:off x="401084" y="2672763"/>
              <a:ext cx="329631" cy="329631"/>
            </a:xfrm>
            <a:prstGeom prst="ellipse">
              <a:avLst/>
            </a:prstGeom>
            <a:solidFill>
              <a:schemeClr val="accent2"/>
            </a:solidFill>
            <a:ln>
              <a:noFill/>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7D9696E8-E7CD-48EC-814A-853E860DF087}"/>
                </a:ext>
              </a:extLst>
            </p:cNvPr>
            <p:cNvCxnSpPr>
              <a:stCxn id="41" idx="6"/>
              <a:endCxn id="30" idx="2"/>
            </p:cNvCxnSpPr>
            <p:nvPr/>
          </p:nvCxnSpPr>
          <p:spPr>
            <a:xfrm flipV="1">
              <a:off x="730717" y="1678063"/>
              <a:ext cx="327624" cy="251106"/>
            </a:xfrm>
            <a:prstGeom prst="line">
              <a:avLst/>
            </a:prstGeom>
            <a:noFill/>
            <a:ln w="6350" cap="flat" cmpd="sng" algn="ctr">
              <a:solidFill>
                <a:sysClr val="window" lastClr="FFFFFF">
                  <a:lumMod val="50000"/>
                </a:sysClr>
              </a:solidFill>
              <a:prstDash val="solid"/>
              <a:miter lim="800000"/>
            </a:ln>
            <a:effectLst/>
          </p:spPr>
        </p:cxnSp>
        <p:cxnSp>
          <p:nvCxnSpPr>
            <p:cNvPr id="54" name="Straight Connector 53">
              <a:extLst>
                <a:ext uri="{FF2B5EF4-FFF2-40B4-BE49-F238E27FC236}">
                  <a16:creationId xmlns:a16="http://schemas.microsoft.com/office/drawing/2014/main" id="{4DFDB0DA-5F05-464F-B550-F4C4CAD11F64}"/>
                </a:ext>
              </a:extLst>
            </p:cNvPr>
            <p:cNvCxnSpPr>
              <a:stCxn id="41" idx="6"/>
              <a:endCxn id="31" idx="2"/>
            </p:cNvCxnSpPr>
            <p:nvPr/>
          </p:nvCxnSpPr>
          <p:spPr>
            <a:xfrm>
              <a:off x="730717" y="1929169"/>
              <a:ext cx="327624" cy="203099"/>
            </a:xfrm>
            <a:prstGeom prst="line">
              <a:avLst/>
            </a:prstGeom>
            <a:noFill/>
            <a:ln w="6350" cap="flat" cmpd="sng" algn="ctr">
              <a:solidFill>
                <a:sysClr val="window" lastClr="FFFFFF">
                  <a:lumMod val="50000"/>
                </a:sysClr>
              </a:solidFill>
              <a:prstDash val="solid"/>
              <a:miter lim="800000"/>
            </a:ln>
            <a:effectLst/>
          </p:spPr>
        </p:cxnSp>
        <p:cxnSp>
          <p:nvCxnSpPr>
            <p:cNvPr id="55" name="Straight Connector 54">
              <a:extLst>
                <a:ext uri="{FF2B5EF4-FFF2-40B4-BE49-F238E27FC236}">
                  <a16:creationId xmlns:a16="http://schemas.microsoft.com/office/drawing/2014/main" id="{CA49CAFF-E0AF-4E92-9162-8E6A90D0F988}"/>
                </a:ext>
              </a:extLst>
            </p:cNvPr>
            <p:cNvCxnSpPr>
              <a:stCxn id="41" idx="6"/>
              <a:endCxn id="32" idx="2"/>
            </p:cNvCxnSpPr>
            <p:nvPr/>
          </p:nvCxnSpPr>
          <p:spPr>
            <a:xfrm>
              <a:off x="730717" y="1929169"/>
              <a:ext cx="327624" cy="657303"/>
            </a:xfrm>
            <a:prstGeom prst="line">
              <a:avLst/>
            </a:prstGeom>
            <a:noFill/>
            <a:ln w="6350" cap="flat" cmpd="sng" algn="ctr">
              <a:solidFill>
                <a:sysClr val="window" lastClr="FFFFFF">
                  <a:lumMod val="50000"/>
                </a:sysClr>
              </a:solidFill>
              <a:prstDash val="solid"/>
              <a:miter lim="800000"/>
            </a:ln>
            <a:effectLst/>
          </p:spPr>
        </p:cxnSp>
        <p:cxnSp>
          <p:nvCxnSpPr>
            <p:cNvPr id="56" name="Straight Connector 55">
              <a:extLst>
                <a:ext uri="{FF2B5EF4-FFF2-40B4-BE49-F238E27FC236}">
                  <a16:creationId xmlns:a16="http://schemas.microsoft.com/office/drawing/2014/main" id="{C80BD94D-3342-4B75-803F-7565E96997AB}"/>
                </a:ext>
              </a:extLst>
            </p:cNvPr>
            <p:cNvCxnSpPr>
              <a:stCxn id="41" idx="6"/>
              <a:endCxn id="33" idx="2"/>
            </p:cNvCxnSpPr>
            <p:nvPr/>
          </p:nvCxnSpPr>
          <p:spPr>
            <a:xfrm>
              <a:off x="730717" y="1929169"/>
              <a:ext cx="327624" cy="1111507"/>
            </a:xfrm>
            <a:prstGeom prst="line">
              <a:avLst/>
            </a:prstGeom>
            <a:noFill/>
            <a:ln w="6350" cap="flat" cmpd="sng" algn="ctr">
              <a:solidFill>
                <a:sysClr val="window" lastClr="FFFFFF">
                  <a:lumMod val="50000"/>
                </a:sysClr>
              </a:solidFill>
              <a:prstDash val="solid"/>
              <a:miter lim="800000"/>
            </a:ln>
            <a:effectLst/>
          </p:spPr>
        </p:cxnSp>
        <p:cxnSp>
          <p:nvCxnSpPr>
            <p:cNvPr id="57" name="Straight Connector 56">
              <a:extLst>
                <a:ext uri="{FF2B5EF4-FFF2-40B4-BE49-F238E27FC236}">
                  <a16:creationId xmlns:a16="http://schemas.microsoft.com/office/drawing/2014/main" id="{09604389-F4AF-4C32-9443-E3F566682870}"/>
                </a:ext>
              </a:extLst>
            </p:cNvPr>
            <p:cNvCxnSpPr>
              <a:stCxn id="43" idx="6"/>
              <a:endCxn id="30" idx="2"/>
            </p:cNvCxnSpPr>
            <p:nvPr/>
          </p:nvCxnSpPr>
          <p:spPr>
            <a:xfrm flipV="1">
              <a:off x="730717" y="1678063"/>
              <a:ext cx="327624" cy="705312"/>
            </a:xfrm>
            <a:prstGeom prst="line">
              <a:avLst/>
            </a:prstGeom>
            <a:noFill/>
            <a:ln w="6350" cap="flat" cmpd="sng" algn="ctr">
              <a:solidFill>
                <a:sysClr val="window" lastClr="FFFFFF">
                  <a:lumMod val="50000"/>
                </a:sysClr>
              </a:solidFill>
              <a:prstDash val="solid"/>
              <a:miter lim="800000"/>
            </a:ln>
            <a:effectLst/>
          </p:spPr>
        </p:cxnSp>
        <p:cxnSp>
          <p:nvCxnSpPr>
            <p:cNvPr id="58" name="Straight Connector 57">
              <a:extLst>
                <a:ext uri="{FF2B5EF4-FFF2-40B4-BE49-F238E27FC236}">
                  <a16:creationId xmlns:a16="http://schemas.microsoft.com/office/drawing/2014/main" id="{8B1BCBC2-A1EE-4B7F-AB67-24662EA1BD9B}"/>
                </a:ext>
              </a:extLst>
            </p:cNvPr>
            <p:cNvCxnSpPr>
              <a:stCxn id="44" idx="6"/>
              <a:endCxn id="30" idx="2"/>
            </p:cNvCxnSpPr>
            <p:nvPr/>
          </p:nvCxnSpPr>
          <p:spPr>
            <a:xfrm flipV="1">
              <a:off x="730717" y="1678063"/>
              <a:ext cx="327624" cy="1159516"/>
            </a:xfrm>
            <a:prstGeom prst="line">
              <a:avLst/>
            </a:prstGeom>
            <a:noFill/>
            <a:ln w="6350" cap="flat" cmpd="sng" algn="ctr">
              <a:solidFill>
                <a:sysClr val="window" lastClr="FFFFFF">
                  <a:lumMod val="50000"/>
                </a:sysClr>
              </a:solidFill>
              <a:prstDash val="solid"/>
              <a:miter lim="800000"/>
            </a:ln>
            <a:effectLst/>
          </p:spPr>
        </p:cxnSp>
        <p:cxnSp>
          <p:nvCxnSpPr>
            <p:cNvPr id="59" name="Straight Connector 58">
              <a:extLst>
                <a:ext uri="{FF2B5EF4-FFF2-40B4-BE49-F238E27FC236}">
                  <a16:creationId xmlns:a16="http://schemas.microsoft.com/office/drawing/2014/main" id="{E9B80C60-591F-461B-A3C9-4FA9DA09B338}"/>
                </a:ext>
              </a:extLst>
            </p:cNvPr>
            <p:cNvCxnSpPr>
              <a:stCxn id="43" idx="6"/>
              <a:endCxn id="31" idx="2"/>
            </p:cNvCxnSpPr>
            <p:nvPr/>
          </p:nvCxnSpPr>
          <p:spPr>
            <a:xfrm flipV="1">
              <a:off x="730717" y="2132267"/>
              <a:ext cx="327624" cy="251106"/>
            </a:xfrm>
            <a:prstGeom prst="line">
              <a:avLst/>
            </a:prstGeom>
            <a:noFill/>
            <a:ln w="6350" cap="flat" cmpd="sng" algn="ctr">
              <a:solidFill>
                <a:sysClr val="window" lastClr="FFFFFF">
                  <a:lumMod val="50000"/>
                </a:sysClr>
              </a:solidFill>
              <a:prstDash val="solid"/>
              <a:miter lim="800000"/>
            </a:ln>
            <a:effectLst/>
          </p:spPr>
        </p:cxnSp>
        <p:cxnSp>
          <p:nvCxnSpPr>
            <p:cNvPr id="60" name="Straight Connector 59">
              <a:extLst>
                <a:ext uri="{FF2B5EF4-FFF2-40B4-BE49-F238E27FC236}">
                  <a16:creationId xmlns:a16="http://schemas.microsoft.com/office/drawing/2014/main" id="{49CDEFDD-376C-4E8B-A77F-28019EB51C15}"/>
                </a:ext>
              </a:extLst>
            </p:cNvPr>
            <p:cNvCxnSpPr>
              <a:stCxn id="43" idx="6"/>
              <a:endCxn id="32" idx="2"/>
            </p:cNvCxnSpPr>
            <p:nvPr/>
          </p:nvCxnSpPr>
          <p:spPr>
            <a:xfrm>
              <a:off x="730717" y="2383375"/>
              <a:ext cx="327624" cy="203099"/>
            </a:xfrm>
            <a:prstGeom prst="line">
              <a:avLst/>
            </a:prstGeom>
            <a:noFill/>
            <a:ln w="6350" cap="flat" cmpd="sng" algn="ctr">
              <a:solidFill>
                <a:sysClr val="window" lastClr="FFFFFF">
                  <a:lumMod val="50000"/>
                </a:sysClr>
              </a:solidFill>
              <a:prstDash val="solid"/>
              <a:miter lim="800000"/>
            </a:ln>
            <a:effectLst/>
          </p:spPr>
        </p:cxnSp>
        <p:cxnSp>
          <p:nvCxnSpPr>
            <p:cNvPr id="61" name="Straight Connector 60">
              <a:extLst>
                <a:ext uri="{FF2B5EF4-FFF2-40B4-BE49-F238E27FC236}">
                  <a16:creationId xmlns:a16="http://schemas.microsoft.com/office/drawing/2014/main" id="{352A6BEA-9913-4B6E-8677-5FD969B497B9}"/>
                </a:ext>
              </a:extLst>
            </p:cNvPr>
            <p:cNvCxnSpPr>
              <a:stCxn id="43" idx="6"/>
              <a:endCxn id="33" idx="2"/>
            </p:cNvCxnSpPr>
            <p:nvPr/>
          </p:nvCxnSpPr>
          <p:spPr>
            <a:xfrm>
              <a:off x="730717" y="2383375"/>
              <a:ext cx="327624" cy="657303"/>
            </a:xfrm>
            <a:prstGeom prst="line">
              <a:avLst/>
            </a:prstGeom>
            <a:noFill/>
            <a:ln w="6350" cap="flat" cmpd="sng" algn="ctr">
              <a:solidFill>
                <a:sysClr val="window" lastClr="FFFFFF">
                  <a:lumMod val="50000"/>
                </a:sysClr>
              </a:solidFill>
              <a:prstDash val="solid"/>
              <a:miter lim="800000"/>
            </a:ln>
            <a:effectLst/>
          </p:spPr>
        </p:cxnSp>
        <p:cxnSp>
          <p:nvCxnSpPr>
            <p:cNvPr id="62" name="Straight Connector 61">
              <a:extLst>
                <a:ext uri="{FF2B5EF4-FFF2-40B4-BE49-F238E27FC236}">
                  <a16:creationId xmlns:a16="http://schemas.microsoft.com/office/drawing/2014/main" id="{9C93DFFA-B97E-4451-93DD-8DD32DEAC7D2}"/>
                </a:ext>
              </a:extLst>
            </p:cNvPr>
            <p:cNvCxnSpPr>
              <a:stCxn id="44" idx="6"/>
              <a:endCxn id="31" idx="2"/>
            </p:cNvCxnSpPr>
            <p:nvPr/>
          </p:nvCxnSpPr>
          <p:spPr>
            <a:xfrm flipV="1">
              <a:off x="730717" y="2132266"/>
              <a:ext cx="327624" cy="705312"/>
            </a:xfrm>
            <a:prstGeom prst="line">
              <a:avLst/>
            </a:prstGeom>
            <a:noFill/>
            <a:ln w="6350" cap="flat" cmpd="sng" algn="ctr">
              <a:solidFill>
                <a:sysClr val="window" lastClr="FFFFFF">
                  <a:lumMod val="50000"/>
                </a:sysClr>
              </a:solidFill>
              <a:prstDash val="solid"/>
              <a:miter lim="800000"/>
            </a:ln>
            <a:effectLst/>
          </p:spPr>
        </p:cxnSp>
        <p:cxnSp>
          <p:nvCxnSpPr>
            <p:cNvPr id="63" name="Straight Connector 62">
              <a:extLst>
                <a:ext uri="{FF2B5EF4-FFF2-40B4-BE49-F238E27FC236}">
                  <a16:creationId xmlns:a16="http://schemas.microsoft.com/office/drawing/2014/main" id="{D1E4CBA8-3E9C-41A3-98D9-3BF4E802AE0D}"/>
                </a:ext>
              </a:extLst>
            </p:cNvPr>
            <p:cNvCxnSpPr>
              <a:stCxn id="44" idx="6"/>
              <a:endCxn id="32" idx="2"/>
            </p:cNvCxnSpPr>
            <p:nvPr/>
          </p:nvCxnSpPr>
          <p:spPr>
            <a:xfrm flipV="1">
              <a:off x="730717" y="2586472"/>
              <a:ext cx="327624" cy="251106"/>
            </a:xfrm>
            <a:prstGeom prst="line">
              <a:avLst/>
            </a:prstGeom>
            <a:noFill/>
            <a:ln w="6350" cap="flat" cmpd="sng" algn="ctr">
              <a:solidFill>
                <a:sysClr val="window" lastClr="FFFFFF">
                  <a:lumMod val="50000"/>
                </a:sysClr>
              </a:solidFill>
              <a:prstDash val="solid"/>
              <a:miter lim="800000"/>
            </a:ln>
            <a:effectLst/>
          </p:spPr>
        </p:cxnSp>
        <p:cxnSp>
          <p:nvCxnSpPr>
            <p:cNvPr id="64" name="Straight Connector 63">
              <a:extLst>
                <a:ext uri="{FF2B5EF4-FFF2-40B4-BE49-F238E27FC236}">
                  <a16:creationId xmlns:a16="http://schemas.microsoft.com/office/drawing/2014/main" id="{C8037931-6BBD-47EC-B6B8-2A823C376942}"/>
                </a:ext>
              </a:extLst>
            </p:cNvPr>
            <p:cNvCxnSpPr>
              <a:stCxn id="44" idx="6"/>
              <a:endCxn id="33" idx="2"/>
            </p:cNvCxnSpPr>
            <p:nvPr/>
          </p:nvCxnSpPr>
          <p:spPr>
            <a:xfrm>
              <a:off x="730717" y="2837580"/>
              <a:ext cx="327624" cy="203099"/>
            </a:xfrm>
            <a:prstGeom prst="line">
              <a:avLst/>
            </a:prstGeom>
            <a:noFill/>
            <a:ln w="6350" cap="flat" cmpd="sng" algn="ctr">
              <a:solidFill>
                <a:sysClr val="window" lastClr="FFFFFF">
                  <a:lumMod val="50000"/>
                </a:sysClr>
              </a:solidFill>
              <a:prstDash val="solid"/>
              <a:miter lim="800000"/>
            </a:ln>
            <a:effectLst/>
          </p:spPr>
        </p:cxnSp>
        <p:cxnSp>
          <p:nvCxnSpPr>
            <p:cNvPr id="65" name="Straight Connector 64">
              <a:extLst>
                <a:ext uri="{FF2B5EF4-FFF2-40B4-BE49-F238E27FC236}">
                  <a16:creationId xmlns:a16="http://schemas.microsoft.com/office/drawing/2014/main" id="{16EEA268-EF1D-4F65-8E40-B7687E6EAB18}"/>
                </a:ext>
              </a:extLst>
            </p:cNvPr>
            <p:cNvCxnSpPr>
              <a:stCxn id="34" idx="2"/>
              <a:endCxn id="30" idx="6"/>
            </p:cNvCxnSpPr>
            <p:nvPr/>
          </p:nvCxnSpPr>
          <p:spPr>
            <a:xfrm flipH="1" flipV="1">
              <a:off x="1387970" y="1678063"/>
              <a:ext cx="310724" cy="251106"/>
            </a:xfrm>
            <a:prstGeom prst="line">
              <a:avLst/>
            </a:prstGeom>
            <a:noFill/>
            <a:ln w="6350" cap="flat" cmpd="sng" algn="ctr">
              <a:solidFill>
                <a:sysClr val="window" lastClr="FFFFFF">
                  <a:lumMod val="50000"/>
                </a:sysClr>
              </a:solidFill>
              <a:prstDash val="solid"/>
              <a:miter lim="800000"/>
            </a:ln>
            <a:effectLst/>
          </p:spPr>
        </p:cxnSp>
        <p:cxnSp>
          <p:nvCxnSpPr>
            <p:cNvPr id="66" name="Straight Connector 65">
              <a:extLst>
                <a:ext uri="{FF2B5EF4-FFF2-40B4-BE49-F238E27FC236}">
                  <a16:creationId xmlns:a16="http://schemas.microsoft.com/office/drawing/2014/main" id="{32AE1345-D939-447C-846D-80CE8325CCFC}"/>
                </a:ext>
              </a:extLst>
            </p:cNvPr>
            <p:cNvCxnSpPr>
              <a:stCxn id="39" idx="2"/>
              <a:endCxn id="30" idx="6"/>
            </p:cNvCxnSpPr>
            <p:nvPr/>
          </p:nvCxnSpPr>
          <p:spPr>
            <a:xfrm flipH="1" flipV="1">
              <a:off x="1387970" y="1678063"/>
              <a:ext cx="310724" cy="705312"/>
            </a:xfrm>
            <a:prstGeom prst="line">
              <a:avLst/>
            </a:prstGeom>
            <a:noFill/>
            <a:ln w="6350" cap="flat" cmpd="sng" algn="ctr">
              <a:solidFill>
                <a:sysClr val="window" lastClr="FFFFFF">
                  <a:lumMod val="50000"/>
                </a:sysClr>
              </a:solidFill>
              <a:prstDash val="solid"/>
              <a:miter lim="800000"/>
            </a:ln>
            <a:effectLst/>
          </p:spPr>
        </p:cxnSp>
        <p:cxnSp>
          <p:nvCxnSpPr>
            <p:cNvPr id="67" name="Straight Connector 66">
              <a:extLst>
                <a:ext uri="{FF2B5EF4-FFF2-40B4-BE49-F238E27FC236}">
                  <a16:creationId xmlns:a16="http://schemas.microsoft.com/office/drawing/2014/main" id="{21D40BAE-A31E-4257-A359-82540B01DF29}"/>
                </a:ext>
              </a:extLst>
            </p:cNvPr>
            <p:cNvCxnSpPr>
              <a:stCxn id="40" idx="2"/>
              <a:endCxn id="30" idx="6"/>
            </p:cNvCxnSpPr>
            <p:nvPr/>
          </p:nvCxnSpPr>
          <p:spPr>
            <a:xfrm flipH="1" flipV="1">
              <a:off x="1387970" y="1678063"/>
              <a:ext cx="310724" cy="1159516"/>
            </a:xfrm>
            <a:prstGeom prst="line">
              <a:avLst/>
            </a:prstGeom>
            <a:noFill/>
            <a:ln w="6350" cap="flat" cmpd="sng" algn="ctr">
              <a:solidFill>
                <a:sysClr val="window" lastClr="FFFFFF">
                  <a:lumMod val="50000"/>
                </a:sysClr>
              </a:solidFill>
              <a:prstDash val="solid"/>
              <a:miter lim="800000"/>
            </a:ln>
            <a:effectLst/>
          </p:spPr>
        </p:cxnSp>
        <p:cxnSp>
          <p:nvCxnSpPr>
            <p:cNvPr id="68" name="Straight Connector 67">
              <a:extLst>
                <a:ext uri="{FF2B5EF4-FFF2-40B4-BE49-F238E27FC236}">
                  <a16:creationId xmlns:a16="http://schemas.microsoft.com/office/drawing/2014/main" id="{FF32C5AD-75FB-495C-90DD-3A08BB7A584E}"/>
                </a:ext>
              </a:extLst>
            </p:cNvPr>
            <p:cNvCxnSpPr>
              <a:stCxn id="34" idx="2"/>
              <a:endCxn id="31" idx="6"/>
            </p:cNvCxnSpPr>
            <p:nvPr/>
          </p:nvCxnSpPr>
          <p:spPr>
            <a:xfrm flipH="1">
              <a:off x="1387970" y="1929169"/>
              <a:ext cx="310724" cy="203099"/>
            </a:xfrm>
            <a:prstGeom prst="line">
              <a:avLst/>
            </a:prstGeom>
            <a:noFill/>
            <a:ln w="6350" cap="flat" cmpd="sng" algn="ctr">
              <a:solidFill>
                <a:sysClr val="window" lastClr="FFFFFF">
                  <a:lumMod val="50000"/>
                </a:sysClr>
              </a:solidFill>
              <a:prstDash val="solid"/>
              <a:miter lim="800000"/>
            </a:ln>
            <a:effectLst/>
          </p:spPr>
        </p:cxnSp>
        <p:cxnSp>
          <p:nvCxnSpPr>
            <p:cNvPr id="69" name="Straight Connector 68">
              <a:extLst>
                <a:ext uri="{FF2B5EF4-FFF2-40B4-BE49-F238E27FC236}">
                  <a16:creationId xmlns:a16="http://schemas.microsoft.com/office/drawing/2014/main" id="{AE8DA128-EA13-4A2E-8723-2065AC89DF1C}"/>
                </a:ext>
              </a:extLst>
            </p:cNvPr>
            <p:cNvCxnSpPr>
              <a:stCxn id="34" idx="2"/>
              <a:endCxn id="32" idx="6"/>
            </p:cNvCxnSpPr>
            <p:nvPr/>
          </p:nvCxnSpPr>
          <p:spPr>
            <a:xfrm flipH="1">
              <a:off x="1387970" y="1929169"/>
              <a:ext cx="310724" cy="657303"/>
            </a:xfrm>
            <a:prstGeom prst="line">
              <a:avLst/>
            </a:prstGeom>
            <a:noFill/>
            <a:ln w="6350" cap="flat" cmpd="sng" algn="ctr">
              <a:solidFill>
                <a:sysClr val="window" lastClr="FFFFFF">
                  <a:lumMod val="50000"/>
                </a:sysClr>
              </a:solidFill>
              <a:prstDash val="solid"/>
              <a:miter lim="800000"/>
            </a:ln>
            <a:effectLst/>
          </p:spPr>
        </p:cxnSp>
        <p:cxnSp>
          <p:nvCxnSpPr>
            <p:cNvPr id="70" name="Straight Connector 69">
              <a:extLst>
                <a:ext uri="{FF2B5EF4-FFF2-40B4-BE49-F238E27FC236}">
                  <a16:creationId xmlns:a16="http://schemas.microsoft.com/office/drawing/2014/main" id="{7E1B0819-8540-48DA-9D15-0A47E391A134}"/>
                </a:ext>
              </a:extLst>
            </p:cNvPr>
            <p:cNvCxnSpPr>
              <a:stCxn id="34" idx="2"/>
              <a:endCxn id="33" idx="6"/>
            </p:cNvCxnSpPr>
            <p:nvPr/>
          </p:nvCxnSpPr>
          <p:spPr>
            <a:xfrm flipH="1">
              <a:off x="1387970" y="1929169"/>
              <a:ext cx="310724" cy="1111507"/>
            </a:xfrm>
            <a:prstGeom prst="line">
              <a:avLst/>
            </a:prstGeom>
            <a:noFill/>
            <a:ln w="6350" cap="flat" cmpd="sng" algn="ctr">
              <a:solidFill>
                <a:sysClr val="window" lastClr="FFFFFF">
                  <a:lumMod val="50000"/>
                </a:sysClr>
              </a:solidFill>
              <a:prstDash val="solid"/>
              <a:miter lim="800000"/>
            </a:ln>
            <a:effectLst/>
          </p:spPr>
        </p:cxnSp>
        <p:cxnSp>
          <p:nvCxnSpPr>
            <p:cNvPr id="71" name="Straight Connector 70">
              <a:extLst>
                <a:ext uri="{FF2B5EF4-FFF2-40B4-BE49-F238E27FC236}">
                  <a16:creationId xmlns:a16="http://schemas.microsoft.com/office/drawing/2014/main" id="{B0B7EE4F-A08A-43CF-8918-DDD14A90EDBC}"/>
                </a:ext>
              </a:extLst>
            </p:cNvPr>
            <p:cNvCxnSpPr>
              <a:stCxn id="40" idx="2"/>
              <a:endCxn id="33" idx="6"/>
            </p:cNvCxnSpPr>
            <p:nvPr/>
          </p:nvCxnSpPr>
          <p:spPr>
            <a:xfrm flipH="1">
              <a:off x="1387970" y="2837580"/>
              <a:ext cx="310724" cy="203099"/>
            </a:xfrm>
            <a:prstGeom prst="line">
              <a:avLst/>
            </a:prstGeom>
            <a:noFill/>
            <a:ln w="6350" cap="flat" cmpd="sng" algn="ctr">
              <a:solidFill>
                <a:sysClr val="window" lastClr="FFFFFF">
                  <a:lumMod val="50000"/>
                </a:sysClr>
              </a:solidFill>
              <a:prstDash val="solid"/>
              <a:miter lim="800000"/>
            </a:ln>
            <a:effectLst/>
          </p:spPr>
        </p:cxnSp>
        <p:cxnSp>
          <p:nvCxnSpPr>
            <p:cNvPr id="72" name="Straight Connector 71">
              <a:extLst>
                <a:ext uri="{FF2B5EF4-FFF2-40B4-BE49-F238E27FC236}">
                  <a16:creationId xmlns:a16="http://schemas.microsoft.com/office/drawing/2014/main" id="{B55FF3E6-5EC3-455E-86A3-F7ED18A8F711}"/>
                </a:ext>
              </a:extLst>
            </p:cNvPr>
            <p:cNvCxnSpPr>
              <a:stCxn id="40" idx="2"/>
              <a:endCxn id="32" idx="6"/>
            </p:cNvCxnSpPr>
            <p:nvPr/>
          </p:nvCxnSpPr>
          <p:spPr>
            <a:xfrm flipH="1" flipV="1">
              <a:off x="1387970" y="2586472"/>
              <a:ext cx="310724" cy="251106"/>
            </a:xfrm>
            <a:prstGeom prst="line">
              <a:avLst/>
            </a:prstGeom>
            <a:noFill/>
            <a:ln w="6350" cap="flat" cmpd="sng" algn="ctr">
              <a:solidFill>
                <a:sysClr val="window" lastClr="FFFFFF">
                  <a:lumMod val="50000"/>
                </a:sysClr>
              </a:solidFill>
              <a:prstDash val="solid"/>
              <a:miter lim="800000"/>
            </a:ln>
            <a:effectLst/>
          </p:spPr>
        </p:cxnSp>
        <p:cxnSp>
          <p:nvCxnSpPr>
            <p:cNvPr id="73" name="Straight Connector 72">
              <a:extLst>
                <a:ext uri="{FF2B5EF4-FFF2-40B4-BE49-F238E27FC236}">
                  <a16:creationId xmlns:a16="http://schemas.microsoft.com/office/drawing/2014/main" id="{3F6F4F6E-D7DB-4197-8F09-7D1A429CC23D}"/>
                </a:ext>
              </a:extLst>
            </p:cNvPr>
            <p:cNvCxnSpPr>
              <a:stCxn id="40" idx="2"/>
              <a:endCxn id="31" idx="6"/>
            </p:cNvCxnSpPr>
            <p:nvPr/>
          </p:nvCxnSpPr>
          <p:spPr>
            <a:xfrm flipH="1" flipV="1">
              <a:off x="1387970" y="2132266"/>
              <a:ext cx="310724" cy="705312"/>
            </a:xfrm>
            <a:prstGeom prst="line">
              <a:avLst/>
            </a:prstGeom>
            <a:noFill/>
            <a:ln w="6350" cap="flat" cmpd="sng" algn="ctr">
              <a:solidFill>
                <a:sysClr val="window" lastClr="FFFFFF">
                  <a:lumMod val="50000"/>
                </a:sysClr>
              </a:solidFill>
              <a:prstDash val="solid"/>
              <a:miter lim="800000"/>
            </a:ln>
            <a:effectLst/>
          </p:spPr>
        </p:cxnSp>
        <p:cxnSp>
          <p:nvCxnSpPr>
            <p:cNvPr id="74" name="Straight Connector 73">
              <a:extLst>
                <a:ext uri="{FF2B5EF4-FFF2-40B4-BE49-F238E27FC236}">
                  <a16:creationId xmlns:a16="http://schemas.microsoft.com/office/drawing/2014/main" id="{820E0AE6-C68F-417E-BA88-CF205B782C7B}"/>
                </a:ext>
              </a:extLst>
            </p:cNvPr>
            <p:cNvCxnSpPr>
              <a:stCxn id="39" idx="2"/>
              <a:endCxn id="32" idx="6"/>
            </p:cNvCxnSpPr>
            <p:nvPr/>
          </p:nvCxnSpPr>
          <p:spPr>
            <a:xfrm flipH="1">
              <a:off x="1387970" y="2383375"/>
              <a:ext cx="310724" cy="203099"/>
            </a:xfrm>
            <a:prstGeom prst="line">
              <a:avLst/>
            </a:prstGeom>
            <a:noFill/>
            <a:ln w="6350" cap="flat" cmpd="sng" algn="ctr">
              <a:solidFill>
                <a:sysClr val="window" lastClr="FFFFFF">
                  <a:lumMod val="50000"/>
                </a:sysClr>
              </a:solidFill>
              <a:prstDash val="solid"/>
              <a:miter lim="800000"/>
            </a:ln>
            <a:effectLst/>
          </p:spPr>
        </p:cxnSp>
        <p:cxnSp>
          <p:nvCxnSpPr>
            <p:cNvPr id="75" name="Straight Connector 74">
              <a:extLst>
                <a:ext uri="{FF2B5EF4-FFF2-40B4-BE49-F238E27FC236}">
                  <a16:creationId xmlns:a16="http://schemas.microsoft.com/office/drawing/2014/main" id="{59D06C13-5456-4EC8-A842-085BF23DE734}"/>
                </a:ext>
              </a:extLst>
            </p:cNvPr>
            <p:cNvCxnSpPr>
              <a:stCxn id="31" idx="6"/>
              <a:endCxn id="39" idx="2"/>
            </p:cNvCxnSpPr>
            <p:nvPr/>
          </p:nvCxnSpPr>
          <p:spPr>
            <a:xfrm>
              <a:off x="1387970" y="2132267"/>
              <a:ext cx="310724" cy="251106"/>
            </a:xfrm>
            <a:prstGeom prst="line">
              <a:avLst/>
            </a:prstGeom>
            <a:noFill/>
            <a:ln w="6350" cap="flat" cmpd="sng" algn="ctr">
              <a:solidFill>
                <a:sysClr val="window" lastClr="FFFFFF">
                  <a:lumMod val="50000"/>
                </a:sysClr>
              </a:solidFill>
              <a:prstDash val="solid"/>
              <a:miter lim="800000"/>
            </a:ln>
            <a:effectLst/>
          </p:spPr>
        </p:cxnSp>
        <p:cxnSp>
          <p:nvCxnSpPr>
            <p:cNvPr id="76" name="Straight Connector 75">
              <a:extLst>
                <a:ext uri="{FF2B5EF4-FFF2-40B4-BE49-F238E27FC236}">
                  <a16:creationId xmlns:a16="http://schemas.microsoft.com/office/drawing/2014/main" id="{509EE439-E670-42CD-98C9-B7E9DBEB0DB1}"/>
                </a:ext>
              </a:extLst>
            </p:cNvPr>
            <p:cNvCxnSpPr>
              <a:stCxn id="33" idx="6"/>
              <a:endCxn id="39" idx="2"/>
            </p:cNvCxnSpPr>
            <p:nvPr/>
          </p:nvCxnSpPr>
          <p:spPr>
            <a:xfrm flipV="1">
              <a:off x="1387970" y="2383375"/>
              <a:ext cx="310724" cy="657303"/>
            </a:xfrm>
            <a:prstGeom prst="line">
              <a:avLst/>
            </a:prstGeom>
            <a:noFill/>
            <a:ln w="6350" cap="flat" cmpd="sng" algn="ctr">
              <a:solidFill>
                <a:sysClr val="window" lastClr="FFFFFF">
                  <a:lumMod val="50000"/>
                </a:sysClr>
              </a:solidFill>
              <a:prstDash val="solid"/>
              <a:miter lim="800000"/>
            </a:ln>
            <a:effectLst/>
          </p:spPr>
        </p:cxnSp>
      </p:grpSp>
      <p:grpSp>
        <p:nvGrpSpPr>
          <p:cNvPr id="77" name="Group 76">
            <a:extLst>
              <a:ext uri="{FF2B5EF4-FFF2-40B4-BE49-F238E27FC236}">
                <a16:creationId xmlns:a16="http://schemas.microsoft.com/office/drawing/2014/main" id="{19D96EE0-7D2E-48AD-84E8-6EBFDE3D097E}"/>
              </a:ext>
            </a:extLst>
          </p:cNvPr>
          <p:cNvGrpSpPr/>
          <p:nvPr/>
        </p:nvGrpSpPr>
        <p:grpSpPr>
          <a:xfrm>
            <a:off x="3453605" y="3625965"/>
            <a:ext cx="4348911" cy="1514990"/>
            <a:chOff x="3713652" y="1033397"/>
            <a:chExt cx="2837366" cy="988426"/>
          </a:xfrm>
        </p:grpSpPr>
        <p:sp>
          <p:nvSpPr>
            <p:cNvPr id="78" name="Rounded Rectangle 118">
              <a:extLst>
                <a:ext uri="{FF2B5EF4-FFF2-40B4-BE49-F238E27FC236}">
                  <a16:creationId xmlns:a16="http://schemas.microsoft.com/office/drawing/2014/main" id="{05EDC881-602F-4DAB-B6E4-936EB519497F}"/>
                </a:ext>
              </a:extLst>
            </p:cNvPr>
            <p:cNvSpPr/>
            <p:nvPr/>
          </p:nvSpPr>
          <p:spPr>
            <a:xfrm>
              <a:off x="3713652" y="1800143"/>
              <a:ext cx="239282" cy="221680"/>
            </a:xfrm>
            <a:prstGeom prst="roundRect">
              <a:avLst>
                <a:gd name="adj" fmla="val 0"/>
              </a:avLst>
            </a:prstGeom>
            <a:solidFill>
              <a:schemeClr val="accent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79" name="Rounded Rectangle 119">
              <a:extLst>
                <a:ext uri="{FF2B5EF4-FFF2-40B4-BE49-F238E27FC236}">
                  <a16:creationId xmlns:a16="http://schemas.microsoft.com/office/drawing/2014/main" id="{21AEE539-0D98-450C-B1DA-E9A41F32875C}"/>
                </a:ext>
              </a:extLst>
            </p:cNvPr>
            <p:cNvSpPr/>
            <p:nvPr/>
          </p:nvSpPr>
          <p:spPr>
            <a:xfrm>
              <a:off x="4033613" y="1800143"/>
              <a:ext cx="239282" cy="221680"/>
            </a:xfrm>
            <a:prstGeom prst="roundRect">
              <a:avLst>
                <a:gd name="adj" fmla="val 0"/>
              </a:avLst>
            </a:prstGeom>
            <a:solidFill>
              <a:schemeClr val="accent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80" name="Rounded Rectangle 120">
              <a:extLst>
                <a:ext uri="{FF2B5EF4-FFF2-40B4-BE49-F238E27FC236}">
                  <a16:creationId xmlns:a16="http://schemas.microsoft.com/office/drawing/2014/main" id="{8F8B3112-F4C4-43E4-905C-773CAF24F460}"/>
                </a:ext>
              </a:extLst>
            </p:cNvPr>
            <p:cNvSpPr/>
            <p:nvPr/>
          </p:nvSpPr>
          <p:spPr>
            <a:xfrm>
              <a:off x="4678558" y="1800143"/>
              <a:ext cx="239282" cy="221680"/>
            </a:xfrm>
            <a:prstGeom prst="roundRect">
              <a:avLst>
                <a:gd name="adj" fmla="val 0"/>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81" name="Oval 80">
              <a:extLst>
                <a:ext uri="{FF2B5EF4-FFF2-40B4-BE49-F238E27FC236}">
                  <a16:creationId xmlns:a16="http://schemas.microsoft.com/office/drawing/2014/main" id="{BF9156B0-1267-4AA1-883A-AFBD19FF228B}"/>
                </a:ext>
              </a:extLst>
            </p:cNvPr>
            <p:cNvSpPr/>
            <p:nvPr/>
          </p:nvSpPr>
          <p:spPr>
            <a:xfrm>
              <a:off x="4396024" y="1882408"/>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2" name="Oval 81">
              <a:extLst>
                <a:ext uri="{FF2B5EF4-FFF2-40B4-BE49-F238E27FC236}">
                  <a16:creationId xmlns:a16="http://schemas.microsoft.com/office/drawing/2014/main" id="{5EADA2EF-5813-4A58-AC93-FCB87C6C6488}"/>
                </a:ext>
              </a:extLst>
            </p:cNvPr>
            <p:cNvSpPr/>
            <p:nvPr/>
          </p:nvSpPr>
          <p:spPr>
            <a:xfrm>
              <a:off x="4498279" y="1882408"/>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3" name="Rounded Rectangle 123">
              <a:extLst>
                <a:ext uri="{FF2B5EF4-FFF2-40B4-BE49-F238E27FC236}">
                  <a16:creationId xmlns:a16="http://schemas.microsoft.com/office/drawing/2014/main" id="{0BC8260F-3A08-4E17-9428-05EA9BF6D2AB}"/>
                </a:ext>
              </a:extLst>
            </p:cNvPr>
            <p:cNvSpPr/>
            <p:nvPr/>
          </p:nvSpPr>
          <p:spPr>
            <a:xfrm>
              <a:off x="4210967" y="1398791"/>
              <a:ext cx="370113" cy="221680"/>
            </a:xfrm>
            <a:prstGeom prst="roundRect">
              <a:avLst>
                <a:gd name="adj" fmla="val 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L0</a:t>
              </a:r>
            </a:p>
          </p:txBody>
        </p:sp>
        <p:sp>
          <p:nvSpPr>
            <p:cNvPr id="84" name="Rounded Rectangle 124">
              <a:extLst>
                <a:ext uri="{FF2B5EF4-FFF2-40B4-BE49-F238E27FC236}">
                  <a16:creationId xmlns:a16="http://schemas.microsoft.com/office/drawing/2014/main" id="{BCB82382-02C4-498C-99A9-FF8B78CCF6C2}"/>
                </a:ext>
              </a:extLst>
            </p:cNvPr>
            <p:cNvSpPr/>
            <p:nvPr/>
          </p:nvSpPr>
          <p:spPr>
            <a:xfrm>
              <a:off x="4906031" y="1033397"/>
              <a:ext cx="370113" cy="221680"/>
            </a:xfrm>
            <a:prstGeom prst="roundRect">
              <a:avLst>
                <a:gd name="adj" fmla="val 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L1</a:t>
              </a:r>
            </a:p>
          </p:txBody>
        </p:sp>
        <p:cxnSp>
          <p:nvCxnSpPr>
            <p:cNvPr id="85" name="Straight Connector 84">
              <a:extLst>
                <a:ext uri="{FF2B5EF4-FFF2-40B4-BE49-F238E27FC236}">
                  <a16:creationId xmlns:a16="http://schemas.microsoft.com/office/drawing/2014/main" id="{85C4E94A-5E61-490F-8E95-81CDFB1234AC}"/>
                </a:ext>
              </a:extLst>
            </p:cNvPr>
            <p:cNvCxnSpPr>
              <a:stCxn id="78" idx="0"/>
              <a:endCxn id="83" idx="2"/>
            </p:cNvCxnSpPr>
            <p:nvPr/>
          </p:nvCxnSpPr>
          <p:spPr>
            <a:xfrm flipV="1">
              <a:off x="3833293" y="1620471"/>
              <a:ext cx="562730" cy="179671"/>
            </a:xfrm>
            <a:prstGeom prst="line">
              <a:avLst/>
            </a:prstGeom>
            <a:noFill/>
            <a:ln w="19050" cap="flat" cmpd="sng" algn="ctr">
              <a:solidFill>
                <a:sysClr val="window" lastClr="FFFFFF">
                  <a:lumMod val="50000"/>
                </a:sysClr>
              </a:solidFill>
              <a:prstDash val="solid"/>
              <a:miter lim="800000"/>
            </a:ln>
            <a:effectLst/>
          </p:spPr>
        </p:cxnSp>
        <p:cxnSp>
          <p:nvCxnSpPr>
            <p:cNvPr id="86" name="Straight Connector 85">
              <a:extLst>
                <a:ext uri="{FF2B5EF4-FFF2-40B4-BE49-F238E27FC236}">
                  <a16:creationId xmlns:a16="http://schemas.microsoft.com/office/drawing/2014/main" id="{AEE0DA71-AD1B-45AA-8249-9864D38E90DB}"/>
                </a:ext>
              </a:extLst>
            </p:cNvPr>
            <p:cNvCxnSpPr>
              <a:stCxn id="79" idx="0"/>
              <a:endCxn id="83" idx="2"/>
            </p:cNvCxnSpPr>
            <p:nvPr/>
          </p:nvCxnSpPr>
          <p:spPr>
            <a:xfrm flipV="1">
              <a:off x="4153254" y="1620471"/>
              <a:ext cx="242769" cy="179671"/>
            </a:xfrm>
            <a:prstGeom prst="line">
              <a:avLst/>
            </a:prstGeom>
            <a:noFill/>
            <a:ln w="19050" cap="flat" cmpd="sng" algn="ctr">
              <a:solidFill>
                <a:sysClr val="window" lastClr="FFFFFF">
                  <a:lumMod val="50000"/>
                </a:sysClr>
              </a:solidFill>
              <a:prstDash val="solid"/>
              <a:miter lim="800000"/>
            </a:ln>
            <a:effectLst/>
          </p:spPr>
        </p:cxnSp>
        <p:cxnSp>
          <p:nvCxnSpPr>
            <p:cNvPr id="87" name="Straight Connector 86">
              <a:extLst>
                <a:ext uri="{FF2B5EF4-FFF2-40B4-BE49-F238E27FC236}">
                  <a16:creationId xmlns:a16="http://schemas.microsoft.com/office/drawing/2014/main" id="{D7C44E31-C0DF-4420-A009-7406A3C65EB0}"/>
                </a:ext>
              </a:extLst>
            </p:cNvPr>
            <p:cNvCxnSpPr>
              <a:stCxn id="80" idx="0"/>
              <a:endCxn id="83" idx="2"/>
            </p:cNvCxnSpPr>
            <p:nvPr/>
          </p:nvCxnSpPr>
          <p:spPr>
            <a:xfrm flipH="1" flipV="1">
              <a:off x="4396023" y="1620471"/>
              <a:ext cx="402176" cy="179671"/>
            </a:xfrm>
            <a:prstGeom prst="line">
              <a:avLst/>
            </a:prstGeom>
            <a:noFill/>
            <a:ln w="19050" cap="flat" cmpd="sng" algn="ctr">
              <a:solidFill>
                <a:sysClr val="window" lastClr="FFFFFF">
                  <a:lumMod val="50000"/>
                </a:sysClr>
              </a:solidFill>
              <a:prstDash val="solid"/>
              <a:miter lim="800000"/>
            </a:ln>
            <a:effectLst/>
          </p:spPr>
        </p:cxnSp>
        <p:cxnSp>
          <p:nvCxnSpPr>
            <p:cNvPr id="88" name="Straight Connector 87">
              <a:extLst>
                <a:ext uri="{FF2B5EF4-FFF2-40B4-BE49-F238E27FC236}">
                  <a16:creationId xmlns:a16="http://schemas.microsoft.com/office/drawing/2014/main" id="{8015C66C-BAA2-4FB2-AC2A-B81C4AE4A203}"/>
                </a:ext>
              </a:extLst>
            </p:cNvPr>
            <p:cNvCxnSpPr>
              <a:stCxn id="84" idx="2"/>
              <a:endCxn id="83" idx="0"/>
            </p:cNvCxnSpPr>
            <p:nvPr/>
          </p:nvCxnSpPr>
          <p:spPr>
            <a:xfrm flipH="1">
              <a:off x="4396023" y="1255077"/>
              <a:ext cx="695064" cy="143714"/>
            </a:xfrm>
            <a:prstGeom prst="line">
              <a:avLst/>
            </a:prstGeom>
            <a:noFill/>
            <a:ln w="19050" cap="flat" cmpd="sng" algn="ctr">
              <a:solidFill>
                <a:sysClr val="window" lastClr="FFFFFF">
                  <a:lumMod val="50000"/>
                </a:sysClr>
              </a:solidFill>
              <a:prstDash val="solid"/>
              <a:miter lim="800000"/>
            </a:ln>
            <a:effectLst/>
          </p:spPr>
        </p:cxnSp>
        <p:sp>
          <p:nvSpPr>
            <p:cNvPr id="89" name="Rounded Rectangle 129">
              <a:extLst>
                <a:ext uri="{FF2B5EF4-FFF2-40B4-BE49-F238E27FC236}">
                  <a16:creationId xmlns:a16="http://schemas.microsoft.com/office/drawing/2014/main" id="{986444B7-11BB-47C2-BA25-07AEAAD3E642}"/>
                </a:ext>
              </a:extLst>
            </p:cNvPr>
            <p:cNvSpPr/>
            <p:nvPr/>
          </p:nvSpPr>
          <p:spPr>
            <a:xfrm>
              <a:off x="5346830" y="1798998"/>
              <a:ext cx="239282" cy="221680"/>
            </a:xfrm>
            <a:prstGeom prst="roundRect">
              <a:avLst>
                <a:gd name="adj" fmla="val 0"/>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90" name="Rounded Rectangle 130">
              <a:extLst>
                <a:ext uri="{FF2B5EF4-FFF2-40B4-BE49-F238E27FC236}">
                  <a16:creationId xmlns:a16="http://schemas.microsoft.com/office/drawing/2014/main" id="{6289F6E9-24AD-41F5-B672-0E5CA78FE771}"/>
                </a:ext>
              </a:extLst>
            </p:cNvPr>
            <p:cNvSpPr/>
            <p:nvPr/>
          </p:nvSpPr>
          <p:spPr>
            <a:xfrm>
              <a:off x="5666791" y="1798998"/>
              <a:ext cx="239282" cy="221680"/>
            </a:xfrm>
            <a:prstGeom prst="roundRect">
              <a:avLst>
                <a:gd name="adj" fmla="val 0"/>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91" name="Rounded Rectangle 131">
              <a:extLst>
                <a:ext uri="{FF2B5EF4-FFF2-40B4-BE49-F238E27FC236}">
                  <a16:creationId xmlns:a16="http://schemas.microsoft.com/office/drawing/2014/main" id="{3FA0318A-1450-4392-8481-56E74E424EBD}"/>
                </a:ext>
              </a:extLst>
            </p:cNvPr>
            <p:cNvSpPr/>
            <p:nvPr/>
          </p:nvSpPr>
          <p:spPr>
            <a:xfrm>
              <a:off x="6311736" y="1798998"/>
              <a:ext cx="239282" cy="221680"/>
            </a:xfrm>
            <a:prstGeom prst="roundRect">
              <a:avLst>
                <a:gd name="adj" fmla="val 0"/>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92" name="Oval 91">
              <a:extLst>
                <a:ext uri="{FF2B5EF4-FFF2-40B4-BE49-F238E27FC236}">
                  <a16:creationId xmlns:a16="http://schemas.microsoft.com/office/drawing/2014/main" id="{C2C3BF55-16A1-4124-9626-F128A5EF1803}"/>
                </a:ext>
              </a:extLst>
            </p:cNvPr>
            <p:cNvSpPr/>
            <p:nvPr/>
          </p:nvSpPr>
          <p:spPr>
            <a:xfrm>
              <a:off x="6029202" y="18812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3" name="Oval 92">
              <a:extLst>
                <a:ext uri="{FF2B5EF4-FFF2-40B4-BE49-F238E27FC236}">
                  <a16:creationId xmlns:a16="http://schemas.microsoft.com/office/drawing/2014/main" id="{E0ECF8AD-8DB8-4FAB-B3B8-94F9B58E6E76}"/>
                </a:ext>
              </a:extLst>
            </p:cNvPr>
            <p:cNvSpPr/>
            <p:nvPr/>
          </p:nvSpPr>
          <p:spPr>
            <a:xfrm>
              <a:off x="6131457" y="18812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4" name="Rounded Rectangle 134">
              <a:extLst>
                <a:ext uri="{FF2B5EF4-FFF2-40B4-BE49-F238E27FC236}">
                  <a16:creationId xmlns:a16="http://schemas.microsoft.com/office/drawing/2014/main" id="{9F535B82-23EE-45F9-8AB6-E6F61E7F9289}"/>
                </a:ext>
              </a:extLst>
            </p:cNvPr>
            <p:cNvSpPr/>
            <p:nvPr/>
          </p:nvSpPr>
          <p:spPr>
            <a:xfrm>
              <a:off x="5761344" y="1398791"/>
              <a:ext cx="370113" cy="221680"/>
            </a:xfrm>
            <a:prstGeom prst="roundRect">
              <a:avLst>
                <a:gd name="adj" fmla="val 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L0</a:t>
              </a:r>
            </a:p>
          </p:txBody>
        </p:sp>
        <p:cxnSp>
          <p:nvCxnSpPr>
            <p:cNvPr id="95" name="Straight Connector 94">
              <a:extLst>
                <a:ext uri="{FF2B5EF4-FFF2-40B4-BE49-F238E27FC236}">
                  <a16:creationId xmlns:a16="http://schemas.microsoft.com/office/drawing/2014/main" id="{F9501C0C-2585-4600-87C6-030687345D9E}"/>
                </a:ext>
              </a:extLst>
            </p:cNvPr>
            <p:cNvCxnSpPr>
              <a:stCxn id="89" idx="0"/>
              <a:endCxn id="94" idx="2"/>
            </p:cNvCxnSpPr>
            <p:nvPr/>
          </p:nvCxnSpPr>
          <p:spPr>
            <a:xfrm flipV="1">
              <a:off x="5466471" y="1620471"/>
              <a:ext cx="479930" cy="178527"/>
            </a:xfrm>
            <a:prstGeom prst="line">
              <a:avLst/>
            </a:prstGeom>
            <a:noFill/>
            <a:ln w="19050" cap="flat" cmpd="sng" algn="ctr">
              <a:solidFill>
                <a:sysClr val="window" lastClr="FFFFFF">
                  <a:lumMod val="50000"/>
                </a:sysClr>
              </a:solidFill>
              <a:prstDash val="solid"/>
              <a:miter lim="800000"/>
            </a:ln>
            <a:effectLst/>
          </p:spPr>
        </p:cxnSp>
        <p:cxnSp>
          <p:nvCxnSpPr>
            <p:cNvPr id="96" name="Straight Connector 95">
              <a:extLst>
                <a:ext uri="{FF2B5EF4-FFF2-40B4-BE49-F238E27FC236}">
                  <a16:creationId xmlns:a16="http://schemas.microsoft.com/office/drawing/2014/main" id="{40871BB0-FB32-4EA3-BB91-B6D61313085B}"/>
                </a:ext>
              </a:extLst>
            </p:cNvPr>
            <p:cNvCxnSpPr>
              <a:stCxn id="90" idx="0"/>
              <a:endCxn id="94" idx="2"/>
            </p:cNvCxnSpPr>
            <p:nvPr/>
          </p:nvCxnSpPr>
          <p:spPr>
            <a:xfrm flipV="1">
              <a:off x="5786432" y="1620471"/>
              <a:ext cx="159969" cy="178527"/>
            </a:xfrm>
            <a:prstGeom prst="line">
              <a:avLst/>
            </a:prstGeom>
            <a:noFill/>
            <a:ln w="19050" cap="flat" cmpd="sng" algn="ctr">
              <a:solidFill>
                <a:sysClr val="window" lastClr="FFFFFF">
                  <a:lumMod val="50000"/>
                </a:sysClr>
              </a:solidFill>
              <a:prstDash val="solid"/>
              <a:miter lim="800000"/>
            </a:ln>
            <a:effectLst/>
          </p:spPr>
        </p:cxnSp>
        <p:cxnSp>
          <p:nvCxnSpPr>
            <p:cNvPr id="97" name="Straight Connector 96">
              <a:extLst>
                <a:ext uri="{FF2B5EF4-FFF2-40B4-BE49-F238E27FC236}">
                  <a16:creationId xmlns:a16="http://schemas.microsoft.com/office/drawing/2014/main" id="{86FE0686-2539-4036-89A0-66F4CE9F5DCB}"/>
                </a:ext>
              </a:extLst>
            </p:cNvPr>
            <p:cNvCxnSpPr>
              <a:stCxn id="91" idx="0"/>
              <a:endCxn id="94" idx="2"/>
            </p:cNvCxnSpPr>
            <p:nvPr/>
          </p:nvCxnSpPr>
          <p:spPr>
            <a:xfrm flipH="1" flipV="1">
              <a:off x="5946400" y="1620471"/>
              <a:ext cx="484977" cy="178527"/>
            </a:xfrm>
            <a:prstGeom prst="line">
              <a:avLst/>
            </a:prstGeom>
            <a:noFill/>
            <a:ln w="19050" cap="flat" cmpd="sng" algn="ctr">
              <a:solidFill>
                <a:sysClr val="window" lastClr="FFFFFF">
                  <a:lumMod val="50000"/>
                </a:sysClr>
              </a:solidFill>
              <a:prstDash val="solid"/>
              <a:miter lim="800000"/>
            </a:ln>
            <a:effectLst/>
          </p:spPr>
        </p:cxnSp>
        <p:cxnSp>
          <p:nvCxnSpPr>
            <p:cNvPr id="98" name="Straight Connector 97">
              <a:extLst>
                <a:ext uri="{FF2B5EF4-FFF2-40B4-BE49-F238E27FC236}">
                  <a16:creationId xmlns:a16="http://schemas.microsoft.com/office/drawing/2014/main" id="{1F12B110-87D9-464D-8341-622F13BCA1F9}"/>
                </a:ext>
              </a:extLst>
            </p:cNvPr>
            <p:cNvCxnSpPr>
              <a:stCxn id="84" idx="2"/>
              <a:endCxn id="94" idx="0"/>
            </p:cNvCxnSpPr>
            <p:nvPr/>
          </p:nvCxnSpPr>
          <p:spPr>
            <a:xfrm>
              <a:off x="5091087" y="1255077"/>
              <a:ext cx="855313" cy="143714"/>
            </a:xfrm>
            <a:prstGeom prst="line">
              <a:avLst/>
            </a:prstGeom>
            <a:noFill/>
            <a:ln w="19050" cap="flat" cmpd="sng" algn="ctr">
              <a:solidFill>
                <a:sysClr val="window" lastClr="FFFFFF">
                  <a:lumMod val="50000"/>
                </a:sysClr>
              </a:solidFill>
              <a:prstDash val="solid"/>
              <a:miter lim="800000"/>
            </a:ln>
            <a:effectLst/>
          </p:spPr>
        </p:cxnSp>
        <p:grpSp>
          <p:nvGrpSpPr>
            <p:cNvPr id="99" name="Group 98">
              <a:extLst>
                <a:ext uri="{FF2B5EF4-FFF2-40B4-BE49-F238E27FC236}">
                  <a16:creationId xmlns:a16="http://schemas.microsoft.com/office/drawing/2014/main" id="{23BCB8D0-B62E-4184-82CD-D7B9E9A4BD3E}"/>
                </a:ext>
              </a:extLst>
            </p:cNvPr>
            <p:cNvGrpSpPr/>
            <p:nvPr/>
          </p:nvGrpSpPr>
          <p:grpSpPr>
            <a:xfrm>
              <a:off x="5040664" y="1486355"/>
              <a:ext cx="159405" cy="57150"/>
              <a:chOff x="6181602" y="2033663"/>
              <a:chExt cx="159405" cy="57150"/>
            </a:xfrm>
          </p:grpSpPr>
          <p:sp>
            <p:nvSpPr>
              <p:cNvPr id="100" name="Oval 99">
                <a:extLst>
                  <a:ext uri="{FF2B5EF4-FFF2-40B4-BE49-F238E27FC236}">
                    <a16:creationId xmlns:a16="http://schemas.microsoft.com/office/drawing/2014/main" id="{5D455E4A-4F10-4ECF-8AF3-32297BCC436A}"/>
                  </a:ext>
                </a:extLst>
              </p:cNvPr>
              <p:cNvSpPr/>
              <p:nvPr/>
            </p:nvSpPr>
            <p:spPr>
              <a:xfrm>
                <a:off x="6181602" y="20336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Oval 100">
                <a:extLst>
                  <a:ext uri="{FF2B5EF4-FFF2-40B4-BE49-F238E27FC236}">
                    <a16:creationId xmlns:a16="http://schemas.microsoft.com/office/drawing/2014/main" id="{8C55B58E-2E37-4608-98E8-75E7C69D4EEF}"/>
                  </a:ext>
                </a:extLst>
              </p:cNvPr>
              <p:cNvSpPr/>
              <p:nvPr/>
            </p:nvSpPr>
            <p:spPr>
              <a:xfrm>
                <a:off x="6283857" y="20336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102" name="Rectangle 101">
            <a:extLst>
              <a:ext uri="{FF2B5EF4-FFF2-40B4-BE49-F238E27FC236}">
                <a16:creationId xmlns:a16="http://schemas.microsoft.com/office/drawing/2014/main" id="{F7AD9B51-E6DE-42CB-9ECC-B452B532E405}"/>
              </a:ext>
            </a:extLst>
          </p:cNvPr>
          <p:cNvSpPr/>
          <p:nvPr/>
        </p:nvSpPr>
        <p:spPr>
          <a:xfrm>
            <a:off x="260977" y="5490513"/>
            <a:ext cx="2919169" cy="584775"/>
          </a:xfrm>
          <a:prstGeom prst="rect">
            <a:avLst/>
          </a:prstGeom>
        </p:spPr>
        <p:txBody>
          <a:bodyPr wrap="square">
            <a:spAutoFit/>
          </a:bodyPr>
          <a:lstStyle/>
          <a:p>
            <a:pPr algn="ctr" defTabSz="914400">
              <a:defRPr/>
            </a:pPr>
            <a: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t>Pretrained DNN Model</a:t>
            </a:r>
            <a:b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br>
            <a: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t>in TensorFlow, CNTK, etc.</a:t>
            </a:r>
          </a:p>
        </p:txBody>
      </p:sp>
      <p:sp>
        <p:nvSpPr>
          <p:cNvPr id="103" name="Rectangle 102">
            <a:extLst>
              <a:ext uri="{FF2B5EF4-FFF2-40B4-BE49-F238E27FC236}">
                <a16:creationId xmlns:a16="http://schemas.microsoft.com/office/drawing/2014/main" id="{77FB2386-7CC0-4CC7-A72A-9CA7E5045411}"/>
              </a:ext>
            </a:extLst>
          </p:cNvPr>
          <p:cNvSpPr/>
          <p:nvPr/>
        </p:nvSpPr>
        <p:spPr>
          <a:xfrm>
            <a:off x="4489345" y="5484635"/>
            <a:ext cx="2413342" cy="584775"/>
          </a:xfrm>
          <a:prstGeom prst="rect">
            <a:avLst/>
          </a:prstGeom>
        </p:spPr>
        <p:txBody>
          <a:bodyPr wrap="square">
            <a:spAutoFit/>
          </a:bodyPr>
          <a:lstStyle/>
          <a:p>
            <a:pPr marR="0" lvl="0" indent="0" algn="ctr" defTabSz="914400" fontAlgn="auto">
              <a:lnSpc>
                <a:spcPct val="100000"/>
              </a:lnSpc>
              <a:spcBef>
                <a:spcPts val="0"/>
              </a:spcBef>
              <a:spcAft>
                <a:spcPts val="0"/>
              </a:spcAft>
              <a:buClrTx/>
              <a:buSzTx/>
              <a:buFontTx/>
              <a:buNone/>
              <a:tabLst/>
              <a:defRPr/>
            </a:pPr>
            <a: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t>Scalable DNN Hardware Microservice</a:t>
            </a:r>
          </a:p>
        </p:txBody>
      </p:sp>
      <p:cxnSp>
        <p:nvCxnSpPr>
          <p:cNvPr id="104" name="Straight Connector 103">
            <a:extLst>
              <a:ext uri="{FF2B5EF4-FFF2-40B4-BE49-F238E27FC236}">
                <a16:creationId xmlns:a16="http://schemas.microsoft.com/office/drawing/2014/main" id="{8B77A4FC-7F1B-4F6B-8AFD-8ED9CBB646D6}"/>
              </a:ext>
            </a:extLst>
          </p:cNvPr>
          <p:cNvCxnSpPr>
            <a:cxnSpLocks/>
          </p:cNvCxnSpPr>
          <p:nvPr/>
        </p:nvCxnSpPr>
        <p:spPr>
          <a:xfrm flipV="1">
            <a:off x="7619140" y="3605012"/>
            <a:ext cx="835866" cy="1194412"/>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CD3CBDB8-CC97-4B4A-B490-563DE78F1B99}"/>
              </a:ext>
            </a:extLst>
          </p:cNvPr>
          <p:cNvSpPr/>
          <p:nvPr/>
        </p:nvSpPr>
        <p:spPr>
          <a:xfrm>
            <a:off x="9373091" y="5431045"/>
            <a:ext cx="1167948" cy="584775"/>
          </a:xfrm>
          <a:prstGeom prst="rect">
            <a:avLst/>
          </a:prstGeom>
        </p:spPr>
        <p:txBody>
          <a:bodyPr wrap="none">
            <a:spAutoFit/>
          </a:bodyPr>
          <a:lstStyle/>
          <a:p>
            <a:pPr marR="0" lvl="0" indent="0" algn="ctr" defTabSz="914400" fontAlgn="auto">
              <a:lnSpc>
                <a:spcPct val="100000"/>
              </a:lnSpc>
              <a:spcBef>
                <a:spcPts val="0"/>
              </a:spcBef>
              <a:spcAft>
                <a:spcPts val="0"/>
              </a:spcAft>
              <a:buClrTx/>
              <a:buSzTx/>
              <a:buFontTx/>
              <a:buNone/>
              <a:tabLst/>
              <a:defRPr/>
            </a:pPr>
            <a:r>
              <a:rPr lang="en-US" sz="1600" kern="0" spc="20" err="1">
                <a:gradFill>
                  <a:gsLst>
                    <a:gs pos="0">
                      <a:schemeClr val="accent2">
                        <a:lumMod val="50000"/>
                      </a:schemeClr>
                    </a:gs>
                    <a:gs pos="100000">
                      <a:schemeClr val="accent2">
                        <a:lumMod val="50000"/>
                      </a:schemeClr>
                    </a:gs>
                  </a:gsLst>
                  <a:lin ang="5400000" scaled="1"/>
                </a:gradFill>
                <a:cs typeface="Segoe UI Semibold" panose="020B0502040204020203" pitchFamily="34" charset="0"/>
              </a:rPr>
              <a:t>BrainWave</a:t>
            </a:r>
            <a:b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br>
            <a: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t>Soft DPU</a:t>
            </a:r>
          </a:p>
        </p:txBody>
      </p:sp>
      <p:cxnSp>
        <p:nvCxnSpPr>
          <p:cNvPr id="106" name="Straight Connector 105">
            <a:extLst>
              <a:ext uri="{FF2B5EF4-FFF2-40B4-BE49-F238E27FC236}">
                <a16:creationId xmlns:a16="http://schemas.microsoft.com/office/drawing/2014/main" id="{A168C476-AD68-4035-8E20-D3461740A05F}"/>
              </a:ext>
            </a:extLst>
          </p:cNvPr>
          <p:cNvCxnSpPr>
            <a:cxnSpLocks/>
          </p:cNvCxnSpPr>
          <p:nvPr/>
        </p:nvCxnSpPr>
        <p:spPr>
          <a:xfrm>
            <a:off x="7619140" y="5139200"/>
            <a:ext cx="835866" cy="64588"/>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7" name="Rounded Rectangle 148">
            <a:extLst>
              <a:ext uri="{FF2B5EF4-FFF2-40B4-BE49-F238E27FC236}">
                <a16:creationId xmlns:a16="http://schemas.microsoft.com/office/drawing/2014/main" id="{F1148B3D-C4DC-4F02-B341-C7001D6E0D8A}"/>
              </a:ext>
            </a:extLst>
          </p:cNvPr>
          <p:cNvSpPr/>
          <p:nvPr/>
        </p:nvSpPr>
        <p:spPr>
          <a:xfrm>
            <a:off x="8455006" y="3605013"/>
            <a:ext cx="3004094" cy="1611756"/>
          </a:xfrm>
          <a:prstGeom prst="roundRect">
            <a:avLst>
              <a:gd name="adj" fmla="val 0"/>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grpSp>
        <p:nvGrpSpPr>
          <p:cNvPr id="108" name="Group 107">
            <a:extLst>
              <a:ext uri="{FF2B5EF4-FFF2-40B4-BE49-F238E27FC236}">
                <a16:creationId xmlns:a16="http://schemas.microsoft.com/office/drawing/2014/main" id="{374FB1F9-1186-496F-868E-D0AFA0BB81B7}"/>
              </a:ext>
            </a:extLst>
          </p:cNvPr>
          <p:cNvGrpSpPr/>
          <p:nvPr/>
        </p:nvGrpSpPr>
        <p:grpSpPr>
          <a:xfrm>
            <a:off x="8563291" y="4000557"/>
            <a:ext cx="390049" cy="782514"/>
            <a:chOff x="4359438" y="3384549"/>
            <a:chExt cx="488467" cy="533400"/>
          </a:xfrm>
        </p:grpSpPr>
        <p:cxnSp>
          <p:nvCxnSpPr>
            <p:cNvPr id="109" name="Straight Connector 108">
              <a:extLst>
                <a:ext uri="{FF2B5EF4-FFF2-40B4-BE49-F238E27FC236}">
                  <a16:creationId xmlns:a16="http://schemas.microsoft.com/office/drawing/2014/main" id="{C8DAB484-7470-4CE3-9CD8-5BEBB1165C4F}"/>
                </a:ext>
              </a:extLst>
            </p:cNvPr>
            <p:cNvCxnSpPr/>
            <p:nvPr/>
          </p:nvCxnSpPr>
          <p:spPr>
            <a:xfrm rot="5400000">
              <a:off x="4425629" y="3650455"/>
              <a:ext cx="533400" cy="1588"/>
            </a:xfrm>
            <a:prstGeom prst="line">
              <a:avLst/>
            </a:prstGeom>
            <a:noFill/>
            <a:ln w="19050" cap="flat" cmpd="sng" algn="ctr">
              <a:solidFill>
                <a:schemeClr val="tx1"/>
              </a:solidFill>
              <a:prstDash val="solid"/>
              <a:miter lim="800000"/>
            </a:ln>
            <a:effectLst/>
          </p:spPr>
        </p:cxnSp>
        <p:cxnSp>
          <p:nvCxnSpPr>
            <p:cNvPr id="110" name="Straight Connector 109">
              <a:extLst>
                <a:ext uri="{FF2B5EF4-FFF2-40B4-BE49-F238E27FC236}">
                  <a16:creationId xmlns:a16="http://schemas.microsoft.com/office/drawing/2014/main" id="{06F2ECF1-057D-4464-B18F-21E23224D65A}"/>
                </a:ext>
              </a:extLst>
            </p:cNvPr>
            <p:cNvCxnSpPr/>
            <p:nvPr/>
          </p:nvCxnSpPr>
          <p:spPr>
            <a:xfrm rot="5400000">
              <a:off x="4276405" y="3650455"/>
              <a:ext cx="533400" cy="1588"/>
            </a:xfrm>
            <a:prstGeom prst="line">
              <a:avLst/>
            </a:prstGeom>
            <a:noFill/>
            <a:ln w="19050" cap="flat" cmpd="sng" algn="ctr">
              <a:solidFill>
                <a:schemeClr val="tx1"/>
              </a:solidFill>
              <a:prstDash val="solid"/>
              <a:miter lim="800000"/>
            </a:ln>
            <a:effectLst/>
          </p:spPr>
        </p:cxnSp>
        <p:cxnSp>
          <p:nvCxnSpPr>
            <p:cNvPr id="111" name="Straight Connector 110">
              <a:extLst>
                <a:ext uri="{FF2B5EF4-FFF2-40B4-BE49-F238E27FC236}">
                  <a16:creationId xmlns:a16="http://schemas.microsoft.com/office/drawing/2014/main" id="{0E84E0BD-D3C7-4EB1-84A1-D22B27831CBE}"/>
                </a:ext>
              </a:extLst>
            </p:cNvPr>
            <p:cNvCxnSpPr/>
            <p:nvPr/>
          </p:nvCxnSpPr>
          <p:spPr>
            <a:xfrm flipH="1">
              <a:off x="4359438" y="3384549"/>
              <a:ext cx="487673" cy="0"/>
            </a:xfrm>
            <a:prstGeom prst="line">
              <a:avLst/>
            </a:prstGeom>
            <a:noFill/>
            <a:ln w="19050" cap="flat" cmpd="sng" algn="ctr">
              <a:solidFill>
                <a:schemeClr val="tx1"/>
              </a:solidFill>
              <a:prstDash val="solid"/>
              <a:miter lim="800000"/>
            </a:ln>
            <a:effectLst/>
          </p:spPr>
        </p:cxnSp>
        <p:cxnSp>
          <p:nvCxnSpPr>
            <p:cNvPr id="112" name="Straight Connector 111">
              <a:extLst>
                <a:ext uri="{FF2B5EF4-FFF2-40B4-BE49-F238E27FC236}">
                  <a16:creationId xmlns:a16="http://schemas.microsoft.com/office/drawing/2014/main" id="{CEB3AF8F-57D5-445F-AEAA-B5AD40673658}"/>
                </a:ext>
              </a:extLst>
            </p:cNvPr>
            <p:cNvCxnSpPr/>
            <p:nvPr/>
          </p:nvCxnSpPr>
          <p:spPr>
            <a:xfrm rot="5400000">
              <a:off x="4580411" y="3650455"/>
              <a:ext cx="533400" cy="1588"/>
            </a:xfrm>
            <a:prstGeom prst="line">
              <a:avLst/>
            </a:prstGeom>
            <a:noFill/>
            <a:ln w="19050" cap="flat" cmpd="sng" algn="ctr">
              <a:solidFill>
                <a:schemeClr val="tx1"/>
              </a:solidFill>
              <a:prstDash val="solid"/>
              <a:miter lim="800000"/>
            </a:ln>
            <a:effectLst/>
          </p:spPr>
        </p:cxnSp>
        <p:cxnSp>
          <p:nvCxnSpPr>
            <p:cNvPr id="113" name="Straight Connector 112">
              <a:extLst>
                <a:ext uri="{FF2B5EF4-FFF2-40B4-BE49-F238E27FC236}">
                  <a16:creationId xmlns:a16="http://schemas.microsoft.com/office/drawing/2014/main" id="{51213AED-68C2-47D6-98A4-0EE92413799A}"/>
                </a:ext>
              </a:extLst>
            </p:cNvPr>
            <p:cNvCxnSpPr/>
            <p:nvPr/>
          </p:nvCxnSpPr>
          <p:spPr>
            <a:xfrm flipH="1">
              <a:off x="4359438" y="3913186"/>
              <a:ext cx="487673" cy="0"/>
            </a:xfrm>
            <a:prstGeom prst="line">
              <a:avLst/>
            </a:prstGeom>
            <a:noFill/>
            <a:ln w="19050" cap="flat" cmpd="sng" algn="ctr">
              <a:solidFill>
                <a:schemeClr val="tx1"/>
              </a:solidFill>
              <a:prstDash val="solid"/>
              <a:miter lim="800000"/>
            </a:ln>
            <a:effectLst/>
          </p:spPr>
        </p:cxnSp>
      </p:grpSp>
      <p:grpSp>
        <p:nvGrpSpPr>
          <p:cNvPr id="114" name="Group 113">
            <a:extLst>
              <a:ext uri="{FF2B5EF4-FFF2-40B4-BE49-F238E27FC236}">
                <a16:creationId xmlns:a16="http://schemas.microsoft.com/office/drawing/2014/main" id="{28FD8913-0586-490F-969E-DE2247F179ED}"/>
              </a:ext>
            </a:extLst>
          </p:cNvPr>
          <p:cNvGrpSpPr/>
          <p:nvPr/>
        </p:nvGrpSpPr>
        <p:grpSpPr>
          <a:xfrm>
            <a:off x="10886166" y="4015672"/>
            <a:ext cx="390049" cy="782514"/>
            <a:chOff x="4359438" y="3384549"/>
            <a:chExt cx="488467" cy="533400"/>
          </a:xfrm>
        </p:grpSpPr>
        <p:cxnSp>
          <p:nvCxnSpPr>
            <p:cNvPr id="115" name="Straight Connector 114">
              <a:extLst>
                <a:ext uri="{FF2B5EF4-FFF2-40B4-BE49-F238E27FC236}">
                  <a16:creationId xmlns:a16="http://schemas.microsoft.com/office/drawing/2014/main" id="{CC6EE7DD-4813-41D2-89E6-2C4F1E2D69F1}"/>
                </a:ext>
              </a:extLst>
            </p:cNvPr>
            <p:cNvCxnSpPr/>
            <p:nvPr/>
          </p:nvCxnSpPr>
          <p:spPr>
            <a:xfrm rot="5400000">
              <a:off x="4425629" y="3650455"/>
              <a:ext cx="533400" cy="1588"/>
            </a:xfrm>
            <a:prstGeom prst="line">
              <a:avLst/>
            </a:prstGeom>
            <a:noFill/>
            <a:ln w="19050" cap="flat" cmpd="sng" algn="ctr">
              <a:solidFill>
                <a:schemeClr val="tx1"/>
              </a:solidFill>
              <a:prstDash val="solid"/>
              <a:miter lim="800000"/>
            </a:ln>
            <a:effectLst/>
          </p:spPr>
        </p:cxnSp>
        <p:cxnSp>
          <p:nvCxnSpPr>
            <p:cNvPr id="116" name="Straight Connector 115">
              <a:extLst>
                <a:ext uri="{FF2B5EF4-FFF2-40B4-BE49-F238E27FC236}">
                  <a16:creationId xmlns:a16="http://schemas.microsoft.com/office/drawing/2014/main" id="{EC27CED8-BB96-48E1-8F68-0B209F9DDD71}"/>
                </a:ext>
              </a:extLst>
            </p:cNvPr>
            <p:cNvCxnSpPr/>
            <p:nvPr/>
          </p:nvCxnSpPr>
          <p:spPr>
            <a:xfrm rot="5400000">
              <a:off x="4276405" y="3650455"/>
              <a:ext cx="533400" cy="1588"/>
            </a:xfrm>
            <a:prstGeom prst="line">
              <a:avLst/>
            </a:prstGeom>
            <a:noFill/>
            <a:ln w="19050" cap="flat" cmpd="sng" algn="ctr">
              <a:solidFill>
                <a:schemeClr val="tx1"/>
              </a:solidFill>
              <a:prstDash val="solid"/>
              <a:miter lim="800000"/>
            </a:ln>
            <a:effectLst/>
          </p:spPr>
        </p:cxnSp>
        <p:cxnSp>
          <p:nvCxnSpPr>
            <p:cNvPr id="117" name="Straight Connector 116">
              <a:extLst>
                <a:ext uri="{FF2B5EF4-FFF2-40B4-BE49-F238E27FC236}">
                  <a16:creationId xmlns:a16="http://schemas.microsoft.com/office/drawing/2014/main" id="{1FB54640-D585-48CA-9C78-5E8BFF463282}"/>
                </a:ext>
              </a:extLst>
            </p:cNvPr>
            <p:cNvCxnSpPr/>
            <p:nvPr/>
          </p:nvCxnSpPr>
          <p:spPr>
            <a:xfrm flipH="1">
              <a:off x="4359438" y="3384549"/>
              <a:ext cx="487673" cy="0"/>
            </a:xfrm>
            <a:prstGeom prst="line">
              <a:avLst/>
            </a:prstGeom>
            <a:noFill/>
            <a:ln w="19050" cap="flat" cmpd="sng" algn="ctr">
              <a:solidFill>
                <a:schemeClr val="tx1"/>
              </a:solidFill>
              <a:prstDash val="solid"/>
              <a:miter lim="800000"/>
            </a:ln>
            <a:effectLst/>
          </p:spPr>
        </p:cxnSp>
        <p:cxnSp>
          <p:nvCxnSpPr>
            <p:cNvPr id="118" name="Straight Connector 117">
              <a:extLst>
                <a:ext uri="{FF2B5EF4-FFF2-40B4-BE49-F238E27FC236}">
                  <a16:creationId xmlns:a16="http://schemas.microsoft.com/office/drawing/2014/main" id="{5C07BA4E-016A-4782-A704-1D8D2AF1357D}"/>
                </a:ext>
              </a:extLst>
            </p:cNvPr>
            <p:cNvCxnSpPr/>
            <p:nvPr/>
          </p:nvCxnSpPr>
          <p:spPr>
            <a:xfrm rot="5400000">
              <a:off x="4580411" y="3650455"/>
              <a:ext cx="533400" cy="1588"/>
            </a:xfrm>
            <a:prstGeom prst="line">
              <a:avLst/>
            </a:prstGeom>
            <a:noFill/>
            <a:ln w="19050" cap="flat" cmpd="sng" algn="ctr">
              <a:solidFill>
                <a:schemeClr val="tx1"/>
              </a:solidFill>
              <a:prstDash val="solid"/>
              <a:miter lim="800000"/>
            </a:ln>
            <a:effectLst/>
          </p:spPr>
        </p:cxnSp>
        <p:cxnSp>
          <p:nvCxnSpPr>
            <p:cNvPr id="119" name="Straight Connector 118">
              <a:extLst>
                <a:ext uri="{FF2B5EF4-FFF2-40B4-BE49-F238E27FC236}">
                  <a16:creationId xmlns:a16="http://schemas.microsoft.com/office/drawing/2014/main" id="{3741F9E8-44E2-4413-9222-653DD494ABB6}"/>
                </a:ext>
              </a:extLst>
            </p:cNvPr>
            <p:cNvCxnSpPr/>
            <p:nvPr/>
          </p:nvCxnSpPr>
          <p:spPr>
            <a:xfrm flipH="1">
              <a:off x="4359438" y="3913186"/>
              <a:ext cx="487673" cy="0"/>
            </a:xfrm>
            <a:prstGeom prst="line">
              <a:avLst/>
            </a:prstGeom>
            <a:noFill/>
            <a:ln w="19050" cap="flat" cmpd="sng" algn="ctr">
              <a:solidFill>
                <a:schemeClr val="tx1"/>
              </a:solidFill>
              <a:prstDash val="solid"/>
              <a:miter lim="800000"/>
            </a:ln>
            <a:effectLst/>
          </p:spPr>
        </p:cxnSp>
      </p:grpSp>
      <p:sp>
        <p:nvSpPr>
          <p:cNvPr id="120" name="Rounded Rectangle 161">
            <a:extLst>
              <a:ext uri="{FF2B5EF4-FFF2-40B4-BE49-F238E27FC236}">
                <a16:creationId xmlns:a16="http://schemas.microsoft.com/office/drawing/2014/main" id="{2A64C27D-BE63-43E0-902C-48F04CB24D41}"/>
              </a:ext>
            </a:extLst>
          </p:cNvPr>
          <p:cNvSpPr/>
          <p:nvPr/>
        </p:nvSpPr>
        <p:spPr>
          <a:xfrm>
            <a:off x="9196999" y="3708751"/>
            <a:ext cx="1467943" cy="567001"/>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err="1">
                <a:ln>
                  <a:noFill/>
                </a:ln>
                <a:gradFill>
                  <a:gsLst>
                    <a:gs pos="0">
                      <a:schemeClr val="accent2">
                        <a:lumMod val="50000"/>
                      </a:schemeClr>
                    </a:gs>
                    <a:gs pos="100000">
                      <a:schemeClr val="accent2">
                        <a:lumMod val="50000"/>
                      </a:schemeClr>
                    </a:gs>
                  </a:gsLst>
                  <a:lin ang="5400000" scaled="1"/>
                </a:gradFill>
                <a:effectLst/>
                <a:uLnTx/>
                <a:uFillTx/>
                <a:latin typeface="Segoe UI Semibold" panose="020B0702040204020203" pitchFamily="34" charset="0"/>
                <a:ea typeface="+mn-ea"/>
                <a:cs typeface="Segoe UI Semibold" panose="020B0702040204020203" pitchFamily="34" charset="0"/>
              </a:rPr>
              <a:t>Instr</a:t>
            </a:r>
            <a:r>
              <a:rPr kumimoji="0" lang="en-US" sz="1568" b="0" i="0" u="none" strike="noStrike" kern="1200" cap="none" spc="0" normalizeH="0" baseline="0" noProof="0">
                <a:ln>
                  <a:noFill/>
                </a:ln>
                <a:gradFill>
                  <a:gsLst>
                    <a:gs pos="0">
                      <a:schemeClr val="accent2">
                        <a:lumMod val="50000"/>
                      </a:schemeClr>
                    </a:gs>
                    <a:gs pos="100000">
                      <a:schemeClr val="accent2">
                        <a:lumMod val="50000"/>
                      </a:schemeClr>
                    </a:gs>
                  </a:gsLst>
                  <a:lin ang="5400000" scaled="1"/>
                </a:gradFill>
                <a:effectLst/>
                <a:uLnTx/>
                <a:uFillTx/>
                <a:latin typeface="Segoe UI Semibold" panose="020B0702040204020203" pitchFamily="34" charset="0"/>
                <a:ea typeface="+mn-ea"/>
                <a:cs typeface="Segoe UI Semibold" panose="020B0702040204020203" pitchFamily="34" charset="0"/>
              </a:rPr>
              <a:t> Decoder &amp; Control</a:t>
            </a:r>
          </a:p>
        </p:txBody>
      </p:sp>
      <p:sp>
        <p:nvSpPr>
          <p:cNvPr id="121" name="Rounded Rectangle 162">
            <a:extLst>
              <a:ext uri="{FF2B5EF4-FFF2-40B4-BE49-F238E27FC236}">
                <a16:creationId xmlns:a16="http://schemas.microsoft.com/office/drawing/2014/main" id="{123C0D72-B53B-4A7A-9A18-69BF9BBFA71D}"/>
              </a:ext>
            </a:extLst>
          </p:cNvPr>
          <p:cNvSpPr/>
          <p:nvPr/>
        </p:nvSpPr>
        <p:spPr>
          <a:xfrm>
            <a:off x="9196999" y="4397892"/>
            <a:ext cx="1467943" cy="606851"/>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Neural FU</a:t>
            </a:r>
          </a:p>
        </p:txBody>
      </p:sp>
      <p:cxnSp>
        <p:nvCxnSpPr>
          <p:cNvPr id="122" name="Straight Connector 121">
            <a:extLst>
              <a:ext uri="{FF2B5EF4-FFF2-40B4-BE49-F238E27FC236}">
                <a16:creationId xmlns:a16="http://schemas.microsoft.com/office/drawing/2014/main" id="{89548164-6C6C-474A-8E4F-5FFDC6C94717}"/>
              </a:ext>
            </a:extLst>
          </p:cNvPr>
          <p:cNvCxnSpPr/>
          <p:nvPr/>
        </p:nvCxnSpPr>
        <p:spPr>
          <a:xfrm flipV="1">
            <a:off x="8952074" y="4015674"/>
            <a:ext cx="244924" cy="378719"/>
          </a:xfrm>
          <a:prstGeom prst="line">
            <a:avLst/>
          </a:prstGeom>
          <a:noFill/>
          <a:ln w="19050" cap="flat" cmpd="sng" algn="ctr">
            <a:solidFill>
              <a:sysClr val="window" lastClr="FFFFFF">
                <a:lumMod val="50000"/>
              </a:sysClr>
            </a:solidFill>
            <a:prstDash val="solid"/>
            <a:miter lim="800000"/>
          </a:ln>
          <a:effectLst/>
        </p:spPr>
      </p:cxnSp>
      <p:cxnSp>
        <p:nvCxnSpPr>
          <p:cNvPr id="123" name="Straight Connector 122">
            <a:extLst>
              <a:ext uri="{FF2B5EF4-FFF2-40B4-BE49-F238E27FC236}">
                <a16:creationId xmlns:a16="http://schemas.microsoft.com/office/drawing/2014/main" id="{516C390F-2D8E-4300-84F7-E91017357877}"/>
              </a:ext>
            </a:extLst>
          </p:cNvPr>
          <p:cNvCxnSpPr>
            <a:endCxn id="121" idx="1"/>
          </p:cNvCxnSpPr>
          <p:nvPr/>
        </p:nvCxnSpPr>
        <p:spPr>
          <a:xfrm>
            <a:off x="8952076" y="4394395"/>
            <a:ext cx="244924" cy="306923"/>
          </a:xfrm>
          <a:prstGeom prst="line">
            <a:avLst/>
          </a:prstGeom>
          <a:noFill/>
          <a:ln w="19050" cap="flat" cmpd="sng" algn="ctr">
            <a:solidFill>
              <a:sysClr val="window" lastClr="FFFFFF">
                <a:lumMod val="50000"/>
              </a:sysClr>
            </a:solidFill>
            <a:prstDash val="solid"/>
            <a:miter lim="800000"/>
          </a:ln>
          <a:effectLst/>
        </p:spPr>
      </p:cxnSp>
      <p:cxnSp>
        <p:nvCxnSpPr>
          <p:cNvPr id="124" name="Straight Connector 123">
            <a:extLst>
              <a:ext uri="{FF2B5EF4-FFF2-40B4-BE49-F238E27FC236}">
                <a16:creationId xmlns:a16="http://schemas.microsoft.com/office/drawing/2014/main" id="{7849E088-E85B-4371-9A33-A259B66937B1}"/>
              </a:ext>
            </a:extLst>
          </p:cNvPr>
          <p:cNvCxnSpPr>
            <a:stCxn id="120" idx="3"/>
          </p:cNvCxnSpPr>
          <p:nvPr/>
        </p:nvCxnSpPr>
        <p:spPr>
          <a:xfrm>
            <a:off x="10664942" y="3992252"/>
            <a:ext cx="367264" cy="380135"/>
          </a:xfrm>
          <a:prstGeom prst="line">
            <a:avLst/>
          </a:prstGeom>
          <a:noFill/>
          <a:ln w="19050" cap="flat" cmpd="sng" algn="ctr">
            <a:solidFill>
              <a:sysClr val="window" lastClr="FFFFFF">
                <a:lumMod val="50000"/>
              </a:sysClr>
            </a:solidFill>
            <a:prstDash val="solid"/>
            <a:miter lim="800000"/>
          </a:ln>
          <a:effectLst/>
        </p:spPr>
      </p:cxnSp>
      <p:cxnSp>
        <p:nvCxnSpPr>
          <p:cNvPr id="125" name="Straight Connector 124">
            <a:extLst>
              <a:ext uri="{FF2B5EF4-FFF2-40B4-BE49-F238E27FC236}">
                <a16:creationId xmlns:a16="http://schemas.microsoft.com/office/drawing/2014/main" id="{7E26674D-B7B2-4A69-93B1-0B451B9EE366}"/>
              </a:ext>
            </a:extLst>
          </p:cNvPr>
          <p:cNvCxnSpPr>
            <a:stCxn id="121" idx="3"/>
          </p:cNvCxnSpPr>
          <p:nvPr/>
        </p:nvCxnSpPr>
        <p:spPr>
          <a:xfrm flipV="1">
            <a:off x="10664942" y="4365638"/>
            <a:ext cx="367267" cy="335679"/>
          </a:xfrm>
          <a:prstGeom prst="line">
            <a:avLst/>
          </a:prstGeom>
          <a:noFill/>
          <a:ln w="19050" cap="flat" cmpd="sng" algn="ctr">
            <a:solidFill>
              <a:sysClr val="window" lastClr="FFFFFF">
                <a:lumMod val="50000"/>
              </a:sysClr>
            </a:solidFill>
            <a:prstDash val="solid"/>
            <a:miter lim="800000"/>
          </a:ln>
          <a:effectLst/>
        </p:spPr>
      </p:cxnSp>
      <p:sp>
        <p:nvSpPr>
          <p:cNvPr id="22" name="Rectangle 21">
            <a:extLst>
              <a:ext uri="{FF2B5EF4-FFF2-40B4-BE49-F238E27FC236}">
                <a16:creationId xmlns:a16="http://schemas.microsoft.com/office/drawing/2014/main" id="{5359ECA4-BDF2-4A3C-B157-2BCBE684D895}"/>
              </a:ext>
            </a:extLst>
          </p:cNvPr>
          <p:cNvSpPr/>
          <p:nvPr/>
        </p:nvSpPr>
        <p:spPr>
          <a:xfrm>
            <a:off x="6088774" y="3720987"/>
            <a:ext cx="1777985" cy="30172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solidFill>
                <a:effectLst/>
                <a:uLnTx/>
                <a:uFillTx/>
                <a:latin typeface="Calibri" panose="020F0502020204030204"/>
                <a:ea typeface="+mn-ea"/>
                <a:cs typeface="+mn-cs"/>
              </a:rPr>
              <a:t>Network switches</a:t>
            </a:r>
          </a:p>
        </p:txBody>
      </p:sp>
      <p:sp>
        <p:nvSpPr>
          <p:cNvPr id="127" name="Rectangle 126">
            <a:extLst>
              <a:ext uri="{FF2B5EF4-FFF2-40B4-BE49-F238E27FC236}">
                <a16:creationId xmlns:a16="http://schemas.microsoft.com/office/drawing/2014/main" id="{748170A1-2A43-423A-AC61-70414D77EFB2}"/>
              </a:ext>
            </a:extLst>
          </p:cNvPr>
          <p:cNvSpPr/>
          <p:nvPr/>
        </p:nvSpPr>
        <p:spPr>
          <a:xfrm>
            <a:off x="5272597" y="4525790"/>
            <a:ext cx="675176" cy="30172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solidFill>
                <a:effectLst/>
                <a:uLnTx/>
                <a:uFillTx/>
                <a:latin typeface="Calibri" panose="020F0502020204030204"/>
                <a:ea typeface="+mn-ea"/>
                <a:cs typeface="+mn-cs"/>
              </a:rPr>
              <a:t>FPGAs</a:t>
            </a:r>
          </a:p>
        </p:txBody>
      </p:sp>
    </p:spTree>
    <p:extLst>
      <p:ext uri="{BB962C8B-B14F-4D97-AF65-F5344CB8AC3E}">
        <p14:creationId xmlns:p14="http://schemas.microsoft.com/office/powerpoint/2010/main" val="40156619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D9B0-6EE8-430E-8283-02EABDE0604F}"/>
              </a:ext>
            </a:extLst>
          </p:cNvPr>
          <p:cNvSpPr>
            <a:spLocks noGrp="1"/>
          </p:cNvSpPr>
          <p:nvPr>
            <p:ph type="title"/>
          </p:nvPr>
        </p:nvSpPr>
        <p:spPr/>
        <p:txBody>
          <a:bodyPr/>
          <a:lstStyle/>
          <a:p>
            <a:r>
              <a:rPr lang="en-US"/>
              <a:t>Project Brainwave</a:t>
            </a:r>
          </a:p>
        </p:txBody>
      </p:sp>
      <p:sp>
        <p:nvSpPr>
          <p:cNvPr id="3" name="Text Placeholder 2">
            <a:extLst>
              <a:ext uri="{FF2B5EF4-FFF2-40B4-BE49-F238E27FC236}">
                <a16:creationId xmlns:a16="http://schemas.microsoft.com/office/drawing/2014/main" id="{068DB23A-F2EE-441C-9BFF-2E1C0915FD13}"/>
              </a:ext>
            </a:extLst>
          </p:cNvPr>
          <p:cNvSpPr>
            <a:spLocks noGrp="1"/>
          </p:cNvSpPr>
          <p:nvPr>
            <p:ph type="body" sz="quarter" idx="12"/>
          </p:nvPr>
        </p:nvSpPr>
        <p:spPr/>
        <p:txBody>
          <a:bodyPr/>
          <a:lstStyle/>
          <a:p>
            <a:r>
              <a:rPr lang="en-US"/>
              <a:t>Advantages</a:t>
            </a:r>
          </a:p>
        </p:txBody>
      </p:sp>
      <p:pic>
        <p:nvPicPr>
          <p:cNvPr id="5" name="Picture 4">
            <a:extLst>
              <a:ext uri="{FF2B5EF4-FFF2-40B4-BE49-F238E27FC236}">
                <a16:creationId xmlns:a16="http://schemas.microsoft.com/office/drawing/2014/main" id="{406203E2-FD7A-4F43-899E-7F919F76B63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98900" y="1976069"/>
            <a:ext cx="4708057" cy="4240472"/>
          </a:xfrm>
          <a:prstGeom prst="rect">
            <a:avLst/>
          </a:prstGeom>
        </p:spPr>
      </p:pic>
      <p:sp>
        <p:nvSpPr>
          <p:cNvPr id="7" name="Text Placeholder 2">
            <a:extLst>
              <a:ext uri="{FF2B5EF4-FFF2-40B4-BE49-F238E27FC236}">
                <a16:creationId xmlns:a16="http://schemas.microsoft.com/office/drawing/2014/main" id="{95BFBE6F-4586-4903-8E06-1E858AD79428}"/>
              </a:ext>
            </a:extLst>
          </p:cNvPr>
          <p:cNvSpPr txBox="1">
            <a:spLocks/>
          </p:cNvSpPr>
          <p:nvPr/>
        </p:nvSpPr>
        <p:spPr>
          <a:xfrm>
            <a:off x="6585378" y="4927416"/>
            <a:ext cx="5483225" cy="119417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tx1"/>
                </a:solidFill>
                <a:latin typeface="Segoe UI Semibold" panose="020B0702040204020203" pitchFamily="34" charset="0"/>
                <a:cs typeface="Segoe UI Semibold" panose="020B0702040204020203" pitchFamily="34" charset="0"/>
              </a:rPr>
              <a:t>Brainwave delivers the ideal combination:</a:t>
            </a:r>
          </a:p>
          <a:p>
            <a:pPr marL="0" indent="0">
              <a:buNone/>
            </a:pPr>
            <a:r>
              <a:rPr lang="en-US" sz="1600">
                <a:solidFill>
                  <a:schemeClr val="tx1"/>
                </a:solidFill>
                <a:latin typeface="Segoe UI" panose="020B0502040204020203" pitchFamily="34" charset="0"/>
                <a:cs typeface="Segoe UI" panose="020B0502040204020203" pitchFamily="34" charset="0"/>
              </a:rPr>
              <a:t>High hardware utilization</a:t>
            </a:r>
          </a:p>
          <a:p>
            <a:pPr marL="0" indent="0">
              <a:buNone/>
            </a:pPr>
            <a:r>
              <a:rPr lang="en-US" sz="1600">
                <a:solidFill>
                  <a:schemeClr val="tx1"/>
                </a:solidFill>
                <a:latin typeface="Segoe UI" panose="020B0502040204020203" pitchFamily="34" charset="0"/>
                <a:cs typeface="Segoe UI" panose="020B0502040204020203" pitchFamily="34" charset="0"/>
              </a:rPr>
              <a:t>Low latency</a:t>
            </a:r>
          </a:p>
          <a:p>
            <a:pPr marL="0" indent="0">
              <a:buNone/>
            </a:pPr>
            <a:r>
              <a:rPr lang="en-US" sz="1600">
                <a:solidFill>
                  <a:schemeClr val="tx1"/>
                </a:solidFill>
                <a:latin typeface="Segoe UI" panose="020B0502040204020203" pitchFamily="34" charset="0"/>
                <a:cs typeface="Segoe UI" panose="020B0502040204020203" pitchFamily="34" charset="0"/>
              </a:rPr>
              <a:t>Low batch sizes</a:t>
            </a:r>
          </a:p>
        </p:txBody>
      </p:sp>
      <p:sp>
        <p:nvSpPr>
          <p:cNvPr id="8" name="Rectangle 7">
            <a:extLst>
              <a:ext uri="{FF2B5EF4-FFF2-40B4-BE49-F238E27FC236}">
                <a16:creationId xmlns:a16="http://schemas.microsoft.com/office/drawing/2014/main" id="{0613ECC9-8ED2-4680-9844-483AF378A8DE}"/>
              </a:ext>
            </a:extLst>
          </p:cNvPr>
          <p:cNvSpPr/>
          <p:nvPr/>
        </p:nvSpPr>
        <p:spPr>
          <a:xfrm>
            <a:off x="8522575" y="4461432"/>
            <a:ext cx="894797" cy="27699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Segoe UI Semibold" panose="020B0702040204020203" pitchFamily="34" charset="0"/>
              </a:rPr>
              <a:t>Batch Size</a:t>
            </a:r>
          </a:p>
        </p:txBody>
      </p:sp>
      <p:cxnSp>
        <p:nvCxnSpPr>
          <p:cNvPr id="9" name="Straight Arrow Connector 8">
            <a:extLst>
              <a:ext uri="{FF2B5EF4-FFF2-40B4-BE49-F238E27FC236}">
                <a16:creationId xmlns:a16="http://schemas.microsoft.com/office/drawing/2014/main" id="{026B3ED1-FA23-4AEF-8B16-C86410D468DD}"/>
              </a:ext>
            </a:extLst>
          </p:cNvPr>
          <p:cNvCxnSpPr>
            <a:cxnSpLocks/>
          </p:cNvCxnSpPr>
          <p:nvPr/>
        </p:nvCxnSpPr>
        <p:spPr>
          <a:xfrm flipV="1">
            <a:off x="6617332" y="883363"/>
            <a:ext cx="0" cy="3446509"/>
          </a:xfrm>
          <a:prstGeom prst="straightConnector1">
            <a:avLst/>
          </a:prstGeom>
          <a:noFill/>
          <a:ln w="19050" cap="flat" cmpd="sng" algn="ctr">
            <a:solidFill>
              <a:sysClr val="windowText" lastClr="000000"/>
            </a:solidFill>
            <a:prstDash val="solid"/>
            <a:headEnd type="none"/>
            <a:tailEnd type="triangle"/>
          </a:ln>
          <a:effectLst/>
        </p:spPr>
      </p:cxnSp>
      <p:cxnSp>
        <p:nvCxnSpPr>
          <p:cNvPr id="10" name="Straight Arrow Connector 9">
            <a:extLst>
              <a:ext uri="{FF2B5EF4-FFF2-40B4-BE49-F238E27FC236}">
                <a16:creationId xmlns:a16="http://schemas.microsoft.com/office/drawing/2014/main" id="{F736841E-089A-4BE7-BFD1-ED57D4A7E5CF}"/>
              </a:ext>
            </a:extLst>
          </p:cNvPr>
          <p:cNvCxnSpPr>
            <a:cxnSpLocks/>
          </p:cNvCxnSpPr>
          <p:nvPr/>
        </p:nvCxnSpPr>
        <p:spPr>
          <a:xfrm>
            <a:off x="6617332" y="4325847"/>
            <a:ext cx="4465643" cy="0"/>
          </a:xfrm>
          <a:prstGeom prst="straightConnector1">
            <a:avLst/>
          </a:prstGeom>
          <a:noFill/>
          <a:ln w="19050" cap="flat" cmpd="sng" algn="ctr">
            <a:solidFill>
              <a:sysClr val="windowText" lastClr="000000"/>
            </a:solidFill>
            <a:prstDash val="solid"/>
            <a:headEnd type="none" w="med" len="med"/>
            <a:tailEnd type="none" w="med" len="med"/>
          </a:ln>
          <a:effectLst/>
        </p:spPr>
      </p:cxnSp>
      <p:sp>
        <p:nvSpPr>
          <p:cNvPr id="11" name="Rectangle 10">
            <a:extLst>
              <a:ext uri="{FF2B5EF4-FFF2-40B4-BE49-F238E27FC236}">
                <a16:creationId xmlns:a16="http://schemas.microsoft.com/office/drawing/2014/main" id="{F2BBE3C3-A14B-4914-B6DA-C7D75A06C479}"/>
              </a:ext>
            </a:extLst>
          </p:cNvPr>
          <p:cNvSpPr/>
          <p:nvPr/>
        </p:nvSpPr>
        <p:spPr>
          <a:xfrm rot="16200000">
            <a:off x="5805199" y="2470213"/>
            <a:ext cx="1223347" cy="293354"/>
          </a:xfrm>
          <a:prstGeom prst="rect">
            <a:avLst/>
          </a:prstGeom>
          <a:noFill/>
        </p:spPr>
        <p:txBody>
          <a:bodyPr wrap="square"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Performance</a:t>
            </a:r>
          </a:p>
        </p:txBody>
      </p:sp>
      <p:cxnSp>
        <p:nvCxnSpPr>
          <p:cNvPr id="12" name="Straight Connector 11">
            <a:extLst>
              <a:ext uri="{FF2B5EF4-FFF2-40B4-BE49-F238E27FC236}">
                <a16:creationId xmlns:a16="http://schemas.microsoft.com/office/drawing/2014/main" id="{E406EC38-3869-4557-A345-BFDCFEC5E368}"/>
              </a:ext>
            </a:extLst>
          </p:cNvPr>
          <p:cNvCxnSpPr/>
          <p:nvPr/>
        </p:nvCxnSpPr>
        <p:spPr>
          <a:xfrm>
            <a:off x="7343152"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BB1B5B-4506-41B7-A4F3-B4829DE91A82}"/>
              </a:ext>
            </a:extLst>
          </p:cNvPr>
          <p:cNvCxnSpPr/>
          <p:nvPr/>
        </p:nvCxnSpPr>
        <p:spPr>
          <a:xfrm>
            <a:off x="8091116"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9956AD5-4ACA-47C0-A31E-FA4374A01825}"/>
              </a:ext>
            </a:extLst>
          </p:cNvPr>
          <p:cNvCxnSpPr/>
          <p:nvPr/>
        </p:nvCxnSpPr>
        <p:spPr>
          <a:xfrm>
            <a:off x="8839081"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3893F-7B3D-4061-9D7C-D8E970C0EAB0}"/>
              </a:ext>
            </a:extLst>
          </p:cNvPr>
          <p:cNvCxnSpPr/>
          <p:nvPr/>
        </p:nvCxnSpPr>
        <p:spPr>
          <a:xfrm>
            <a:off x="9587045"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901861-28D5-4572-88AF-169218C20A84}"/>
              </a:ext>
            </a:extLst>
          </p:cNvPr>
          <p:cNvCxnSpPr/>
          <p:nvPr/>
        </p:nvCxnSpPr>
        <p:spPr>
          <a:xfrm>
            <a:off x="10335010"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F49803-B246-4729-83A2-EEBE67B393FD}"/>
              </a:ext>
            </a:extLst>
          </p:cNvPr>
          <p:cNvCxnSpPr/>
          <p:nvPr/>
        </p:nvCxnSpPr>
        <p:spPr>
          <a:xfrm>
            <a:off x="11082975"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D483513-00FB-4B87-8E75-EAB877BEE74F}"/>
              </a:ext>
            </a:extLst>
          </p:cNvPr>
          <p:cNvGrpSpPr/>
          <p:nvPr/>
        </p:nvGrpSpPr>
        <p:grpSpPr>
          <a:xfrm>
            <a:off x="6514241" y="844245"/>
            <a:ext cx="206181" cy="206181"/>
            <a:chOff x="8477581" y="1102936"/>
            <a:chExt cx="668023" cy="668023"/>
          </a:xfrm>
        </p:grpSpPr>
        <p:sp>
          <p:nvSpPr>
            <p:cNvPr id="19" name="Oval 18">
              <a:extLst>
                <a:ext uri="{FF2B5EF4-FFF2-40B4-BE49-F238E27FC236}">
                  <a16:creationId xmlns:a16="http://schemas.microsoft.com/office/drawing/2014/main" id="{A80697F1-520B-4BBA-9DCB-E51A77D2DD1C}"/>
                </a:ext>
              </a:extLst>
            </p:cNvPr>
            <p:cNvSpPr/>
            <p:nvPr/>
          </p:nvSpPr>
          <p:spPr bwMode="auto">
            <a:xfrm>
              <a:off x="8477581" y="1102936"/>
              <a:ext cx="668023" cy="668023"/>
            </a:xfrm>
            <a:prstGeom prst="ellipse">
              <a:avLst/>
            </a:prstGeom>
            <a:solidFill>
              <a:schemeClr val="tx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 name="plus" title="Icon of a plus sign">
              <a:extLst>
                <a:ext uri="{FF2B5EF4-FFF2-40B4-BE49-F238E27FC236}">
                  <a16:creationId xmlns:a16="http://schemas.microsoft.com/office/drawing/2014/main" id="{4784C82F-DD8D-43CD-9CD7-92B133798209}"/>
                </a:ext>
              </a:extLst>
            </p:cNvPr>
            <p:cNvSpPr>
              <a:spLocks noChangeAspect="1" noEditPoints="1"/>
            </p:cNvSpPr>
            <p:nvPr/>
          </p:nvSpPr>
          <p:spPr bwMode="auto">
            <a:xfrm>
              <a:off x="8628712" y="1254067"/>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58CF0C19-BEA7-4348-872D-39DAB8AB356F}"/>
              </a:ext>
            </a:extLst>
          </p:cNvPr>
          <p:cNvGrpSpPr/>
          <p:nvPr/>
        </p:nvGrpSpPr>
        <p:grpSpPr>
          <a:xfrm>
            <a:off x="6696871" y="1574385"/>
            <a:ext cx="569585" cy="81825"/>
            <a:chOff x="6879210" y="623381"/>
            <a:chExt cx="537830" cy="77263"/>
          </a:xfrm>
        </p:grpSpPr>
        <p:cxnSp>
          <p:nvCxnSpPr>
            <p:cNvPr id="22" name="Straight Connector 21">
              <a:extLst>
                <a:ext uri="{FF2B5EF4-FFF2-40B4-BE49-F238E27FC236}">
                  <a16:creationId xmlns:a16="http://schemas.microsoft.com/office/drawing/2014/main" id="{E0AAE01F-36AA-4200-9CCE-1D1512FD131B}"/>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0D7A6104-D55D-44B8-9507-C59B8FFD584B}"/>
                </a:ext>
              </a:extLst>
            </p:cNvPr>
            <p:cNvGrpSpPr/>
            <p:nvPr/>
          </p:nvGrpSpPr>
          <p:grpSpPr>
            <a:xfrm>
              <a:off x="6879210" y="623381"/>
              <a:ext cx="534463" cy="77263"/>
              <a:chOff x="6877597" y="3128778"/>
              <a:chExt cx="534463" cy="77263"/>
            </a:xfrm>
            <a:solidFill>
              <a:schemeClr val="tx1"/>
            </a:solidFill>
          </p:grpSpPr>
          <p:sp>
            <p:nvSpPr>
              <p:cNvPr id="24" name="Oval 23">
                <a:extLst>
                  <a:ext uri="{FF2B5EF4-FFF2-40B4-BE49-F238E27FC236}">
                    <a16:creationId xmlns:a16="http://schemas.microsoft.com/office/drawing/2014/main" id="{5E02F0E4-3CB6-42D9-86C0-61B1367DCF43}"/>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5" name="Oval 24">
                <a:extLst>
                  <a:ext uri="{FF2B5EF4-FFF2-40B4-BE49-F238E27FC236}">
                    <a16:creationId xmlns:a16="http://schemas.microsoft.com/office/drawing/2014/main" id="{EFB2E6C6-145E-40C1-BCC9-8089E4F4DCD4}"/>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Oval 25">
                <a:extLst>
                  <a:ext uri="{FF2B5EF4-FFF2-40B4-BE49-F238E27FC236}">
                    <a16:creationId xmlns:a16="http://schemas.microsoft.com/office/drawing/2014/main" id="{017C7394-487A-4E1A-AF8E-B746DCB16D32}"/>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 name="Oval 26">
                <a:extLst>
                  <a:ext uri="{FF2B5EF4-FFF2-40B4-BE49-F238E27FC236}">
                    <a16:creationId xmlns:a16="http://schemas.microsoft.com/office/drawing/2014/main" id="{FDFD5AA7-A35C-4E16-B4C7-174E6294328F}"/>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6C376825-24AA-4D0C-8F82-5B203E0D0329}"/>
              </a:ext>
            </a:extLst>
          </p:cNvPr>
          <p:cNvGrpSpPr/>
          <p:nvPr/>
        </p:nvGrpSpPr>
        <p:grpSpPr>
          <a:xfrm>
            <a:off x="7443720" y="1875883"/>
            <a:ext cx="569585" cy="81825"/>
            <a:chOff x="6879210" y="623381"/>
            <a:chExt cx="537830" cy="77263"/>
          </a:xfrm>
        </p:grpSpPr>
        <p:cxnSp>
          <p:nvCxnSpPr>
            <p:cNvPr id="29" name="Straight Connector 28">
              <a:extLst>
                <a:ext uri="{FF2B5EF4-FFF2-40B4-BE49-F238E27FC236}">
                  <a16:creationId xmlns:a16="http://schemas.microsoft.com/office/drawing/2014/main" id="{C0CB817E-EDD9-4727-B2CF-62F77FFC38A2}"/>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304A974-8132-4CB7-BC6B-D45D3156A82E}"/>
                </a:ext>
              </a:extLst>
            </p:cNvPr>
            <p:cNvGrpSpPr/>
            <p:nvPr/>
          </p:nvGrpSpPr>
          <p:grpSpPr>
            <a:xfrm>
              <a:off x="6879210" y="623381"/>
              <a:ext cx="534463" cy="77263"/>
              <a:chOff x="6877597" y="3128778"/>
              <a:chExt cx="534463" cy="77263"/>
            </a:xfrm>
            <a:solidFill>
              <a:schemeClr val="tx1"/>
            </a:solidFill>
          </p:grpSpPr>
          <p:sp>
            <p:nvSpPr>
              <p:cNvPr id="31" name="Oval 30">
                <a:extLst>
                  <a:ext uri="{FF2B5EF4-FFF2-40B4-BE49-F238E27FC236}">
                    <a16:creationId xmlns:a16="http://schemas.microsoft.com/office/drawing/2014/main" id="{90DF27F6-2470-4389-9823-DE2CF511C32B}"/>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Oval 31">
                <a:extLst>
                  <a:ext uri="{FF2B5EF4-FFF2-40B4-BE49-F238E27FC236}">
                    <a16:creationId xmlns:a16="http://schemas.microsoft.com/office/drawing/2014/main" id="{CF7F5589-B514-41FD-9A91-A540347A8B52}"/>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 name="Oval 32">
                <a:extLst>
                  <a:ext uri="{FF2B5EF4-FFF2-40B4-BE49-F238E27FC236}">
                    <a16:creationId xmlns:a16="http://schemas.microsoft.com/office/drawing/2014/main" id="{658D5256-80AB-493E-ABEB-DC55A2DA8C7F}"/>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 name="Oval 33">
                <a:extLst>
                  <a:ext uri="{FF2B5EF4-FFF2-40B4-BE49-F238E27FC236}">
                    <a16:creationId xmlns:a16="http://schemas.microsoft.com/office/drawing/2014/main" id="{6D469B2C-0683-4628-9980-15C57358E696}"/>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35" name="Group 34">
            <a:extLst>
              <a:ext uri="{FF2B5EF4-FFF2-40B4-BE49-F238E27FC236}">
                <a16:creationId xmlns:a16="http://schemas.microsoft.com/office/drawing/2014/main" id="{DFF21011-8B25-48D0-9B58-645416FE5599}"/>
              </a:ext>
            </a:extLst>
          </p:cNvPr>
          <p:cNvGrpSpPr/>
          <p:nvPr/>
        </p:nvGrpSpPr>
        <p:grpSpPr>
          <a:xfrm>
            <a:off x="8190568" y="2270496"/>
            <a:ext cx="569585" cy="81825"/>
            <a:chOff x="6879210" y="623381"/>
            <a:chExt cx="537830" cy="77263"/>
          </a:xfrm>
        </p:grpSpPr>
        <p:cxnSp>
          <p:nvCxnSpPr>
            <p:cNvPr id="36" name="Straight Connector 35">
              <a:extLst>
                <a:ext uri="{FF2B5EF4-FFF2-40B4-BE49-F238E27FC236}">
                  <a16:creationId xmlns:a16="http://schemas.microsoft.com/office/drawing/2014/main" id="{DCE15BC3-74F5-4590-B178-5005E6E91297}"/>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C6331D2-7F1B-482C-AE26-EA8763D94514}"/>
                </a:ext>
              </a:extLst>
            </p:cNvPr>
            <p:cNvGrpSpPr/>
            <p:nvPr/>
          </p:nvGrpSpPr>
          <p:grpSpPr>
            <a:xfrm>
              <a:off x="6879210" y="623381"/>
              <a:ext cx="534463" cy="77263"/>
              <a:chOff x="6877597" y="3128778"/>
              <a:chExt cx="534463" cy="77263"/>
            </a:xfrm>
            <a:solidFill>
              <a:schemeClr val="tx1"/>
            </a:solidFill>
          </p:grpSpPr>
          <p:sp>
            <p:nvSpPr>
              <p:cNvPr id="38" name="Oval 37">
                <a:extLst>
                  <a:ext uri="{FF2B5EF4-FFF2-40B4-BE49-F238E27FC236}">
                    <a16:creationId xmlns:a16="http://schemas.microsoft.com/office/drawing/2014/main" id="{0589AF41-9478-48FC-939A-FA498AB9F593}"/>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BE466F64-C42F-4BD1-B6A6-9E1C973A724B}"/>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 name="Oval 39">
                <a:extLst>
                  <a:ext uri="{FF2B5EF4-FFF2-40B4-BE49-F238E27FC236}">
                    <a16:creationId xmlns:a16="http://schemas.microsoft.com/office/drawing/2014/main" id="{2B66DADB-93E1-4E7C-951E-ED1EC0BAB056}"/>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 name="Oval 40">
                <a:extLst>
                  <a:ext uri="{FF2B5EF4-FFF2-40B4-BE49-F238E27FC236}">
                    <a16:creationId xmlns:a16="http://schemas.microsoft.com/office/drawing/2014/main" id="{19D55432-7AFB-4490-90D7-78EC3BBC3DB3}"/>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42" name="Group 41">
            <a:extLst>
              <a:ext uri="{FF2B5EF4-FFF2-40B4-BE49-F238E27FC236}">
                <a16:creationId xmlns:a16="http://schemas.microsoft.com/office/drawing/2014/main" id="{31EDB66F-C1A7-448A-BD58-69517959C426}"/>
              </a:ext>
            </a:extLst>
          </p:cNvPr>
          <p:cNvGrpSpPr/>
          <p:nvPr/>
        </p:nvGrpSpPr>
        <p:grpSpPr>
          <a:xfrm>
            <a:off x="8937416" y="2749117"/>
            <a:ext cx="569585" cy="81825"/>
            <a:chOff x="6879210" y="623381"/>
            <a:chExt cx="537830" cy="77263"/>
          </a:xfrm>
        </p:grpSpPr>
        <p:cxnSp>
          <p:nvCxnSpPr>
            <p:cNvPr id="43" name="Straight Connector 42">
              <a:extLst>
                <a:ext uri="{FF2B5EF4-FFF2-40B4-BE49-F238E27FC236}">
                  <a16:creationId xmlns:a16="http://schemas.microsoft.com/office/drawing/2014/main" id="{D84C5521-6890-45A3-B94C-8D5966089CD4}"/>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FD23C2A-1545-4D0F-8F58-E7AB07A1E53C}"/>
                </a:ext>
              </a:extLst>
            </p:cNvPr>
            <p:cNvGrpSpPr/>
            <p:nvPr/>
          </p:nvGrpSpPr>
          <p:grpSpPr>
            <a:xfrm>
              <a:off x="6879210" y="623381"/>
              <a:ext cx="534463" cy="77263"/>
              <a:chOff x="6877597" y="3128778"/>
              <a:chExt cx="534463" cy="77263"/>
            </a:xfrm>
            <a:solidFill>
              <a:schemeClr val="tx1"/>
            </a:solidFill>
          </p:grpSpPr>
          <p:sp>
            <p:nvSpPr>
              <p:cNvPr id="45" name="Oval 44">
                <a:extLst>
                  <a:ext uri="{FF2B5EF4-FFF2-40B4-BE49-F238E27FC236}">
                    <a16:creationId xmlns:a16="http://schemas.microsoft.com/office/drawing/2014/main" id="{58F1B047-D39A-42BF-BAE4-65E0B23548F3}"/>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Oval 45">
                <a:extLst>
                  <a:ext uri="{FF2B5EF4-FFF2-40B4-BE49-F238E27FC236}">
                    <a16:creationId xmlns:a16="http://schemas.microsoft.com/office/drawing/2014/main" id="{00938B7B-0639-4EFF-A361-C4ED958DBF6B}"/>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 name="Oval 46">
                <a:extLst>
                  <a:ext uri="{FF2B5EF4-FFF2-40B4-BE49-F238E27FC236}">
                    <a16:creationId xmlns:a16="http://schemas.microsoft.com/office/drawing/2014/main" id="{4E9272A7-DF1C-4B5C-8EBA-187493138AE5}"/>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 name="Oval 47">
                <a:extLst>
                  <a:ext uri="{FF2B5EF4-FFF2-40B4-BE49-F238E27FC236}">
                    <a16:creationId xmlns:a16="http://schemas.microsoft.com/office/drawing/2014/main" id="{225AC628-F37B-498A-A021-11CE23144AC9}"/>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54FCBFFB-AA78-4C98-B17C-550496014326}"/>
              </a:ext>
            </a:extLst>
          </p:cNvPr>
          <p:cNvGrpSpPr/>
          <p:nvPr/>
        </p:nvGrpSpPr>
        <p:grpSpPr>
          <a:xfrm>
            <a:off x="9680698" y="3380882"/>
            <a:ext cx="569585" cy="81825"/>
            <a:chOff x="6879210" y="623381"/>
            <a:chExt cx="537830" cy="77263"/>
          </a:xfrm>
        </p:grpSpPr>
        <p:cxnSp>
          <p:nvCxnSpPr>
            <p:cNvPr id="50" name="Straight Connector 49">
              <a:extLst>
                <a:ext uri="{FF2B5EF4-FFF2-40B4-BE49-F238E27FC236}">
                  <a16:creationId xmlns:a16="http://schemas.microsoft.com/office/drawing/2014/main" id="{3346C610-7295-4957-8F6A-941727D145A5}"/>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2FD7025-0541-4965-AA0A-39D543CF2EDD}"/>
                </a:ext>
              </a:extLst>
            </p:cNvPr>
            <p:cNvGrpSpPr/>
            <p:nvPr/>
          </p:nvGrpSpPr>
          <p:grpSpPr>
            <a:xfrm>
              <a:off x="6879210" y="623381"/>
              <a:ext cx="534463" cy="77263"/>
              <a:chOff x="6877597" y="3128778"/>
              <a:chExt cx="534463" cy="77263"/>
            </a:xfrm>
            <a:solidFill>
              <a:schemeClr val="tx1"/>
            </a:solidFill>
          </p:grpSpPr>
          <p:sp>
            <p:nvSpPr>
              <p:cNvPr id="52" name="Oval 51">
                <a:extLst>
                  <a:ext uri="{FF2B5EF4-FFF2-40B4-BE49-F238E27FC236}">
                    <a16:creationId xmlns:a16="http://schemas.microsoft.com/office/drawing/2014/main" id="{9CE9C1ED-6FAD-41D0-ACED-081DEC9C823F}"/>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3" name="Oval 52">
                <a:extLst>
                  <a:ext uri="{FF2B5EF4-FFF2-40B4-BE49-F238E27FC236}">
                    <a16:creationId xmlns:a16="http://schemas.microsoft.com/office/drawing/2014/main" id="{37EC1D3A-6EDB-4289-A949-7BE0E6439C56}"/>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 name="Oval 53">
                <a:extLst>
                  <a:ext uri="{FF2B5EF4-FFF2-40B4-BE49-F238E27FC236}">
                    <a16:creationId xmlns:a16="http://schemas.microsoft.com/office/drawing/2014/main" id="{A29DD44F-BC2D-41EB-BA38-DE76922905AB}"/>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 name="Oval 54">
                <a:extLst>
                  <a:ext uri="{FF2B5EF4-FFF2-40B4-BE49-F238E27FC236}">
                    <a16:creationId xmlns:a16="http://schemas.microsoft.com/office/drawing/2014/main" id="{DD38BD8F-8303-4A9D-9F85-2B2C4D0B00E3}"/>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56" name="Group 55">
            <a:extLst>
              <a:ext uri="{FF2B5EF4-FFF2-40B4-BE49-F238E27FC236}">
                <a16:creationId xmlns:a16="http://schemas.microsoft.com/office/drawing/2014/main" id="{898CABE3-0002-4220-9CF4-7A14F88E04B2}"/>
              </a:ext>
            </a:extLst>
          </p:cNvPr>
          <p:cNvGrpSpPr/>
          <p:nvPr/>
        </p:nvGrpSpPr>
        <p:grpSpPr>
          <a:xfrm>
            <a:off x="10426908" y="4034819"/>
            <a:ext cx="569585" cy="81825"/>
            <a:chOff x="6879210" y="623381"/>
            <a:chExt cx="537830" cy="77263"/>
          </a:xfrm>
        </p:grpSpPr>
        <p:cxnSp>
          <p:nvCxnSpPr>
            <p:cNvPr id="57" name="Straight Connector 56">
              <a:extLst>
                <a:ext uri="{FF2B5EF4-FFF2-40B4-BE49-F238E27FC236}">
                  <a16:creationId xmlns:a16="http://schemas.microsoft.com/office/drawing/2014/main" id="{C8768B3A-0F36-45FA-8885-AC0C9AB7AEA2}"/>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7219682-E23A-4B6D-95B4-480C4F7C0A78}"/>
                </a:ext>
              </a:extLst>
            </p:cNvPr>
            <p:cNvGrpSpPr/>
            <p:nvPr/>
          </p:nvGrpSpPr>
          <p:grpSpPr>
            <a:xfrm>
              <a:off x="6879210" y="623381"/>
              <a:ext cx="534463" cy="77263"/>
              <a:chOff x="6877597" y="3128778"/>
              <a:chExt cx="534463" cy="77263"/>
            </a:xfrm>
            <a:solidFill>
              <a:schemeClr val="tx1"/>
            </a:solidFill>
          </p:grpSpPr>
          <p:sp>
            <p:nvSpPr>
              <p:cNvPr id="59" name="Oval 58">
                <a:extLst>
                  <a:ext uri="{FF2B5EF4-FFF2-40B4-BE49-F238E27FC236}">
                    <a16:creationId xmlns:a16="http://schemas.microsoft.com/office/drawing/2014/main" id="{65E6AEC1-B180-4DB4-BD9B-CA9B7DA45034}"/>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Oval 59">
                <a:extLst>
                  <a:ext uri="{FF2B5EF4-FFF2-40B4-BE49-F238E27FC236}">
                    <a16:creationId xmlns:a16="http://schemas.microsoft.com/office/drawing/2014/main" id="{B9100F68-D73C-43DA-BCE5-16E80DB71B52}"/>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1" name="Oval 60">
                <a:extLst>
                  <a:ext uri="{FF2B5EF4-FFF2-40B4-BE49-F238E27FC236}">
                    <a16:creationId xmlns:a16="http://schemas.microsoft.com/office/drawing/2014/main" id="{0342F4F0-7DCC-466F-A2F7-FF14ED29879C}"/>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Oval 61">
                <a:extLst>
                  <a:ext uri="{FF2B5EF4-FFF2-40B4-BE49-F238E27FC236}">
                    <a16:creationId xmlns:a16="http://schemas.microsoft.com/office/drawing/2014/main" id="{D15C2A02-D3BE-4421-A4C0-14E79669EDEA}"/>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cxnSp>
        <p:nvCxnSpPr>
          <p:cNvPr id="63" name="Straight Connector 62">
            <a:extLst>
              <a:ext uri="{FF2B5EF4-FFF2-40B4-BE49-F238E27FC236}">
                <a16:creationId xmlns:a16="http://schemas.microsoft.com/office/drawing/2014/main" id="{A9AAA951-9D59-4756-B5B3-CC465FA2CB72}"/>
              </a:ext>
            </a:extLst>
          </p:cNvPr>
          <p:cNvCxnSpPr>
            <a:cxnSpLocks/>
            <a:stCxn id="27" idx="5"/>
            <a:endCxn id="31" idx="1"/>
          </p:cNvCxnSpPr>
          <p:nvPr/>
        </p:nvCxnSpPr>
        <p:spPr>
          <a:xfrm>
            <a:off x="7250907" y="1644227"/>
            <a:ext cx="204795" cy="243639"/>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1130C-3C54-4CC1-918A-D2F190BC3A45}"/>
              </a:ext>
            </a:extLst>
          </p:cNvPr>
          <p:cNvCxnSpPr>
            <a:cxnSpLocks/>
            <a:endCxn id="38" idx="1"/>
          </p:cNvCxnSpPr>
          <p:nvPr/>
        </p:nvCxnSpPr>
        <p:spPr>
          <a:xfrm>
            <a:off x="7999791" y="1950659"/>
            <a:ext cx="202760" cy="3318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8A5BF92-047C-47CA-A46F-E6DE9BE94218}"/>
              </a:ext>
            </a:extLst>
          </p:cNvPr>
          <p:cNvCxnSpPr>
            <a:cxnSpLocks/>
            <a:stCxn id="41" idx="5"/>
            <a:endCxn id="45" idx="1"/>
          </p:cNvCxnSpPr>
          <p:nvPr/>
        </p:nvCxnSpPr>
        <p:spPr>
          <a:xfrm>
            <a:off x="8744604" y="2340338"/>
            <a:ext cx="204795" cy="42076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E2501-5D07-499D-A5AB-B342337B08A8}"/>
              </a:ext>
            </a:extLst>
          </p:cNvPr>
          <p:cNvCxnSpPr>
            <a:cxnSpLocks/>
            <a:endCxn id="52" idx="1"/>
          </p:cNvCxnSpPr>
          <p:nvPr/>
        </p:nvCxnSpPr>
        <p:spPr>
          <a:xfrm>
            <a:off x="9484112" y="2828913"/>
            <a:ext cx="208570" cy="56395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725E89-E0B1-4442-A6C0-98C4C8CC906B}"/>
              </a:ext>
            </a:extLst>
          </p:cNvPr>
          <p:cNvCxnSpPr>
            <a:cxnSpLocks/>
            <a:endCxn id="59" idx="1"/>
          </p:cNvCxnSpPr>
          <p:nvPr/>
        </p:nvCxnSpPr>
        <p:spPr>
          <a:xfrm>
            <a:off x="10223893" y="3459522"/>
            <a:ext cx="214998" cy="58728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DC3D26D0-3197-4DDA-96E6-52F1B24CDB85}"/>
              </a:ext>
            </a:extLst>
          </p:cNvPr>
          <p:cNvGrpSpPr/>
          <p:nvPr/>
        </p:nvGrpSpPr>
        <p:grpSpPr>
          <a:xfrm>
            <a:off x="6696871" y="1350309"/>
            <a:ext cx="4470791" cy="377522"/>
            <a:chOff x="6689437" y="3441599"/>
            <a:chExt cx="4470791" cy="377522"/>
          </a:xfrm>
        </p:grpSpPr>
        <p:cxnSp>
          <p:nvCxnSpPr>
            <p:cNvPr id="69" name="Straight Connector 68">
              <a:extLst>
                <a:ext uri="{FF2B5EF4-FFF2-40B4-BE49-F238E27FC236}">
                  <a16:creationId xmlns:a16="http://schemas.microsoft.com/office/drawing/2014/main" id="{EA7810F5-CA8F-48C2-ADF3-058EA55FA2A6}"/>
                </a:ext>
              </a:extLst>
            </p:cNvPr>
            <p:cNvCxnSpPr/>
            <p:nvPr/>
          </p:nvCxnSpPr>
          <p:spPr>
            <a:xfrm>
              <a:off x="6730349" y="3482511"/>
              <a:ext cx="4259346"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DA031AE-C6B9-4978-A897-C44D8B1CF646}"/>
                </a:ext>
              </a:extLst>
            </p:cNvPr>
            <p:cNvGrpSpPr/>
            <p:nvPr/>
          </p:nvGrpSpPr>
          <p:grpSpPr>
            <a:xfrm>
              <a:off x="6689437" y="3441599"/>
              <a:ext cx="566019" cy="81825"/>
              <a:chOff x="6877597" y="3128778"/>
              <a:chExt cx="534463" cy="77263"/>
            </a:xfrm>
            <a:solidFill>
              <a:schemeClr val="tx1"/>
            </a:solidFill>
          </p:grpSpPr>
          <p:sp>
            <p:nvSpPr>
              <p:cNvPr id="97" name="Oval 96">
                <a:extLst>
                  <a:ext uri="{FF2B5EF4-FFF2-40B4-BE49-F238E27FC236}">
                    <a16:creationId xmlns:a16="http://schemas.microsoft.com/office/drawing/2014/main" id="{B6ADFCD6-326B-4787-B3BD-E49044511C8F}"/>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8" name="Oval 97">
                <a:extLst>
                  <a:ext uri="{FF2B5EF4-FFF2-40B4-BE49-F238E27FC236}">
                    <a16:creationId xmlns:a16="http://schemas.microsoft.com/office/drawing/2014/main" id="{62BD2F5E-F4C3-42D0-AFA1-4F6DC6B88F34}"/>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Oval 98">
                <a:extLst>
                  <a:ext uri="{FF2B5EF4-FFF2-40B4-BE49-F238E27FC236}">
                    <a16:creationId xmlns:a16="http://schemas.microsoft.com/office/drawing/2014/main" id="{21745185-5EE2-4CF1-A208-0327379B814B}"/>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0" name="Oval 99">
                <a:extLst>
                  <a:ext uri="{FF2B5EF4-FFF2-40B4-BE49-F238E27FC236}">
                    <a16:creationId xmlns:a16="http://schemas.microsoft.com/office/drawing/2014/main" id="{2AD0366B-A309-4A23-BF67-63D384F153A9}"/>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A26BB9DA-024A-49D9-A653-3629036ABDE6}"/>
                </a:ext>
              </a:extLst>
            </p:cNvPr>
            <p:cNvGrpSpPr/>
            <p:nvPr/>
          </p:nvGrpSpPr>
          <p:grpSpPr>
            <a:xfrm>
              <a:off x="7436286" y="3441599"/>
              <a:ext cx="566019" cy="81825"/>
              <a:chOff x="7561172" y="3130134"/>
              <a:chExt cx="534463" cy="77263"/>
            </a:xfrm>
            <a:solidFill>
              <a:schemeClr val="tx1"/>
            </a:solidFill>
          </p:grpSpPr>
          <p:sp>
            <p:nvSpPr>
              <p:cNvPr id="93" name="Oval 92">
                <a:extLst>
                  <a:ext uri="{FF2B5EF4-FFF2-40B4-BE49-F238E27FC236}">
                    <a16:creationId xmlns:a16="http://schemas.microsoft.com/office/drawing/2014/main" id="{1151FC1D-D0AD-4437-8B92-5C252063C7ED}"/>
                  </a:ext>
                </a:extLst>
              </p:cNvPr>
              <p:cNvSpPr/>
              <p:nvPr/>
            </p:nvSpPr>
            <p:spPr bwMode="auto">
              <a:xfrm>
                <a:off x="75611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4" name="Oval 93">
                <a:extLst>
                  <a:ext uri="{FF2B5EF4-FFF2-40B4-BE49-F238E27FC236}">
                    <a16:creationId xmlns:a16="http://schemas.microsoft.com/office/drawing/2014/main" id="{5CEB4D6C-6262-4CDC-AA34-08CF43B43D76}"/>
                  </a:ext>
                </a:extLst>
              </p:cNvPr>
              <p:cNvSpPr/>
              <p:nvPr/>
            </p:nvSpPr>
            <p:spPr bwMode="auto">
              <a:xfrm>
                <a:off x="77135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Oval 94">
                <a:extLst>
                  <a:ext uri="{FF2B5EF4-FFF2-40B4-BE49-F238E27FC236}">
                    <a16:creationId xmlns:a16="http://schemas.microsoft.com/office/drawing/2014/main" id="{D7EB6E94-E110-445A-8ECD-997089BE10D7}"/>
                  </a:ext>
                </a:extLst>
              </p:cNvPr>
              <p:cNvSpPr/>
              <p:nvPr/>
            </p:nvSpPr>
            <p:spPr bwMode="auto">
              <a:xfrm>
                <a:off x="78659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Oval 95">
                <a:extLst>
                  <a:ext uri="{FF2B5EF4-FFF2-40B4-BE49-F238E27FC236}">
                    <a16:creationId xmlns:a16="http://schemas.microsoft.com/office/drawing/2014/main" id="{A2FB62EF-8385-4BB5-A1A2-9E7C7EC30521}"/>
                  </a:ext>
                </a:extLst>
              </p:cNvPr>
              <p:cNvSpPr/>
              <p:nvPr/>
            </p:nvSpPr>
            <p:spPr bwMode="auto">
              <a:xfrm>
                <a:off x="80183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26217584-1063-4538-9B3A-C657818724AE}"/>
                </a:ext>
              </a:extLst>
            </p:cNvPr>
            <p:cNvGrpSpPr/>
            <p:nvPr/>
          </p:nvGrpSpPr>
          <p:grpSpPr>
            <a:xfrm>
              <a:off x="8183134" y="3441599"/>
              <a:ext cx="566019" cy="81825"/>
              <a:chOff x="8278611" y="3128778"/>
              <a:chExt cx="534463" cy="77263"/>
            </a:xfrm>
            <a:solidFill>
              <a:schemeClr val="tx1"/>
            </a:solidFill>
          </p:grpSpPr>
          <p:sp>
            <p:nvSpPr>
              <p:cNvPr id="89" name="Oval 88">
                <a:extLst>
                  <a:ext uri="{FF2B5EF4-FFF2-40B4-BE49-F238E27FC236}">
                    <a16:creationId xmlns:a16="http://schemas.microsoft.com/office/drawing/2014/main" id="{2F9B3873-6D6B-4DF1-B5B3-AFCE88066C98}"/>
                  </a:ext>
                </a:extLst>
              </p:cNvPr>
              <p:cNvSpPr/>
              <p:nvPr/>
            </p:nvSpPr>
            <p:spPr bwMode="auto">
              <a:xfrm>
                <a:off x="82786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0" name="Oval 89">
                <a:extLst>
                  <a:ext uri="{FF2B5EF4-FFF2-40B4-BE49-F238E27FC236}">
                    <a16:creationId xmlns:a16="http://schemas.microsoft.com/office/drawing/2014/main" id="{CA03876B-1503-4D44-A16F-BA624C83C0D6}"/>
                  </a:ext>
                </a:extLst>
              </p:cNvPr>
              <p:cNvSpPr/>
              <p:nvPr/>
            </p:nvSpPr>
            <p:spPr bwMode="auto">
              <a:xfrm>
                <a:off x="84310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1" name="Oval 90">
                <a:extLst>
                  <a:ext uri="{FF2B5EF4-FFF2-40B4-BE49-F238E27FC236}">
                    <a16:creationId xmlns:a16="http://schemas.microsoft.com/office/drawing/2014/main" id="{40DA49D9-7178-4DAC-A814-2C355F128911}"/>
                  </a:ext>
                </a:extLst>
              </p:cNvPr>
              <p:cNvSpPr/>
              <p:nvPr/>
            </p:nvSpPr>
            <p:spPr bwMode="auto">
              <a:xfrm>
                <a:off x="85834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Oval 91">
                <a:extLst>
                  <a:ext uri="{FF2B5EF4-FFF2-40B4-BE49-F238E27FC236}">
                    <a16:creationId xmlns:a16="http://schemas.microsoft.com/office/drawing/2014/main" id="{F62CEC0B-CEAC-46AB-B36A-DCF09C6FE9C3}"/>
                  </a:ext>
                </a:extLst>
              </p:cNvPr>
              <p:cNvSpPr/>
              <p:nvPr/>
            </p:nvSpPr>
            <p:spPr bwMode="auto">
              <a:xfrm>
                <a:off x="87358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CA63990-F4CB-46A0-9F34-CCF10209E502}"/>
                </a:ext>
              </a:extLst>
            </p:cNvPr>
            <p:cNvGrpSpPr/>
            <p:nvPr/>
          </p:nvGrpSpPr>
          <p:grpSpPr>
            <a:xfrm>
              <a:off x="8929982" y="3441599"/>
              <a:ext cx="566019" cy="81825"/>
              <a:chOff x="6877597" y="3128778"/>
              <a:chExt cx="534463" cy="77263"/>
            </a:xfrm>
            <a:solidFill>
              <a:schemeClr val="tx1"/>
            </a:solidFill>
          </p:grpSpPr>
          <p:sp>
            <p:nvSpPr>
              <p:cNvPr id="85" name="Oval 84">
                <a:extLst>
                  <a:ext uri="{FF2B5EF4-FFF2-40B4-BE49-F238E27FC236}">
                    <a16:creationId xmlns:a16="http://schemas.microsoft.com/office/drawing/2014/main" id="{226D27EE-B944-4468-A95A-C99373E7F3C3}"/>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6" name="Oval 85">
                <a:extLst>
                  <a:ext uri="{FF2B5EF4-FFF2-40B4-BE49-F238E27FC236}">
                    <a16:creationId xmlns:a16="http://schemas.microsoft.com/office/drawing/2014/main" id="{DE00843C-F420-49AF-9AF0-872022B312A4}"/>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7" name="Oval 86">
                <a:extLst>
                  <a:ext uri="{FF2B5EF4-FFF2-40B4-BE49-F238E27FC236}">
                    <a16:creationId xmlns:a16="http://schemas.microsoft.com/office/drawing/2014/main" id="{96B53912-7FAF-4ADB-8458-104C674426A7}"/>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8" name="Oval 87">
                <a:extLst>
                  <a:ext uri="{FF2B5EF4-FFF2-40B4-BE49-F238E27FC236}">
                    <a16:creationId xmlns:a16="http://schemas.microsoft.com/office/drawing/2014/main" id="{DAB4BC48-6C2A-49AC-BDF5-FE4A6E9CC0D4}"/>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0FE03217-7D94-493D-AF72-84568B93472E}"/>
                </a:ext>
              </a:extLst>
            </p:cNvPr>
            <p:cNvGrpSpPr/>
            <p:nvPr/>
          </p:nvGrpSpPr>
          <p:grpSpPr>
            <a:xfrm>
              <a:off x="9676830" y="3441599"/>
              <a:ext cx="566019" cy="81825"/>
              <a:chOff x="6877597" y="3128778"/>
              <a:chExt cx="534463" cy="77263"/>
            </a:xfrm>
            <a:solidFill>
              <a:schemeClr val="tx1"/>
            </a:solidFill>
          </p:grpSpPr>
          <p:sp>
            <p:nvSpPr>
              <p:cNvPr id="81" name="Oval 80">
                <a:extLst>
                  <a:ext uri="{FF2B5EF4-FFF2-40B4-BE49-F238E27FC236}">
                    <a16:creationId xmlns:a16="http://schemas.microsoft.com/office/drawing/2014/main" id="{A8F8EDD2-1D29-4AEB-B4C7-4E425599D97B}"/>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2" name="Oval 81">
                <a:extLst>
                  <a:ext uri="{FF2B5EF4-FFF2-40B4-BE49-F238E27FC236}">
                    <a16:creationId xmlns:a16="http://schemas.microsoft.com/office/drawing/2014/main" id="{B6E806EB-1EEA-4A3D-BF45-222645B936F9}"/>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3" name="Oval 82">
                <a:extLst>
                  <a:ext uri="{FF2B5EF4-FFF2-40B4-BE49-F238E27FC236}">
                    <a16:creationId xmlns:a16="http://schemas.microsoft.com/office/drawing/2014/main" id="{28B414EE-5445-415E-B30D-C866E801EAFB}"/>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4" name="Oval 83">
                <a:extLst>
                  <a:ext uri="{FF2B5EF4-FFF2-40B4-BE49-F238E27FC236}">
                    <a16:creationId xmlns:a16="http://schemas.microsoft.com/office/drawing/2014/main" id="{80F1D055-C8F3-40FB-BDC0-E16D00A06636}"/>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EAA12707-D053-4994-809D-FE4DA8F1746B}"/>
                </a:ext>
              </a:extLst>
            </p:cNvPr>
            <p:cNvGrpSpPr/>
            <p:nvPr/>
          </p:nvGrpSpPr>
          <p:grpSpPr>
            <a:xfrm>
              <a:off x="10423677" y="3441599"/>
              <a:ext cx="566019" cy="81825"/>
              <a:chOff x="6877597" y="3128778"/>
              <a:chExt cx="534463" cy="77263"/>
            </a:xfrm>
            <a:solidFill>
              <a:schemeClr val="tx1"/>
            </a:solidFill>
          </p:grpSpPr>
          <p:sp>
            <p:nvSpPr>
              <p:cNvPr id="77" name="Oval 76">
                <a:extLst>
                  <a:ext uri="{FF2B5EF4-FFF2-40B4-BE49-F238E27FC236}">
                    <a16:creationId xmlns:a16="http://schemas.microsoft.com/office/drawing/2014/main" id="{73305F11-53E5-419E-BD21-F2F054A9BCB8}"/>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8" name="Oval 77">
                <a:extLst>
                  <a:ext uri="{FF2B5EF4-FFF2-40B4-BE49-F238E27FC236}">
                    <a16:creationId xmlns:a16="http://schemas.microsoft.com/office/drawing/2014/main" id="{89209160-1423-4A01-9339-CD626BF042C7}"/>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Oval 78">
                <a:extLst>
                  <a:ext uri="{FF2B5EF4-FFF2-40B4-BE49-F238E27FC236}">
                    <a16:creationId xmlns:a16="http://schemas.microsoft.com/office/drawing/2014/main" id="{55C11A14-6EAC-4C20-8B93-A8AD8DE5D0BD}"/>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0" name="Oval 79">
                <a:extLst>
                  <a:ext uri="{FF2B5EF4-FFF2-40B4-BE49-F238E27FC236}">
                    <a16:creationId xmlns:a16="http://schemas.microsoft.com/office/drawing/2014/main" id="{8FDC4E8F-EFE5-4378-8351-490FF69D1C01}"/>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E4BE93A3-9178-4355-AA7E-5C6D8E8E9C5A}"/>
                </a:ext>
              </a:extLst>
            </p:cNvPr>
            <p:cNvSpPr/>
            <p:nvPr/>
          </p:nvSpPr>
          <p:spPr>
            <a:xfrm>
              <a:off x="10165166" y="3542122"/>
              <a:ext cx="995062" cy="276999"/>
            </a:xfrm>
            <a:prstGeom prst="rect">
              <a:avLst/>
            </a:prstGeom>
            <a:noFill/>
          </p:spPr>
          <p:txBody>
            <a:bodyPr wrap="square"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Brainwave</a:t>
              </a:r>
            </a:p>
          </p:txBody>
        </p:sp>
      </p:grpSp>
      <p:sp>
        <p:nvSpPr>
          <p:cNvPr id="101" name="Rectangle 100">
            <a:extLst>
              <a:ext uri="{FF2B5EF4-FFF2-40B4-BE49-F238E27FC236}">
                <a16:creationId xmlns:a16="http://schemas.microsoft.com/office/drawing/2014/main" id="{44E02623-B481-46EA-B614-4D4B9E3FA5A0}"/>
              </a:ext>
            </a:extLst>
          </p:cNvPr>
          <p:cNvSpPr/>
          <p:nvPr/>
        </p:nvSpPr>
        <p:spPr>
          <a:xfrm>
            <a:off x="10587855" y="3717435"/>
            <a:ext cx="566020" cy="276999"/>
          </a:xfrm>
          <a:prstGeom prst="rect">
            <a:avLst/>
          </a:prstGeom>
          <a:noFill/>
        </p:spPr>
        <p:txBody>
          <a:bodyPr wrap="square"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NPU</a:t>
            </a:r>
          </a:p>
        </p:txBody>
      </p:sp>
      <p:sp>
        <p:nvSpPr>
          <p:cNvPr id="102" name="TextBox 101">
            <a:extLst>
              <a:ext uri="{FF2B5EF4-FFF2-40B4-BE49-F238E27FC236}">
                <a16:creationId xmlns:a16="http://schemas.microsoft.com/office/drawing/2014/main" id="{A612D6C4-9797-442C-8BF0-4208D9B8B9CB}"/>
              </a:ext>
            </a:extLst>
          </p:cNvPr>
          <p:cNvSpPr txBox="1"/>
          <p:nvPr/>
        </p:nvSpPr>
        <p:spPr>
          <a:xfrm>
            <a:off x="10426908" y="4357031"/>
            <a:ext cx="593822"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Light" panose="020F0302020204030204"/>
                <a:ea typeface="+mn-ea"/>
                <a:cs typeface="+mn-cs"/>
              </a:rPr>
              <a:t>1</a:t>
            </a:r>
          </a:p>
        </p:txBody>
      </p:sp>
      <p:sp>
        <p:nvSpPr>
          <p:cNvPr id="103" name="TextBox 102">
            <a:extLst>
              <a:ext uri="{FF2B5EF4-FFF2-40B4-BE49-F238E27FC236}">
                <a16:creationId xmlns:a16="http://schemas.microsoft.com/office/drawing/2014/main" id="{C22C187C-D4CF-49B5-B20B-1DE9E9BBDD66}"/>
              </a:ext>
            </a:extLst>
          </p:cNvPr>
          <p:cNvSpPr txBox="1"/>
          <p:nvPr/>
        </p:nvSpPr>
        <p:spPr>
          <a:xfrm>
            <a:off x="6643183" y="4357031"/>
            <a:ext cx="593822"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Light" panose="020F0302020204030204"/>
                <a:ea typeface="+mn-ea"/>
                <a:cs typeface="+mn-cs"/>
              </a:rPr>
              <a:t>256</a:t>
            </a:r>
          </a:p>
        </p:txBody>
      </p:sp>
    </p:spTree>
    <p:extLst>
      <p:ext uri="{BB962C8B-B14F-4D97-AF65-F5344CB8AC3E}">
        <p14:creationId xmlns:p14="http://schemas.microsoft.com/office/powerpoint/2010/main" val="86261365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78D2-F176-4BAA-8F4E-10044F80CF45}"/>
              </a:ext>
            </a:extLst>
          </p:cNvPr>
          <p:cNvSpPr>
            <a:spLocks noGrp="1"/>
          </p:cNvSpPr>
          <p:nvPr>
            <p:ph type="title"/>
          </p:nvPr>
        </p:nvSpPr>
        <p:spPr/>
        <p:txBody>
          <a:bodyPr/>
          <a:lstStyle/>
          <a:p>
            <a:r>
              <a:rPr lang="en-US"/>
              <a:t>What is currently supported on Azure?</a:t>
            </a:r>
          </a:p>
        </p:txBody>
      </p:sp>
      <p:sp>
        <p:nvSpPr>
          <p:cNvPr id="3" name="Rectangle 2">
            <a:extLst>
              <a:ext uri="{FF2B5EF4-FFF2-40B4-BE49-F238E27FC236}">
                <a16:creationId xmlns:a16="http://schemas.microsoft.com/office/drawing/2014/main" id="{4749D47C-3120-41AB-B3E6-7403D8692053}"/>
              </a:ext>
            </a:extLst>
          </p:cNvPr>
          <p:cNvSpPr/>
          <p:nvPr/>
        </p:nvSpPr>
        <p:spPr>
          <a:xfrm>
            <a:off x="439142" y="1649811"/>
            <a:ext cx="4971789" cy="4318105"/>
          </a:xfrm>
          <a:prstGeom prst="rect">
            <a:avLst/>
          </a:prstGeom>
        </p:spPr>
        <p:txBody>
          <a:bodyPr wrap="square">
            <a:spAutoFit/>
          </a:bodyPr>
          <a:lstStyle/>
          <a:p>
            <a:pPr>
              <a:spcAft>
                <a:spcPts val="600"/>
              </a:spcAft>
            </a:pPr>
            <a:r>
              <a:rPr lang="en-US" sz="1800">
                <a:solidFill>
                  <a:schemeClr val="tx2"/>
                </a:solidFill>
                <a:latin typeface="+mj-lt"/>
              </a:rPr>
              <a:t>Today, Project Brainwave supports</a:t>
            </a:r>
            <a:endParaRPr lang="en-US" sz="2400">
              <a:solidFill>
                <a:srgbClr val="000000"/>
              </a:solidFill>
              <a:latin typeface="Segoe UI Light" panose="020B0502040204020203" pitchFamily="34" charset="0"/>
              <a:cs typeface="Segoe UI Light" panose="020B0502040204020203" pitchFamily="34" charset="0"/>
            </a:endParaRPr>
          </a:p>
          <a:p>
            <a:pPr marL="0" lvl="1">
              <a:lnSpc>
                <a:spcPct val="90000"/>
              </a:lnSpc>
              <a:spcAft>
                <a:spcPts val="988"/>
              </a:spcAft>
              <a:buSzPct val="90000"/>
            </a:pPr>
            <a:r>
              <a:rPr lang="en-US" sz="1600">
                <a:solidFill>
                  <a:srgbClr val="000000"/>
                </a:solidFill>
              </a:rPr>
              <a:t>Image classification and recognition scenarios</a:t>
            </a:r>
          </a:p>
          <a:p>
            <a:pPr marL="0" lvl="1">
              <a:lnSpc>
                <a:spcPct val="90000"/>
              </a:lnSpc>
              <a:spcAft>
                <a:spcPts val="988"/>
              </a:spcAft>
              <a:buSzPct val="90000"/>
            </a:pPr>
            <a:r>
              <a:rPr lang="en-US" sz="1600">
                <a:solidFill>
                  <a:srgbClr val="000000"/>
                </a:solidFill>
              </a:rPr>
              <a:t>TensorFlow deployment</a:t>
            </a:r>
          </a:p>
          <a:p>
            <a:pPr marL="0" lvl="1">
              <a:lnSpc>
                <a:spcPct val="90000"/>
              </a:lnSpc>
              <a:spcAft>
                <a:spcPts val="988"/>
              </a:spcAft>
              <a:buSzPct val="90000"/>
            </a:pPr>
            <a:r>
              <a:rPr lang="en-US" sz="1600">
                <a:solidFill>
                  <a:srgbClr val="000000"/>
                </a:solidFill>
              </a:rPr>
              <a:t>DNNs: </a:t>
            </a:r>
            <a:r>
              <a:rPr lang="en-US" sz="1600" err="1">
                <a:solidFill>
                  <a:srgbClr val="000000"/>
                </a:solidFill>
              </a:rPr>
              <a:t>ResNet</a:t>
            </a:r>
            <a:r>
              <a:rPr lang="en-US" sz="1600">
                <a:solidFill>
                  <a:srgbClr val="000000"/>
                </a:solidFill>
              </a:rPr>
              <a:t> 50, </a:t>
            </a:r>
            <a:r>
              <a:rPr lang="en-US" sz="1600" err="1">
                <a:solidFill>
                  <a:srgbClr val="000000"/>
                </a:solidFill>
              </a:rPr>
              <a:t>ResNet</a:t>
            </a:r>
            <a:r>
              <a:rPr lang="en-US" sz="1600">
                <a:solidFill>
                  <a:srgbClr val="000000"/>
                </a:solidFill>
              </a:rPr>
              <a:t> 152, VGG-16, SSD-VGG, and DenseNet-121</a:t>
            </a:r>
          </a:p>
          <a:p>
            <a:pPr marL="0" lvl="1">
              <a:lnSpc>
                <a:spcPct val="90000"/>
              </a:lnSpc>
              <a:spcAft>
                <a:spcPts val="988"/>
              </a:spcAft>
              <a:buSzPct val="90000"/>
            </a:pPr>
            <a:r>
              <a:rPr lang="en-US" sz="1600">
                <a:solidFill>
                  <a:srgbClr val="000000"/>
                </a:solidFill>
              </a:rPr>
              <a:t>Intel FPGA hardware</a:t>
            </a:r>
          </a:p>
          <a:p>
            <a:pPr marL="0" lvl="1">
              <a:lnSpc>
                <a:spcPct val="90000"/>
              </a:lnSpc>
              <a:spcAft>
                <a:spcPts val="988"/>
              </a:spcAft>
              <a:buSzPct val="90000"/>
            </a:pPr>
            <a:r>
              <a:rPr lang="en-US" sz="1600">
                <a:solidFill>
                  <a:srgbClr val="000000"/>
                </a:solidFill>
              </a:rPr>
              <a:t>Using this FPGA-enabled hardware architecture, trained neural networks run quickly and with lower latency. </a:t>
            </a:r>
          </a:p>
          <a:p>
            <a:pPr marL="0" lvl="1">
              <a:lnSpc>
                <a:spcPct val="90000"/>
              </a:lnSpc>
              <a:spcAft>
                <a:spcPts val="988"/>
              </a:spcAft>
              <a:buSzPct val="90000"/>
            </a:pPr>
            <a:r>
              <a:rPr lang="en-US" sz="1600">
                <a:solidFill>
                  <a:srgbClr val="000000"/>
                </a:solidFill>
              </a:rPr>
              <a:t>Project Brainwave can parallelize pre-trained deep neural networks (DNN) across FPGAs to scale out your service. </a:t>
            </a:r>
          </a:p>
          <a:p>
            <a:pPr marL="0" lvl="1">
              <a:lnSpc>
                <a:spcPct val="90000"/>
              </a:lnSpc>
              <a:spcAft>
                <a:spcPts val="988"/>
              </a:spcAft>
              <a:buSzPct val="90000"/>
            </a:pPr>
            <a:r>
              <a:rPr lang="en-US" sz="1600">
                <a:solidFill>
                  <a:srgbClr val="000000"/>
                </a:solidFill>
              </a:rPr>
              <a:t>The DNNs can be pre-trained, as a deep </a:t>
            </a:r>
            <a:r>
              <a:rPr lang="en-US" sz="1600" err="1">
                <a:solidFill>
                  <a:srgbClr val="000000"/>
                </a:solidFill>
              </a:rPr>
              <a:t>featurizer</a:t>
            </a:r>
            <a:r>
              <a:rPr lang="en-US" sz="1600">
                <a:solidFill>
                  <a:srgbClr val="000000"/>
                </a:solidFill>
              </a:rPr>
              <a:t> for transfer learning, or fine-tuned with </a:t>
            </a:r>
            <a:br>
              <a:rPr lang="en-US" sz="1600">
                <a:solidFill>
                  <a:srgbClr val="000000"/>
                </a:solidFill>
              </a:rPr>
            </a:br>
            <a:r>
              <a:rPr lang="en-US" sz="1600">
                <a:solidFill>
                  <a:srgbClr val="000000"/>
                </a:solidFill>
              </a:rPr>
              <a:t>updated weights</a:t>
            </a:r>
          </a:p>
        </p:txBody>
      </p:sp>
      <p:sp>
        <p:nvSpPr>
          <p:cNvPr id="4" name="Rectangle 3">
            <a:extLst>
              <a:ext uri="{FF2B5EF4-FFF2-40B4-BE49-F238E27FC236}">
                <a16:creationId xmlns:a16="http://schemas.microsoft.com/office/drawing/2014/main" id="{270F1808-AC5D-4C6B-901C-F0FCA3F2AB20}"/>
              </a:ext>
            </a:extLst>
          </p:cNvPr>
          <p:cNvSpPr/>
          <p:nvPr/>
        </p:nvSpPr>
        <p:spPr>
          <a:xfrm>
            <a:off x="6477000" y="1649811"/>
            <a:ext cx="5285463" cy="3843103"/>
          </a:xfrm>
          <a:prstGeom prst="rect">
            <a:avLst/>
          </a:prstGeom>
        </p:spPr>
        <p:txBody>
          <a:bodyPr wrap="square">
            <a:spAutoFit/>
          </a:bodyPr>
          <a:lstStyle/>
          <a:p>
            <a:pPr>
              <a:spcAft>
                <a:spcPts val="600"/>
              </a:spcAft>
            </a:pPr>
            <a:r>
              <a:rPr lang="en-US" sz="1800">
                <a:solidFill>
                  <a:schemeClr val="tx2"/>
                </a:solidFill>
                <a:latin typeface="+mj-lt"/>
              </a:rPr>
              <a:t>Here is the workflow for creating an image recognition service in Azure using supported DNNs as a </a:t>
            </a:r>
            <a:r>
              <a:rPr lang="en-US" sz="1800" err="1">
                <a:solidFill>
                  <a:schemeClr val="tx2"/>
                </a:solidFill>
                <a:latin typeface="+mj-lt"/>
              </a:rPr>
              <a:t>featurizer</a:t>
            </a:r>
            <a:r>
              <a:rPr lang="en-US" sz="1800">
                <a:solidFill>
                  <a:schemeClr val="tx2"/>
                </a:solidFill>
                <a:latin typeface="+mj-lt"/>
              </a:rPr>
              <a:t> for deployment on Azure FPGAs:</a:t>
            </a:r>
          </a:p>
          <a:p>
            <a:pPr marL="0" lvl="1">
              <a:lnSpc>
                <a:spcPct val="90000"/>
              </a:lnSpc>
              <a:spcAft>
                <a:spcPts val="488"/>
              </a:spcAft>
              <a:buSzPct val="90000"/>
            </a:pPr>
            <a:r>
              <a:rPr lang="en-US" sz="1600">
                <a:solidFill>
                  <a:srgbClr val="000000"/>
                </a:solidFill>
              </a:rPr>
              <a:t>Use the Azure Machine Learning SDK for Python to create a service definition, which is a file describing a pipeline of graphs (input, </a:t>
            </a:r>
            <a:r>
              <a:rPr lang="en-US" sz="1600" err="1">
                <a:solidFill>
                  <a:srgbClr val="000000"/>
                </a:solidFill>
              </a:rPr>
              <a:t>featurizer</a:t>
            </a:r>
            <a:r>
              <a:rPr lang="en-US" sz="1600">
                <a:solidFill>
                  <a:srgbClr val="000000"/>
                </a:solidFill>
              </a:rPr>
              <a:t>, and classifier) based on TensorFlow. The deployment command will automatically compress the definition and graphs into a ZIP file and upload the ZIP to Azure Blob storage. The DNN is already deployed on Project Brainwave to run on the FPGA.</a:t>
            </a:r>
          </a:p>
          <a:p>
            <a:pPr marL="0" lvl="1">
              <a:lnSpc>
                <a:spcPct val="90000"/>
              </a:lnSpc>
              <a:spcAft>
                <a:spcPts val="488"/>
              </a:spcAft>
              <a:buSzPct val="90000"/>
            </a:pPr>
            <a:r>
              <a:rPr lang="en-US" sz="1600">
                <a:solidFill>
                  <a:srgbClr val="000000"/>
                </a:solidFill>
              </a:rPr>
              <a:t>Register the model using the SDK with the ZIP file in Azure Blob storage.</a:t>
            </a:r>
          </a:p>
          <a:p>
            <a:pPr marL="0" lvl="1">
              <a:lnSpc>
                <a:spcPct val="90000"/>
              </a:lnSpc>
              <a:spcAft>
                <a:spcPts val="488"/>
              </a:spcAft>
              <a:buSzPct val="90000"/>
            </a:pPr>
            <a:r>
              <a:rPr lang="en-US" sz="1600">
                <a:solidFill>
                  <a:srgbClr val="000000"/>
                </a:solidFill>
              </a:rPr>
              <a:t>Deploy the service with the registered model using SDK</a:t>
            </a:r>
          </a:p>
        </p:txBody>
      </p:sp>
      <p:cxnSp>
        <p:nvCxnSpPr>
          <p:cNvPr id="6" name="Connector: Elbow 5">
            <a:extLst>
              <a:ext uri="{FF2B5EF4-FFF2-40B4-BE49-F238E27FC236}">
                <a16:creationId xmlns:a16="http://schemas.microsoft.com/office/drawing/2014/main" id="{A67B9AAC-90AE-4508-BDBB-849933E92814}"/>
              </a:ext>
            </a:extLst>
          </p:cNvPr>
          <p:cNvCxnSpPr>
            <a:cxnSpLocks/>
          </p:cNvCxnSpPr>
          <p:nvPr/>
        </p:nvCxnSpPr>
        <p:spPr>
          <a:xfrm flipV="1">
            <a:off x="5410931" y="1578796"/>
            <a:ext cx="693420" cy="4389120"/>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357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2FBE-3AB5-440D-8A6A-E2376531AA10}"/>
              </a:ext>
            </a:extLst>
          </p:cNvPr>
          <p:cNvSpPr>
            <a:spLocks noGrp="1"/>
          </p:cNvSpPr>
          <p:nvPr>
            <p:ph type="title"/>
          </p:nvPr>
        </p:nvSpPr>
        <p:spPr/>
        <p:txBody>
          <a:bodyPr/>
          <a:lstStyle/>
          <a:p>
            <a:r>
              <a:rPr lang="en-US"/>
              <a:t>How to deploy to FPGAs on Azure</a:t>
            </a:r>
          </a:p>
        </p:txBody>
      </p:sp>
      <p:sp>
        <p:nvSpPr>
          <p:cNvPr id="6" name="Text Placeholder 3">
            <a:extLst>
              <a:ext uri="{FF2B5EF4-FFF2-40B4-BE49-F238E27FC236}">
                <a16:creationId xmlns:a16="http://schemas.microsoft.com/office/drawing/2014/main" id="{68852131-7FF1-4A2B-BD50-0811924DEAB8}"/>
              </a:ext>
            </a:extLst>
          </p:cNvPr>
          <p:cNvSpPr txBox="1">
            <a:spLocks/>
          </p:cNvSpPr>
          <p:nvPr/>
        </p:nvSpPr>
        <p:spPr>
          <a:xfrm>
            <a:off x="5022936" y="1713145"/>
            <a:ext cx="6851737" cy="5052665"/>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3550">
              <a:spcAft>
                <a:spcPts val="988"/>
              </a:spcAft>
            </a:pPr>
            <a:r>
              <a:rPr lang="en-US" sz="2000"/>
              <a:t>Use the Azure Machine Learning SDK for Python to create a service definition</a:t>
            </a:r>
          </a:p>
          <a:p>
            <a:pPr marL="463550">
              <a:spcAft>
                <a:spcPts val="988"/>
              </a:spcAft>
            </a:pPr>
            <a:r>
              <a:rPr lang="en-US" sz="2000"/>
              <a:t>	A file describing a pipeline of graphs (input, 	</a:t>
            </a:r>
            <a:r>
              <a:rPr lang="en-US" sz="2000" err="1"/>
              <a:t>featurizer</a:t>
            </a:r>
            <a:r>
              <a:rPr lang="en-US" sz="2000"/>
              <a:t>, and classifier) based on TensorFlow. </a:t>
            </a:r>
          </a:p>
          <a:p>
            <a:pPr marL="463550">
              <a:spcAft>
                <a:spcPts val="988"/>
              </a:spcAft>
            </a:pPr>
            <a:r>
              <a:rPr lang="en-US" sz="2000"/>
              <a:t>	Deployment command automatically compresses 	the definition and graphs into a ZIP file </a:t>
            </a:r>
          </a:p>
          <a:p>
            <a:pPr marL="463550">
              <a:spcAft>
                <a:spcPts val="988"/>
              </a:spcAft>
            </a:pPr>
            <a:r>
              <a:rPr lang="en-US" sz="2000"/>
              <a:t>	Deployment command automatically uploads the 	ZIP to Azure Blob storage. </a:t>
            </a:r>
          </a:p>
          <a:p>
            <a:pPr marL="463550">
              <a:spcAft>
                <a:spcPts val="988"/>
              </a:spcAft>
            </a:pPr>
            <a:r>
              <a:rPr lang="en-US" sz="2000"/>
              <a:t>	The DNN is already deployed on Project Brainwave 	to run on the FPGA.</a:t>
            </a:r>
          </a:p>
          <a:p>
            <a:pPr marL="463550">
              <a:spcAft>
                <a:spcPts val="988"/>
              </a:spcAft>
            </a:pPr>
            <a:r>
              <a:rPr lang="en-US" sz="2000"/>
              <a:t>	Model registration using the SDK with the ZIP file in 	Azure Blob storage.</a:t>
            </a:r>
          </a:p>
          <a:p>
            <a:pPr marL="463550">
              <a:spcAft>
                <a:spcPts val="988"/>
              </a:spcAft>
            </a:pPr>
            <a:r>
              <a:rPr lang="en-US" sz="2000"/>
              <a:t>	Deploy the service with the registered model using 	SDK.</a:t>
            </a:r>
          </a:p>
          <a:p>
            <a:pPr>
              <a:spcAft>
                <a:spcPts val="988"/>
              </a:spcAft>
            </a:pPr>
            <a:endParaRPr lang="en-US" sz="2000"/>
          </a:p>
        </p:txBody>
      </p:sp>
      <p:sp>
        <p:nvSpPr>
          <p:cNvPr id="7" name="Rectangle 6">
            <a:extLst>
              <a:ext uri="{FF2B5EF4-FFF2-40B4-BE49-F238E27FC236}">
                <a16:creationId xmlns:a16="http://schemas.microsoft.com/office/drawing/2014/main" id="{F452AB8E-38F9-410A-9534-008F0C9CC818}"/>
              </a:ext>
            </a:extLst>
          </p:cNvPr>
          <p:cNvSpPr/>
          <p:nvPr/>
        </p:nvSpPr>
        <p:spPr>
          <a:xfrm>
            <a:off x="515341" y="2935685"/>
            <a:ext cx="4866283" cy="1569660"/>
          </a:xfrm>
          <a:prstGeom prst="rect">
            <a:avLst/>
          </a:prstGeom>
        </p:spPr>
        <p:txBody>
          <a:bodyPr wrap="square">
            <a:spAutoFit/>
          </a:bodyPr>
          <a:lstStyle/>
          <a:p>
            <a:pPr>
              <a:spcAft>
                <a:spcPts val="988"/>
              </a:spcAft>
            </a:pPr>
            <a:r>
              <a:rPr lang="en-US" sz="2400">
                <a:solidFill>
                  <a:schemeClr val="tx2"/>
                </a:solidFill>
              </a:rPr>
              <a:t>Workflow for creating an image recognition service in Azure using supported DNNs as a </a:t>
            </a:r>
            <a:r>
              <a:rPr lang="en-US" sz="2400" err="1">
                <a:solidFill>
                  <a:schemeClr val="tx2"/>
                </a:solidFill>
              </a:rPr>
              <a:t>featurizer</a:t>
            </a:r>
            <a:r>
              <a:rPr lang="en-US" sz="2400">
                <a:solidFill>
                  <a:schemeClr val="tx2"/>
                </a:solidFill>
              </a:rPr>
              <a:t> for deployment on Azure FPGAs:</a:t>
            </a:r>
          </a:p>
        </p:txBody>
      </p:sp>
    </p:spTree>
    <p:extLst>
      <p:ext uri="{BB962C8B-B14F-4D97-AF65-F5344CB8AC3E}">
        <p14:creationId xmlns:p14="http://schemas.microsoft.com/office/powerpoint/2010/main" val="100470842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87F6984-C537-AA4B-A626-DC3742F6FE30}"/>
              </a:ext>
            </a:extLst>
          </p:cNvPr>
          <p:cNvSpPr txBox="1">
            <a:spLocks/>
          </p:cNvSpPr>
          <p:nvPr/>
        </p:nvSpPr>
        <p:spPr>
          <a:xfrm>
            <a:off x="1593671" y="3014926"/>
            <a:ext cx="9004658" cy="828148"/>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algn="ctr"/>
            <a:r>
              <a:rPr lang="en-US" sz="4313" spc="0"/>
              <a:t>Customer story</a:t>
            </a:r>
          </a:p>
        </p:txBody>
      </p:sp>
    </p:spTree>
    <p:extLst>
      <p:ext uri="{BB962C8B-B14F-4D97-AF65-F5344CB8AC3E}">
        <p14:creationId xmlns:p14="http://schemas.microsoft.com/office/powerpoint/2010/main" val="3733263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p:txBody>
          <a:bodyPr/>
          <a:lstStyle/>
          <a:p>
            <a:r>
              <a:rPr lang="en-US"/>
              <a:t>Model Building</a:t>
            </a:r>
          </a:p>
        </p:txBody>
      </p:sp>
      <p:sp>
        <p:nvSpPr>
          <p:cNvPr id="134" name="Text Placeholder 133">
            <a:extLst>
              <a:ext uri="{FF2B5EF4-FFF2-40B4-BE49-F238E27FC236}">
                <a16:creationId xmlns:a16="http://schemas.microsoft.com/office/drawing/2014/main" id="{9A7F4596-21AD-4B59-80A3-CA46B5C4E446}"/>
              </a:ext>
            </a:extLst>
          </p:cNvPr>
          <p:cNvSpPr>
            <a:spLocks noGrp="1"/>
          </p:cNvSpPr>
          <p:nvPr>
            <p:ph type="body" sz="quarter" idx="12"/>
          </p:nvPr>
        </p:nvSpPr>
        <p:spPr/>
        <p:txBody>
          <a:bodyPr/>
          <a:lstStyle/>
          <a:p>
            <a:r>
              <a:rPr lang="en-US"/>
              <a:t>Requirements</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0"/>
          </p:nvPr>
        </p:nvSpPr>
        <p:spPr>
          <a:xfrm>
            <a:off x="426424" y="1601788"/>
            <a:ext cx="7586360" cy="4164730"/>
          </a:xfrm>
        </p:spPr>
        <p:txBody>
          <a:bodyPr/>
          <a:lstStyle/>
          <a:p>
            <a:r>
              <a:rPr lang="en-US"/>
              <a:t>Choice of algorithms</a:t>
            </a:r>
          </a:p>
          <a:p>
            <a:endParaRPr lang="en-US"/>
          </a:p>
          <a:p>
            <a:r>
              <a:rPr lang="en-US"/>
              <a:t>Choice of language</a:t>
            </a:r>
          </a:p>
          <a:p>
            <a:pPr lvl="1"/>
            <a:r>
              <a:rPr lang="en-US"/>
              <a:t>Python, R</a:t>
            </a:r>
          </a:p>
          <a:p>
            <a:endParaRPr lang="en-US"/>
          </a:p>
          <a:p>
            <a:r>
              <a:rPr lang="en-US"/>
              <a:t>Choice of development tools</a:t>
            </a:r>
          </a:p>
          <a:p>
            <a:pPr lvl="1"/>
            <a:r>
              <a:rPr lang="en-US"/>
              <a:t>Browser-based, REPL-oriented, notebooks such as </a:t>
            </a:r>
            <a:r>
              <a:rPr lang="en-US" err="1"/>
              <a:t>Jupyter</a:t>
            </a:r>
            <a:r>
              <a:rPr lang="en-US"/>
              <a:t>, PyCharm and Spark Notebooks.</a:t>
            </a:r>
          </a:p>
          <a:p>
            <a:pPr lvl="1"/>
            <a:r>
              <a:rPr lang="en-US"/>
              <a:t>Desktop IDEs such as Visual Studio and R-Studio for R development.</a:t>
            </a:r>
          </a:p>
          <a:p>
            <a:endParaRPr lang="en-US"/>
          </a:p>
          <a:p>
            <a:r>
              <a:rPr lang="en-US"/>
              <a:t>Local Testing</a:t>
            </a:r>
          </a:p>
          <a:p>
            <a:pPr lvl="1"/>
            <a:r>
              <a:rPr lang="en-US"/>
              <a:t>To verify correctness before submitting to a more powerful </a:t>
            </a:r>
            <a:br>
              <a:rPr lang="en-US"/>
            </a:br>
            <a:r>
              <a:rPr lang="en-US"/>
              <a:t>(and expensive) training infrastructure.</a:t>
            </a:r>
          </a:p>
        </p:txBody>
      </p:sp>
      <p:grpSp>
        <p:nvGrpSpPr>
          <p:cNvPr id="15" name="Group 14">
            <a:extLst>
              <a:ext uri="{FF2B5EF4-FFF2-40B4-BE49-F238E27FC236}">
                <a16:creationId xmlns:a16="http://schemas.microsoft.com/office/drawing/2014/main" id="{EE4D7711-26EF-46C8-97C8-175402176563}"/>
              </a:ext>
            </a:extLst>
          </p:cNvPr>
          <p:cNvGrpSpPr/>
          <p:nvPr/>
        </p:nvGrpSpPr>
        <p:grpSpPr>
          <a:xfrm>
            <a:off x="10278448" y="0"/>
            <a:ext cx="756436" cy="6858000"/>
            <a:chOff x="10278448" y="0"/>
            <a:chExt cx="756436" cy="6858000"/>
          </a:xfrm>
        </p:grpSpPr>
        <p:cxnSp>
          <p:nvCxnSpPr>
            <p:cNvPr id="60" name="Straight Connector 59">
              <a:extLst>
                <a:ext uri="{FF2B5EF4-FFF2-40B4-BE49-F238E27FC236}">
                  <a16:creationId xmlns:a16="http://schemas.microsoft.com/office/drawing/2014/main" id="{7381ACB6-72DD-4DC2-BBBB-A551FD9E8FFB}"/>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00F3C2-75EC-4305-980C-55569401D25C}"/>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8" name="light">
              <a:extLst>
                <a:ext uri="{FF2B5EF4-FFF2-40B4-BE49-F238E27FC236}">
                  <a16:creationId xmlns:a16="http://schemas.microsoft.com/office/drawing/2014/main" id="{6177CC28-9619-40C1-9EA1-5F81D96F34C2}"/>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04" name="Group 103">
            <a:extLst>
              <a:ext uri="{FF2B5EF4-FFF2-40B4-BE49-F238E27FC236}">
                <a16:creationId xmlns:a16="http://schemas.microsoft.com/office/drawing/2014/main" id="{C97B19C6-1830-4205-8D39-1867B8571A45}"/>
              </a:ext>
            </a:extLst>
          </p:cNvPr>
          <p:cNvGrpSpPr/>
          <p:nvPr/>
        </p:nvGrpSpPr>
        <p:grpSpPr>
          <a:xfrm>
            <a:off x="9917941" y="6858000"/>
            <a:ext cx="1477450" cy="6858000"/>
            <a:chOff x="9917941" y="0"/>
            <a:chExt cx="1477450" cy="6858000"/>
          </a:xfrm>
        </p:grpSpPr>
        <p:grpSp>
          <p:nvGrpSpPr>
            <p:cNvPr id="105" name="Group 104">
              <a:extLst>
                <a:ext uri="{FF2B5EF4-FFF2-40B4-BE49-F238E27FC236}">
                  <a16:creationId xmlns:a16="http://schemas.microsoft.com/office/drawing/2014/main" id="{16362C7B-5CD8-4F8D-B307-4D7C4214F57C}"/>
                </a:ext>
              </a:extLst>
            </p:cNvPr>
            <p:cNvGrpSpPr/>
            <p:nvPr/>
          </p:nvGrpSpPr>
          <p:grpSpPr>
            <a:xfrm>
              <a:off x="9917941" y="2697187"/>
              <a:ext cx="1477450" cy="1221346"/>
              <a:chOff x="9524460" y="2632636"/>
              <a:chExt cx="2021177" cy="1670823"/>
            </a:xfrm>
          </p:grpSpPr>
          <p:sp>
            <p:nvSpPr>
              <p:cNvPr id="109" name="gear_3">
                <a:extLst>
                  <a:ext uri="{FF2B5EF4-FFF2-40B4-BE49-F238E27FC236}">
                    <a16:creationId xmlns:a16="http://schemas.microsoft.com/office/drawing/2014/main" id="{8E6B787F-57AB-4B5A-8C66-F60254C263CC}"/>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gear_3">
                <a:extLst>
                  <a:ext uri="{FF2B5EF4-FFF2-40B4-BE49-F238E27FC236}">
                    <a16:creationId xmlns:a16="http://schemas.microsoft.com/office/drawing/2014/main" id="{F1A8915D-B4D9-447B-82F7-C56A9FB42B47}"/>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gear_3">
                <a:extLst>
                  <a:ext uri="{FF2B5EF4-FFF2-40B4-BE49-F238E27FC236}">
                    <a16:creationId xmlns:a16="http://schemas.microsoft.com/office/drawing/2014/main" id="{FC429316-3271-418E-A356-515E3CB8AD68}"/>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6" name="Group 105">
              <a:extLst>
                <a:ext uri="{FF2B5EF4-FFF2-40B4-BE49-F238E27FC236}">
                  <a16:creationId xmlns:a16="http://schemas.microsoft.com/office/drawing/2014/main" id="{94A085D0-7A8A-45F3-8FD0-B840F8AA7769}"/>
                </a:ext>
              </a:extLst>
            </p:cNvPr>
            <p:cNvGrpSpPr/>
            <p:nvPr/>
          </p:nvGrpSpPr>
          <p:grpSpPr>
            <a:xfrm>
              <a:off x="10656666" y="0"/>
              <a:ext cx="0" cy="6858000"/>
              <a:chOff x="10656666" y="0"/>
              <a:chExt cx="0" cy="6858000"/>
            </a:xfrm>
          </p:grpSpPr>
          <p:cxnSp>
            <p:nvCxnSpPr>
              <p:cNvPr id="107" name="Straight Connector 106">
                <a:extLst>
                  <a:ext uri="{FF2B5EF4-FFF2-40B4-BE49-F238E27FC236}">
                    <a16:creationId xmlns:a16="http://schemas.microsoft.com/office/drawing/2014/main" id="{584D161E-E4DA-4209-8C46-5E1EBA09ADFD}"/>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ADB7723-FC2D-4A4D-B89D-2B699E8FE0DF}"/>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2" name="Group 111">
            <a:extLst>
              <a:ext uri="{FF2B5EF4-FFF2-40B4-BE49-F238E27FC236}">
                <a16:creationId xmlns:a16="http://schemas.microsoft.com/office/drawing/2014/main" id="{420A9629-55EA-4500-9025-4A42D223A0C6}"/>
              </a:ext>
            </a:extLst>
          </p:cNvPr>
          <p:cNvGrpSpPr/>
          <p:nvPr/>
        </p:nvGrpSpPr>
        <p:grpSpPr>
          <a:xfrm>
            <a:off x="10266965" y="-6858000"/>
            <a:ext cx="756436" cy="6858000"/>
            <a:chOff x="10266965" y="0"/>
            <a:chExt cx="756436" cy="6858000"/>
          </a:xfrm>
        </p:grpSpPr>
        <p:grpSp>
          <p:nvGrpSpPr>
            <p:cNvPr id="113" name="Group 112">
              <a:extLst>
                <a:ext uri="{FF2B5EF4-FFF2-40B4-BE49-F238E27FC236}">
                  <a16:creationId xmlns:a16="http://schemas.microsoft.com/office/drawing/2014/main" id="{81F6C7D7-370A-4E58-9C41-DE6600947E1A}"/>
                </a:ext>
              </a:extLst>
            </p:cNvPr>
            <p:cNvGrpSpPr/>
            <p:nvPr/>
          </p:nvGrpSpPr>
          <p:grpSpPr>
            <a:xfrm>
              <a:off x="10266965" y="2980825"/>
              <a:ext cx="756436" cy="981120"/>
              <a:chOff x="1538247" y="2582206"/>
              <a:chExt cx="962025" cy="1247775"/>
            </a:xfrm>
            <a:solidFill>
              <a:schemeClr val="tx2"/>
            </a:solidFill>
          </p:grpSpPr>
          <p:sp>
            <p:nvSpPr>
              <p:cNvPr id="116" name="Freeform: Shape 115">
                <a:extLst>
                  <a:ext uri="{FF2B5EF4-FFF2-40B4-BE49-F238E27FC236}">
                    <a16:creationId xmlns:a16="http://schemas.microsoft.com/office/drawing/2014/main" id="{917D868A-F34C-4853-A0B4-F6D9D299ACBA}"/>
                  </a:ext>
                </a:extLst>
              </p:cNvPr>
              <p:cNvSpPr/>
              <p:nvPr/>
            </p:nvSpPr>
            <p:spPr>
              <a:xfrm>
                <a:off x="1538247" y="2582206"/>
                <a:ext cx="962025" cy="1247775"/>
              </a:xfrm>
              <a:custGeom>
                <a:avLst/>
                <a:gdLst>
                  <a:gd name="connsiteX0" fmla="*/ 945435 w 962025"/>
                  <a:gd name="connsiteY0" fmla="*/ 7144 h 1247775"/>
                  <a:gd name="connsiteX1" fmla="*/ 30907 w 962025"/>
                  <a:gd name="connsiteY1" fmla="*/ 7144 h 1247775"/>
                  <a:gd name="connsiteX2" fmla="*/ 21382 w 962025"/>
                  <a:gd name="connsiteY2" fmla="*/ 16669 h 1247775"/>
                  <a:gd name="connsiteX3" fmla="*/ 21382 w 962025"/>
                  <a:gd name="connsiteY3" fmla="*/ 143098 h 1247775"/>
                  <a:gd name="connsiteX4" fmla="*/ 22833 w 962025"/>
                  <a:gd name="connsiteY4" fmla="*/ 148149 h 1247775"/>
                  <a:gd name="connsiteX5" fmla="*/ 361705 w 962025"/>
                  <a:gd name="connsiteY5" fmla="*/ 689902 h 1247775"/>
                  <a:gd name="connsiteX6" fmla="*/ 361705 w 962025"/>
                  <a:gd name="connsiteY6" fmla="*/ 808276 h 1247775"/>
                  <a:gd name="connsiteX7" fmla="*/ 152109 w 962025"/>
                  <a:gd name="connsiteY7" fmla="*/ 808276 h 1247775"/>
                  <a:gd name="connsiteX8" fmla="*/ 102949 w 962025"/>
                  <a:gd name="connsiteY8" fmla="*/ 720019 h 1247775"/>
                  <a:gd name="connsiteX9" fmla="*/ 68979 w 962025"/>
                  <a:gd name="connsiteY9" fmla="*/ 625041 h 1247775"/>
                  <a:gd name="connsiteX10" fmla="*/ 15373 w 962025"/>
                  <a:gd name="connsiteY10" fmla="*/ 678647 h 1247775"/>
                  <a:gd name="connsiteX11" fmla="*/ 86307 w 962025"/>
                  <a:gd name="connsiteY11" fmla="*/ 729300 h 1247775"/>
                  <a:gd name="connsiteX12" fmla="*/ 138184 w 962025"/>
                  <a:gd name="connsiteY12" fmla="*/ 822433 h 1247775"/>
                  <a:gd name="connsiteX13" fmla="*/ 361706 w 962025"/>
                  <a:gd name="connsiteY13" fmla="*/ 827326 h 1247775"/>
                  <a:gd name="connsiteX14" fmla="*/ 361706 w 962025"/>
                  <a:gd name="connsiteY14" fmla="*/ 873328 h 1247775"/>
                  <a:gd name="connsiteX15" fmla="*/ 138184 w 962025"/>
                  <a:gd name="connsiteY15" fmla="*/ 878224 h 1247775"/>
                  <a:gd name="connsiteX16" fmla="*/ 86306 w 962025"/>
                  <a:gd name="connsiteY16" fmla="*/ 971360 h 1247775"/>
                  <a:gd name="connsiteX17" fmla="*/ 15373 w 962025"/>
                  <a:gd name="connsiteY17" fmla="*/ 1022014 h 1247775"/>
                  <a:gd name="connsiteX18" fmla="*/ 68979 w 962025"/>
                  <a:gd name="connsiteY18" fmla="*/ 1075620 h 1247775"/>
                  <a:gd name="connsiteX19" fmla="*/ 102951 w 962025"/>
                  <a:gd name="connsiteY19" fmla="*/ 980637 h 1247775"/>
                  <a:gd name="connsiteX20" fmla="*/ 152109 w 962025"/>
                  <a:gd name="connsiteY20" fmla="*/ 892378 h 1247775"/>
                  <a:gd name="connsiteX21" fmla="*/ 361706 w 962025"/>
                  <a:gd name="connsiteY21" fmla="*/ 892378 h 1247775"/>
                  <a:gd name="connsiteX22" fmla="*/ 361706 w 962025"/>
                  <a:gd name="connsiteY22" fmla="*/ 1173966 h 1247775"/>
                  <a:gd name="connsiteX23" fmla="*/ 39648 w 962025"/>
                  <a:gd name="connsiteY23" fmla="*/ 1173966 h 1247775"/>
                  <a:gd name="connsiteX24" fmla="*/ 75732 w 962025"/>
                  <a:gd name="connsiteY24" fmla="*/ 1124407 h 1247775"/>
                  <a:gd name="connsiteX25" fmla="*/ 62263 w 962025"/>
                  <a:gd name="connsiteY25" fmla="*/ 1124407 h 1247775"/>
                  <a:gd name="connsiteX26" fmla="*/ 7865 w 962025"/>
                  <a:gd name="connsiteY26" fmla="*/ 1179852 h 1247775"/>
                  <a:gd name="connsiteX27" fmla="*/ 9934 w 962025"/>
                  <a:gd name="connsiteY27" fmla="*/ 1190235 h 1247775"/>
                  <a:gd name="connsiteX28" fmla="*/ 68998 w 962025"/>
                  <a:gd name="connsiteY28" fmla="*/ 1245356 h 1247775"/>
                  <a:gd name="connsiteX29" fmla="*/ 75732 w 962025"/>
                  <a:gd name="connsiteY29" fmla="*/ 1229097 h 1247775"/>
                  <a:gd name="connsiteX30" fmla="*/ 39650 w 962025"/>
                  <a:gd name="connsiteY30" fmla="*/ 1193016 h 1247775"/>
                  <a:gd name="connsiteX31" fmla="*/ 371230 w 962025"/>
                  <a:gd name="connsiteY31" fmla="*/ 1193016 h 1247775"/>
                  <a:gd name="connsiteX32" fmla="*/ 380755 w 962025"/>
                  <a:gd name="connsiteY32" fmla="*/ 1183491 h 1247775"/>
                  <a:gd name="connsiteX33" fmla="*/ 380755 w 962025"/>
                  <a:gd name="connsiteY33" fmla="*/ 687167 h 1247775"/>
                  <a:gd name="connsiteX34" fmla="*/ 379304 w 962025"/>
                  <a:gd name="connsiteY34" fmla="*/ 682116 h 1247775"/>
                  <a:gd name="connsiteX35" fmla="*/ 40432 w 962025"/>
                  <a:gd name="connsiteY35" fmla="*/ 140363 h 1247775"/>
                  <a:gd name="connsiteX36" fmla="*/ 40432 w 962025"/>
                  <a:gd name="connsiteY36" fmla="*/ 26194 h 1247775"/>
                  <a:gd name="connsiteX37" fmla="*/ 935910 w 962025"/>
                  <a:gd name="connsiteY37" fmla="*/ 26194 h 1247775"/>
                  <a:gd name="connsiteX38" fmla="*/ 935910 w 962025"/>
                  <a:gd name="connsiteY38" fmla="*/ 140234 h 1247775"/>
                  <a:gd name="connsiteX39" fmla="*/ 577414 w 962025"/>
                  <a:gd name="connsiteY39" fmla="*/ 681912 h 1247775"/>
                  <a:gd name="connsiteX40" fmla="*/ 575832 w 962025"/>
                  <a:gd name="connsiteY40" fmla="*/ 687168 h 1247775"/>
                  <a:gd name="connsiteX41" fmla="*/ 575832 w 962025"/>
                  <a:gd name="connsiteY41" fmla="*/ 1183491 h 1247775"/>
                  <a:gd name="connsiteX42" fmla="*/ 585357 w 962025"/>
                  <a:gd name="connsiteY42" fmla="*/ 1193016 h 1247775"/>
                  <a:gd name="connsiteX43" fmla="*/ 916107 w 962025"/>
                  <a:gd name="connsiteY43" fmla="*/ 1193016 h 1247775"/>
                  <a:gd name="connsiteX44" fmla="*/ 880017 w 962025"/>
                  <a:gd name="connsiteY44" fmla="*/ 1242565 h 1247775"/>
                  <a:gd name="connsiteX45" fmla="*/ 893485 w 962025"/>
                  <a:gd name="connsiteY45" fmla="*/ 1242565 h 1247775"/>
                  <a:gd name="connsiteX46" fmla="*/ 945825 w 962025"/>
                  <a:gd name="connsiteY46" fmla="*/ 1176738 h 1247775"/>
                  <a:gd name="connsiteX47" fmla="*/ 880017 w 962025"/>
                  <a:gd name="connsiteY47" fmla="*/ 1124407 h 1247775"/>
                  <a:gd name="connsiteX48" fmla="*/ 916107 w 962025"/>
                  <a:gd name="connsiteY48" fmla="*/ 1173966 h 1247775"/>
                  <a:gd name="connsiteX49" fmla="*/ 594881 w 962025"/>
                  <a:gd name="connsiteY49" fmla="*/ 1173966 h 1247775"/>
                  <a:gd name="connsiteX50" fmla="*/ 594881 w 962025"/>
                  <a:gd name="connsiteY50" fmla="*/ 892378 h 1247775"/>
                  <a:gd name="connsiteX51" fmla="*/ 804274 w 962025"/>
                  <a:gd name="connsiteY51" fmla="*/ 892378 h 1247775"/>
                  <a:gd name="connsiteX52" fmla="*/ 853433 w 962025"/>
                  <a:gd name="connsiteY52" fmla="*/ 980646 h 1247775"/>
                  <a:gd name="connsiteX53" fmla="*/ 887408 w 962025"/>
                  <a:gd name="connsiteY53" fmla="*/ 1075620 h 1247775"/>
                  <a:gd name="connsiteX54" fmla="*/ 941006 w 962025"/>
                  <a:gd name="connsiteY54" fmla="*/ 1022014 h 1247775"/>
                  <a:gd name="connsiteX55" fmla="*/ 870073 w 962025"/>
                  <a:gd name="connsiteY55" fmla="*/ 971360 h 1247775"/>
                  <a:gd name="connsiteX56" fmla="*/ 809875 w 962025"/>
                  <a:gd name="connsiteY56" fmla="*/ 873328 h 1247775"/>
                  <a:gd name="connsiteX57" fmla="*/ 594881 w 962025"/>
                  <a:gd name="connsiteY57" fmla="*/ 873328 h 1247775"/>
                  <a:gd name="connsiteX58" fmla="*/ 594881 w 962025"/>
                  <a:gd name="connsiteY58" fmla="*/ 827326 h 1247775"/>
                  <a:gd name="connsiteX59" fmla="*/ 818200 w 962025"/>
                  <a:gd name="connsiteY59" fmla="*/ 822433 h 1247775"/>
                  <a:gd name="connsiteX60" fmla="*/ 870073 w 962025"/>
                  <a:gd name="connsiteY60" fmla="*/ 729297 h 1247775"/>
                  <a:gd name="connsiteX61" fmla="*/ 941006 w 962025"/>
                  <a:gd name="connsiteY61" fmla="*/ 678647 h 1247775"/>
                  <a:gd name="connsiteX62" fmla="*/ 887408 w 962025"/>
                  <a:gd name="connsiteY62" fmla="*/ 625041 h 1247775"/>
                  <a:gd name="connsiteX63" fmla="*/ 833802 w 962025"/>
                  <a:gd name="connsiteY63" fmla="*/ 678647 h 1247775"/>
                  <a:gd name="connsiteX64" fmla="*/ 853433 w 962025"/>
                  <a:gd name="connsiteY64" fmla="*/ 720028 h 1247775"/>
                  <a:gd name="connsiteX65" fmla="*/ 804274 w 962025"/>
                  <a:gd name="connsiteY65" fmla="*/ 808276 h 1247775"/>
                  <a:gd name="connsiteX66" fmla="*/ 594881 w 962025"/>
                  <a:gd name="connsiteY66" fmla="*/ 808276 h 1247775"/>
                  <a:gd name="connsiteX67" fmla="*/ 594881 w 962025"/>
                  <a:gd name="connsiteY67" fmla="*/ 690032 h 1247775"/>
                  <a:gd name="connsiteX68" fmla="*/ 953379 w 962025"/>
                  <a:gd name="connsiteY68" fmla="*/ 148354 h 1247775"/>
                  <a:gd name="connsiteX69" fmla="*/ 954960 w 962025"/>
                  <a:gd name="connsiteY69" fmla="*/ 143098 h 1247775"/>
                  <a:gd name="connsiteX70" fmla="*/ 954960 w 962025"/>
                  <a:gd name="connsiteY70" fmla="*/ 16669 h 1247775"/>
                  <a:gd name="connsiteX71" fmla="*/ 945435 w 962025"/>
                  <a:gd name="connsiteY71" fmla="*/ 7144 h 1247775"/>
                  <a:gd name="connsiteX72" fmla="*/ 34423 w 962025"/>
                  <a:gd name="connsiteY72" fmla="*/ 678647 h 1247775"/>
                  <a:gd name="connsiteX73" fmla="*/ 68979 w 962025"/>
                  <a:gd name="connsiteY73" fmla="*/ 644091 h 1247775"/>
                  <a:gd name="connsiteX74" fmla="*/ 68979 w 962025"/>
                  <a:gd name="connsiteY74" fmla="*/ 713202 h 1247775"/>
                  <a:gd name="connsiteX75" fmla="*/ 34423 w 962025"/>
                  <a:gd name="connsiteY75" fmla="*/ 678647 h 1247775"/>
                  <a:gd name="connsiteX76" fmla="*/ 68979 w 962025"/>
                  <a:gd name="connsiteY76" fmla="*/ 1056570 h 1247775"/>
                  <a:gd name="connsiteX77" fmla="*/ 34423 w 962025"/>
                  <a:gd name="connsiteY77" fmla="*/ 1022014 h 1247775"/>
                  <a:gd name="connsiteX78" fmla="*/ 103526 w 962025"/>
                  <a:gd name="connsiteY78" fmla="*/ 1022014 h 1247775"/>
                  <a:gd name="connsiteX79" fmla="*/ 68979 w 962025"/>
                  <a:gd name="connsiteY79" fmla="*/ 1056570 h 1247775"/>
                  <a:gd name="connsiteX80" fmla="*/ 921956 w 962025"/>
                  <a:gd name="connsiteY80" fmla="*/ 1022014 h 1247775"/>
                  <a:gd name="connsiteX81" fmla="*/ 887408 w 962025"/>
                  <a:gd name="connsiteY81" fmla="*/ 1056570 h 1247775"/>
                  <a:gd name="connsiteX82" fmla="*/ 852852 w 962025"/>
                  <a:gd name="connsiteY82" fmla="*/ 1022014 h 1247775"/>
                  <a:gd name="connsiteX83" fmla="*/ 921956 w 962025"/>
                  <a:gd name="connsiteY83" fmla="*/ 1022014 h 1247775"/>
                  <a:gd name="connsiteX84" fmla="*/ 887408 w 962025"/>
                  <a:gd name="connsiteY84" fmla="*/ 644090 h 1247775"/>
                  <a:gd name="connsiteX85" fmla="*/ 921956 w 962025"/>
                  <a:gd name="connsiteY85" fmla="*/ 678646 h 1247775"/>
                  <a:gd name="connsiteX86" fmla="*/ 852852 w 962025"/>
                  <a:gd name="connsiteY86" fmla="*/ 678646 h 1247775"/>
                  <a:gd name="connsiteX87" fmla="*/ 887408 w 962025"/>
                  <a:gd name="connsiteY87" fmla="*/ 644090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62025" h="1247775">
                    <a:moveTo>
                      <a:pt x="945435" y="7144"/>
                    </a:moveTo>
                    <a:lnTo>
                      <a:pt x="30907" y="7144"/>
                    </a:lnTo>
                    <a:cubicBezTo>
                      <a:pt x="25643" y="7144"/>
                      <a:pt x="21382" y="11404"/>
                      <a:pt x="21382" y="16669"/>
                    </a:cubicBezTo>
                    <a:lnTo>
                      <a:pt x="21382" y="143098"/>
                    </a:lnTo>
                    <a:cubicBezTo>
                      <a:pt x="21382" y="144884"/>
                      <a:pt x="21884" y="146633"/>
                      <a:pt x="22833" y="148149"/>
                    </a:cubicBezTo>
                    <a:lnTo>
                      <a:pt x="361705" y="689902"/>
                    </a:lnTo>
                    <a:lnTo>
                      <a:pt x="361705" y="808276"/>
                    </a:lnTo>
                    <a:lnTo>
                      <a:pt x="152109" y="808276"/>
                    </a:lnTo>
                    <a:lnTo>
                      <a:pt x="102949" y="720019"/>
                    </a:lnTo>
                    <a:cubicBezTo>
                      <a:pt x="141732" y="688151"/>
                      <a:pt x="119193" y="625041"/>
                      <a:pt x="68979" y="625041"/>
                    </a:cubicBezTo>
                    <a:cubicBezTo>
                      <a:pt x="39418" y="625041"/>
                      <a:pt x="15373" y="649086"/>
                      <a:pt x="15373" y="678647"/>
                    </a:cubicBezTo>
                    <a:cubicBezTo>
                      <a:pt x="15373" y="714593"/>
                      <a:pt x="50683" y="741412"/>
                      <a:pt x="86307" y="729300"/>
                    </a:cubicBezTo>
                    <a:lnTo>
                      <a:pt x="138184" y="822433"/>
                    </a:lnTo>
                    <a:cubicBezTo>
                      <a:pt x="143365" y="831735"/>
                      <a:pt x="142712" y="825480"/>
                      <a:pt x="361706" y="827326"/>
                    </a:cubicBezTo>
                    <a:lnTo>
                      <a:pt x="361706" y="873328"/>
                    </a:lnTo>
                    <a:cubicBezTo>
                      <a:pt x="142768" y="875176"/>
                      <a:pt x="143374" y="868909"/>
                      <a:pt x="138184" y="878224"/>
                    </a:cubicBezTo>
                    <a:lnTo>
                      <a:pt x="86306" y="971360"/>
                    </a:lnTo>
                    <a:cubicBezTo>
                      <a:pt x="50749" y="959263"/>
                      <a:pt x="15373" y="985999"/>
                      <a:pt x="15373" y="1022014"/>
                    </a:cubicBezTo>
                    <a:cubicBezTo>
                      <a:pt x="15373" y="1051570"/>
                      <a:pt x="39418" y="1075620"/>
                      <a:pt x="68979" y="1075620"/>
                    </a:cubicBezTo>
                    <a:cubicBezTo>
                      <a:pt x="119173" y="1075620"/>
                      <a:pt x="141742" y="1012508"/>
                      <a:pt x="102951" y="980637"/>
                    </a:cubicBezTo>
                    <a:lnTo>
                      <a:pt x="152109" y="892378"/>
                    </a:lnTo>
                    <a:lnTo>
                      <a:pt x="361706" y="892378"/>
                    </a:lnTo>
                    <a:lnTo>
                      <a:pt x="361706" y="1173966"/>
                    </a:lnTo>
                    <a:lnTo>
                      <a:pt x="39648" y="1173966"/>
                    </a:lnTo>
                    <a:cubicBezTo>
                      <a:pt x="64093" y="1145820"/>
                      <a:pt x="87129" y="1135799"/>
                      <a:pt x="75732" y="1124407"/>
                    </a:cubicBezTo>
                    <a:cubicBezTo>
                      <a:pt x="72011" y="1120683"/>
                      <a:pt x="65984" y="1120683"/>
                      <a:pt x="62263" y="1124407"/>
                    </a:cubicBezTo>
                    <a:cubicBezTo>
                      <a:pt x="8044" y="1178986"/>
                      <a:pt x="9214" y="1176595"/>
                      <a:pt x="7865" y="1179852"/>
                    </a:cubicBezTo>
                    <a:cubicBezTo>
                      <a:pt x="6374" y="1183453"/>
                      <a:pt x="7258" y="1187568"/>
                      <a:pt x="9934" y="1190235"/>
                    </a:cubicBezTo>
                    <a:cubicBezTo>
                      <a:pt x="64464" y="1243317"/>
                      <a:pt x="61942" y="1245356"/>
                      <a:pt x="68998" y="1245356"/>
                    </a:cubicBezTo>
                    <a:cubicBezTo>
                      <a:pt x="77391" y="1245356"/>
                      <a:pt x="81764" y="1235126"/>
                      <a:pt x="75732" y="1229097"/>
                    </a:cubicBezTo>
                    <a:lnTo>
                      <a:pt x="39650" y="1193016"/>
                    </a:lnTo>
                    <a:lnTo>
                      <a:pt x="371230" y="1193016"/>
                    </a:lnTo>
                    <a:cubicBezTo>
                      <a:pt x="376495" y="1193016"/>
                      <a:pt x="380755" y="1188758"/>
                      <a:pt x="380755" y="1183491"/>
                    </a:cubicBezTo>
                    <a:lnTo>
                      <a:pt x="380755" y="687167"/>
                    </a:lnTo>
                    <a:cubicBezTo>
                      <a:pt x="380755" y="685381"/>
                      <a:pt x="380253" y="683632"/>
                      <a:pt x="379304" y="682116"/>
                    </a:cubicBezTo>
                    <a:lnTo>
                      <a:pt x="40432" y="140363"/>
                    </a:lnTo>
                    <a:lnTo>
                      <a:pt x="40432" y="26194"/>
                    </a:lnTo>
                    <a:lnTo>
                      <a:pt x="935910" y="26194"/>
                    </a:lnTo>
                    <a:lnTo>
                      <a:pt x="935910" y="140234"/>
                    </a:lnTo>
                    <a:lnTo>
                      <a:pt x="577414" y="681912"/>
                    </a:lnTo>
                    <a:cubicBezTo>
                      <a:pt x="576381" y="683465"/>
                      <a:pt x="575832" y="685298"/>
                      <a:pt x="575832" y="687168"/>
                    </a:cubicBezTo>
                    <a:lnTo>
                      <a:pt x="575832" y="1183491"/>
                    </a:lnTo>
                    <a:cubicBezTo>
                      <a:pt x="575832" y="1188758"/>
                      <a:pt x="580093" y="1193016"/>
                      <a:pt x="585357" y="1193016"/>
                    </a:cubicBezTo>
                    <a:lnTo>
                      <a:pt x="916107" y="1193016"/>
                    </a:lnTo>
                    <a:cubicBezTo>
                      <a:pt x="891657" y="1221172"/>
                      <a:pt x="868625" y="1231173"/>
                      <a:pt x="880017" y="1242565"/>
                    </a:cubicBezTo>
                    <a:cubicBezTo>
                      <a:pt x="883741" y="1246289"/>
                      <a:pt x="889771" y="1246289"/>
                      <a:pt x="893485" y="1242565"/>
                    </a:cubicBezTo>
                    <a:cubicBezTo>
                      <a:pt x="944368" y="1191377"/>
                      <a:pt x="955160" y="1186053"/>
                      <a:pt x="945825" y="1176738"/>
                    </a:cubicBezTo>
                    <a:cubicBezTo>
                      <a:pt x="901010" y="1136275"/>
                      <a:pt x="891790" y="1112634"/>
                      <a:pt x="880017" y="1124407"/>
                    </a:cubicBezTo>
                    <a:cubicBezTo>
                      <a:pt x="868587" y="1135828"/>
                      <a:pt x="891885" y="1146067"/>
                      <a:pt x="916107" y="1173966"/>
                    </a:cubicBezTo>
                    <a:lnTo>
                      <a:pt x="594881" y="1173966"/>
                    </a:lnTo>
                    <a:lnTo>
                      <a:pt x="594881" y="892378"/>
                    </a:lnTo>
                    <a:lnTo>
                      <a:pt x="804274" y="892378"/>
                    </a:lnTo>
                    <a:lnTo>
                      <a:pt x="853433" y="980646"/>
                    </a:lnTo>
                    <a:cubicBezTo>
                      <a:pt x="814647" y="1012508"/>
                      <a:pt x="837193" y="1075620"/>
                      <a:pt x="887408" y="1075620"/>
                    </a:cubicBezTo>
                    <a:cubicBezTo>
                      <a:pt x="916965" y="1075620"/>
                      <a:pt x="941006" y="1051570"/>
                      <a:pt x="941006" y="1022014"/>
                    </a:cubicBezTo>
                    <a:cubicBezTo>
                      <a:pt x="941006" y="986057"/>
                      <a:pt x="905706" y="959253"/>
                      <a:pt x="870073" y="971360"/>
                    </a:cubicBezTo>
                    <a:cubicBezTo>
                      <a:pt x="816428" y="878700"/>
                      <a:pt x="820000" y="873328"/>
                      <a:pt x="809875" y="873328"/>
                    </a:cubicBezTo>
                    <a:lnTo>
                      <a:pt x="594881" y="873328"/>
                    </a:lnTo>
                    <a:lnTo>
                      <a:pt x="594881" y="827326"/>
                    </a:lnTo>
                    <a:cubicBezTo>
                      <a:pt x="813590" y="825481"/>
                      <a:pt x="813009" y="831752"/>
                      <a:pt x="818200" y="822433"/>
                    </a:cubicBezTo>
                    <a:lnTo>
                      <a:pt x="870073" y="729297"/>
                    </a:lnTo>
                    <a:cubicBezTo>
                      <a:pt x="905716" y="741408"/>
                      <a:pt x="941006" y="714590"/>
                      <a:pt x="941006" y="678647"/>
                    </a:cubicBezTo>
                    <a:cubicBezTo>
                      <a:pt x="941006" y="649086"/>
                      <a:pt x="916965" y="625041"/>
                      <a:pt x="887408" y="625041"/>
                    </a:cubicBezTo>
                    <a:cubicBezTo>
                      <a:pt x="857852" y="625041"/>
                      <a:pt x="833802" y="649086"/>
                      <a:pt x="833802" y="678647"/>
                    </a:cubicBezTo>
                    <a:cubicBezTo>
                      <a:pt x="833802" y="694885"/>
                      <a:pt x="841193" y="709982"/>
                      <a:pt x="853433" y="720028"/>
                    </a:cubicBezTo>
                    <a:lnTo>
                      <a:pt x="804274" y="808276"/>
                    </a:lnTo>
                    <a:lnTo>
                      <a:pt x="594881" y="808276"/>
                    </a:lnTo>
                    <a:lnTo>
                      <a:pt x="594881" y="690032"/>
                    </a:lnTo>
                    <a:lnTo>
                      <a:pt x="953379" y="148354"/>
                    </a:lnTo>
                    <a:cubicBezTo>
                      <a:pt x="954417" y="146800"/>
                      <a:pt x="954960" y="144968"/>
                      <a:pt x="954960" y="143098"/>
                    </a:cubicBezTo>
                    <a:lnTo>
                      <a:pt x="954960" y="16669"/>
                    </a:lnTo>
                    <a:cubicBezTo>
                      <a:pt x="954960" y="11403"/>
                      <a:pt x="950702" y="7144"/>
                      <a:pt x="945435" y="7144"/>
                    </a:cubicBezTo>
                    <a:close/>
                    <a:moveTo>
                      <a:pt x="34423" y="678647"/>
                    </a:moveTo>
                    <a:cubicBezTo>
                      <a:pt x="34423" y="659597"/>
                      <a:pt x="49929" y="644091"/>
                      <a:pt x="68979" y="644091"/>
                    </a:cubicBezTo>
                    <a:cubicBezTo>
                      <a:pt x="114332" y="644091"/>
                      <a:pt x="114887" y="713202"/>
                      <a:pt x="68979" y="713202"/>
                    </a:cubicBezTo>
                    <a:cubicBezTo>
                      <a:pt x="49929" y="713202"/>
                      <a:pt x="34423" y="697697"/>
                      <a:pt x="34423" y="678647"/>
                    </a:cubicBezTo>
                    <a:close/>
                    <a:moveTo>
                      <a:pt x="68979" y="1056570"/>
                    </a:moveTo>
                    <a:cubicBezTo>
                      <a:pt x="49929" y="1056570"/>
                      <a:pt x="34423" y="1041064"/>
                      <a:pt x="34423" y="1022014"/>
                    </a:cubicBezTo>
                    <a:cubicBezTo>
                      <a:pt x="34423" y="976084"/>
                      <a:pt x="103526" y="976389"/>
                      <a:pt x="103526" y="1022014"/>
                    </a:cubicBezTo>
                    <a:cubicBezTo>
                      <a:pt x="103526" y="1041064"/>
                      <a:pt x="88029" y="1056570"/>
                      <a:pt x="68979" y="1056570"/>
                    </a:cubicBezTo>
                    <a:close/>
                    <a:moveTo>
                      <a:pt x="921956" y="1022014"/>
                    </a:moveTo>
                    <a:cubicBezTo>
                      <a:pt x="921956" y="1041064"/>
                      <a:pt x="906458" y="1056570"/>
                      <a:pt x="887408" y="1056570"/>
                    </a:cubicBezTo>
                    <a:cubicBezTo>
                      <a:pt x="868358" y="1056570"/>
                      <a:pt x="852852" y="1041064"/>
                      <a:pt x="852852" y="1022014"/>
                    </a:cubicBezTo>
                    <a:cubicBezTo>
                      <a:pt x="852861" y="976398"/>
                      <a:pt x="921956" y="976065"/>
                      <a:pt x="921956" y="1022014"/>
                    </a:cubicBezTo>
                    <a:close/>
                    <a:moveTo>
                      <a:pt x="887408" y="644090"/>
                    </a:moveTo>
                    <a:cubicBezTo>
                      <a:pt x="906458" y="644090"/>
                      <a:pt x="921956" y="659596"/>
                      <a:pt x="921956" y="678646"/>
                    </a:cubicBezTo>
                    <a:cubicBezTo>
                      <a:pt x="921956" y="724371"/>
                      <a:pt x="852852" y="723981"/>
                      <a:pt x="852852" y="678646"/>
                    </a:cubicBezTo>
                    <a:cubicBezTo>
                      <a:pt x="852861" y="659597"/>
                      <a:pt x="868358" y="644090"/>
                      <a:pt x="887408" y="644090"/>
                    </a:cubicBezTo>
                    <a:close/>
                  </a:path>
                </a:pathLst>
              </a:custGeom>
              <a:grpFill/>
              <a:ln w="317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AB2156E-C2DC-46E9-B139-7EA6DA4112CB}"/>
                  </a:ext>
                </a:extLst>
              </p:cNvPr>
              <p:cNvSpPr/>
              <p:nvPr/>
            </p:nvSpPr>
            <p:spPr>
              <a:xfrm>
                <a:off x="1894129" y="3035648"/>
                <a:ext cx="104775" cy="104775"/>
              </a:xfrm>
              <a:custGeom>
                <a:avLst/>
                <a:gdLst>
                  <a:gd name="connsiteX0" fmla="*/ 16669 w 104775"/>
                  <a:gd name="connsiteY0" fmla="*/ 102524 h 104775"/>
                  <a:gd name="connsiteX1" fmla="*/ 93009 w 104775"/>
                  <a:gd name="connsiteY1" fmla="*/ 102524 h 104775"/>
                  <a:gd name="connsiteX2" fmla="*/ 102534 w 104775"/>
                  <a:gd name="connsiteY2" fmla="*/ 92999 h 104775"/>
                  <a:gd name="connsiteX3" fmla="*/ 102534 w 104775"/>
                  <a:gd name="connsiteY3" fmla="*/ 16669 h 104775"/>
                  <a:gd name="connsiteX4" fmla="*/ 9300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4 w 104775"/>
                  <a:gd name="connsiteY10" fmla="*/ 26194 h 104775"/>
                  <a:gd name="connsiteX11" fmla="*/ 8348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9" y="102524"/>
                    </a:lnTo>
                    <a:cubicBezTo>
                      <a:pt x="98273" y="102524"/>
                      <a:pt x="102534" y="98264"/>
                      <a:pt x="102534" y="92999"/>
                    </a:cubicBezTo>
                    <a:lnTo>
                      <a:pt x="102534" y="16669"/>
                    </a:lnTo>
                    <a:cubicBezTo>
                      <a:pt x="102534" y="11404"/>
                      <a:pt x="98273" y="7144"/>
                      <a:pt x="93009" y="7144"/>
                    </a:cubicBezTo>
                    <a:lnTo>
                      <a:pt x="16669" y="7144"/>
                    </a:lnTo>
                    <a:cubicBezTo>
                      <a:pt x="11404" y="7144"/>
                      <a:pt x="7144" y="11404"/>
                      <a:pt x="7144" y="16669"/>
                    </a:cubicBezTo>
                    <a:lnTo>
                      <a:pt x="7144" y="92999"/>
                    </a:lnTo>
                    <a:cubicBezTo>
                      <a:pt x="7144" y="98264"/>
                      <a:pt x="11404" y="102524"/>
                      <a:pt x="16669" y="102524"/>
                    </a:cubicBezTo>
                    <a:close/>
                    <a:moveTo>
                      <a:pt x="26194" y="26194"/>
                    </a:moveTo>
                    <a:lnTo>
                      <a:pt x="83484" y="26194"/>
                    </a:lnTo>
                    <a:lnTo>
                      <a:pt x="8348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69C7F4E-690F-4E57-9D3B-4A4671A37247}"/>
                  </a:ext>
                </a:extLst>
              </p:cNvPr>
              <p:cNvSpPr/>
              <p:nvPr/>
            </p:nvSpPr>
            <p:spPr>
              <a:xfrm>
                <a:off x="1959279" y="3163501"/>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3009 h 104775"/>
                  <a:gd name="connsiteX4" fmla="*/ 16669 w 104775"/>
                  <a:gd name="connsiteY4" fmla="*/ 102534 h 104775"/>
                  <a:gd name="connsiteX5" fmla="*/ 92999 w 104775"/>
                  <a:gd name="connsiteY5" fmla="*/ 102534 h 104775"/>
                  <a:gd name="connsiteX6" fmla="*/ 102524 w 104775"/>
                  <a:gd name="connsiteY6" fmla="*/ 93009 h 104775"/>
                  <a:gd name="connsiteX7" fmla="*/ 102524 w 104775"/>
                  <a:gd name="connsiteY7" fmla="*/ 16669 h 104775"/>
                  <a:gd name="connsiteX8" fmla="*/ 92999 w 104775"/>
                  <a:gd name="connsiteY8" fmla="*/ 7144 h 104775"/>
                  <a:gd name="connsiteX9" fmla="*/ 83474 w 104775"/>
                  <a:gd name="connsiteY9" fmla="*/ 83483 h 104775"/>
                  <a:gd name="connsiteX10" fmla="*/ 26194 w 104775"/>
                  <a:gd name="connsiteY10" fmla="*/ 83483 h 104775"/>
                  <a:gd name="connsiteX11" fmla="*/ 26194 w 104775"/>
                  <a:gd name="connsiteY11" fmla="*/ 26194 h 104775"/>
                  <a:gd name="connsiteX12" fmla="*/ 83474 w 104775"/>
                  <a:gd name="connsiteY12" fmla="*/ 26194 h 104775"/>
                  <a:gd name="connsiteX13" fmla="*/ 83474 w 104775"/>
                  <a:gd name="connsiteY13" fmla="*/ 83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3009"/>
                    </a:lnTo>
                    <a:cubicBezTo>
                      <a:pt x="7144" y="98273"/>
                      <a:pt x="11404" y="102534"/>
                      <a:pt x="16669" y="102534"/>
                    </a:cubicBezTo>
                    <a:lnTo>
                      <a:pt x="92999" y="102534"/>
                    </a:lnTo>
                    <a:cubicBezTo>
                      <a:pt x="98264" y="102534"/>
                      <a:pt x="102524" y="98273"/>
                      <a:pt x="102524" y="93009"/>
                    </a:cubicBezTo>
                    <a:lnTo>
                      <a:pt x="102524" y="16669"/>
                    </a:lnTo>
                    <a:cubicBezTo>
                      <a:pt x="102524" y="11403"/>
                      <a:pt x="98264" y="7144"/>
                      <a:pt x="92999" y="7144"/>
                    </a:cubicBezTo>
                    <a:close/>
                    <a:moveTo>
                      <a:pt x="83474" y="83483"/>
                    </a:moveTo>
                    <a:lnTo>
                      <a:pt x="26194" y="83483"/>
                    </a:lnTo>
                    <a:lnTo>
                      <a:pt x="26194" y="26194"/>
                    </a:lnTo>
                    <a:lnTo>
                      <a:pt x="83474" y="26194"/>
                    </a:lnTo>
                    <a:lnTo>
                      <a:pt x="83474" y="83483"/>
                    </a:lnTo>
                    <a:close/>
                  </a:path>
                </a:pathLst>
              </a:custGeom>
              <a:grpFill/>
              <a:ln w="317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0C92ABE-7650-4498-9466-84A5E65735C7}"/>
                  </a:ext>
                </a:extLst>
              </p:cNvPr>
              <p:cNvSpPr/>
              <p:nvPr/>
            </p:nvSpPr>
            <p:spPr>
              <a:xfrm>
                <a:off x="1961706" y="2651978"/>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999 w 104775"/>
                  <a:gd name="connsiteY5" fmla="*/ 102524 h 104775"/>
                  <a:gd name="connsiteX6" fmla="*/ 102524 w 104775"/>
                  <a:gd name="connsiteY6" fmla="*/ 92999 h 104775"/>
                  <a:gd name="connsiteX7" fmla="*/ 102524 w 104775"/>
                  <a:gd name="connsiteY7" fmla="*/ 16669 h 104775"/>
                  <a:gd name="connsiteX8" fmla="*/ 92999 w 104775"/>
                  <a:gd name="connsiteY8" fmla="*/ 7144 h 104775"/>
                  <a:gd name="connsiteX9" fmla="*/ 83474 w 104775"/>
                  <a:gd name="connsiteY9" fmla="*/ 83474 h 104775"/>
                  <a:gd name="connsiteX10" fmla="*/ 26194 w 104775"/>
                  <a:gd name="connsiteY10" fmla="*/ 83474 h 104775"/>
                  <a:gd name="connsiteX11" fmla="*/ 26194 w 104775"/>
                  <a:gd name="connsiteY11" fmla="*/ 26194 h 104775"/>
                  <a:gd name="connsiteX12" fmla="*/ 83474 w 104775"/>
                  <a:gd name="connsiteY12" fmla="*/ 26194 h 104775"/>
                  <a:gd name="connsiteX13" fmla="*/ 83474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5" y="7144"/>
                      <a:pt x="92999" y="7144"/>
                    </a:cubicBezTo>
                    <a:close/>
                    <a:moveTo>
                      <a:pt x="83474" y="83474"/>
                    </a:moveTo>
                    <a:lnTo>
                      <a:pt x="26194" y="83474"/>
                    </a:lnTo>
                    <a:lnTo>
                      <a:pt x="26194" y="26194"/>
                    </a:lnTo>
                    <a:lnTo>
                      <a:pt x="83474" y="26194"/>
                    </a:lnTo>
                    <a:lnTo>
                      <a:pt x="83474" y="83474"/>
                    </a:lnTo>
                    <a:close/>
                  </a:path>
                </a:pathLst>
              </a:custGeom>
              <a:grpFill/>
              <a:ln w="317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04DE3C9-EE5E-4489-B6B7-1450AFCDCB6B}"/>
                  </a:ext>
                </a:extLst>
              </p:cNvPr>
              <p:cNvSpPr/>
              <p:nvPr/>
            </p:nvSpPr>
            <p:spPr>
              <a:xfrm>
                <a:off x="2040884" y="3035648"/>
                <a:ext cx="104775" cy="104775"/>
              </a:xfrm>
              <a:custGeom>
                <a:avLst/>
                <a:gdLst>
                  <a:gd name="connsiteX0" fmla="*/ 16669 w 104775"/>
                  <a:gd name="connsiteY0" fmla="*/ 102524 h 104775"/>
                  <a:gd name="connsiteX1" fmla="*/ 93008 w 104775"/>
                  <a:gd name="connsiteY1" fmla="*/ 102524 h 104775"/>
                  <a:gd name="connsiteX2" fmla="*/ 102533 w 104775"/>
                  <a:gd name="connsiteY2" fmla="*/ 92999 h 104775"/>
                  <a:gd name="connsiteX3" fmla="*/ 102533 w 104775"/>
                  <a:gd name="connsiteY3" fmla="*/ 16669 h 104775"/>
                  <a:gd name="connsiteX4" fmla="*/ 93008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3 w 104775"/>
                  <a:gd name="connsiteY10" fmla="*/ 26194 h 104775"/>
                  <a:gd name="connsiteX11" fmla="*/ 83483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8" y="102524"/>
                    </a:lnTo>
                    <a:cubicBezTo>
                      <a:pt x="98273" y="102524"/>
                      <a:pt x="102533" y="98264"/>
                      <a:pt x="102533" y="92999"/>
                    </a:cubicBezTo>
                    <a:lnTo>
                      <a:pt x="102533" y="16669"/>
                    </a:lnTo>
                    <a:cubicBezTo>
                      <a:pt x="102533" y="11404"/>
                      <a:pt x="98273" y="7144"/>
                      <a:pt x="93008" y="7144"/>
                    </a:cubicBezTo>
                    <a:lnTo>
                      <a:pt x="16669" y="7144"/>
                    </a:lnTo>
                    <a:cubicBezTo>
                      <a:pt x="11404" y="7144"/>
                      <a:pt x="7144" y="11404"/>
                      <a:pt x="7144" y="16669"/>
                    </a:cubicBezTo>
                    <a:lnTo>
                      <a:pt x="7144" y="92999"/>
                    </a:lnTo>
                    <a:cubicBezTo>
                      <a:pt x="7144" y="98264"/>
                      <a:pt x="11403" y="102524"/>
                      <a:pt x="16669" y="102524"/>
                    </a:cubicBezTo>
                    <a:close/>
                    <a:moveTo>
                      <a:pt x="26194" y="26194"/>
                    </a:moveTo>
                    <a:lnTo>
                      <a:pt x="83483" y="26194"/>
                    </a:lnTo>
                    <a:lnTo>
                      <a:pt x="83483"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2BEB3C6-5080-4642-8BE8-CC8713C8F05D}"/>
                  </a:ext>
                </a:extLst>
              </p:cNvPr>
              <p:cNvSpPr/>
              <p:nvPr/>
            </p:nvSpPr>
            <p:spPr>
              <a:xfrm>
                <a:off x="1964656" y="2907796"/>
                <a:ext cx="104775" cy="104775"/>
              </a:xfrm>
              <a:custGeom>
                <a:avLst/>
                <a:gdLst>
                  <a:gd name="connsiteX0" fmla="*/ 102421 w 104775"/>
                  <a:gd name="connsiteY0" fmla="*/ 92896 h 104775"/>
                  <a:gd name="connsiteX1" fmla="*/ 102421 w 104775"/>
                  <a:gd name="connsiteY1" fmla="*/ 16669 h 104775"/>
                  <a:gd name="connsiteX2" fmla="*/ 92896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896 w 104775"/>
                  <a:gd name="connsiteY7" fmla="*/ 102421 h 104775"/>
                  <a:gd name="connsiteX8" fmla="*/ 102421 w 104775"/>
                  <a:gd name="connsiteY8" fmla="*/ 92896 h 104775"/>
                  <a:gd name="connsiteX9" fmla="*/ 83371 w 104775"/>
                  <a:gd name="connsiteY9" fmla="*/ 83371 h 104775"/>
                  <a:gd name="connsiteX10" fmla="*/ 26194 w 104775"/>
                  <a:gd name="connsiteY10" fmla="*/ 83371 h 104775"/>
                  <a:gd name="connsiteX11" fmla="*/ 26194 w 104775"/>
                  <a:gd name="connsiteY11" fmla="*/ 26194 h 104775"/>
                  <a:gd name="connsiteX12" fmla="*/ 83371 w 104775"/>
                  <a:gd name="connsiteY12" fmla="*/ 26194 h 104775"/>
                  <a:gd name="connsiteX13" fmla="*/ 83371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421" y="92896"/>
                    </a:moveTo>
                    <a:lnTo>
                      <a:pt x="102421" y="16669"/>
                    </a:lnTo>
                    <a:cubicBezTo>
                      <a:pt x="102421" y="11403"/>
                      <a:pt x="98161" y="7144"/>
                      <a:pt x="92896" y="7144"/>
                    </a:cubicBezTo>
                    <a:lnTo>
                      <a:pt x="16669" y="7144"/>
                    </a:lnTo>
                    <a:cubicBezTo>
                      <a:pt x="11403" y="7144"/>
                      <a:pt x="7144" y="11403"/>
                      <a:pt x="7144" y="16669"/>
                    </a:cubicBezTo>
                    <a:lnTo>
                      <a:pt x="7144" y="92896"/>
                    </a:lnTo>
                    <a:cubicBezTo>
                      <a:pt x="7144" y="98161"/>
                      <a:pt x="11403" y="102421"/>
                      <a:pt x="16669" y="102421"/>
                    </a:cubicBezTo>
                    <a:lnTo>
                      <a:pt x="92896" y="102421"/>
                    </a:lnTo>
                    <a:cubicBezTo>
                      <a:pt x="98161" y="102421"/>
                      <a:pt x="102421" y="98161"/>
                      <a:pt x="102421" y="92896"/>
                    </a:cubicBezTo>
                    <a:close/>
                    <a:moveTo>
                      <a:pt x="83371" y="83371"/>
                    </a:moveTo>
                    <a:lnTo>
                      <a:pt x="26194" y="83371"/>
                    </a:lnTo>
                    <a:lnTo>
                      <a:pt x="26194" y="26194"/>
                    </a:lnTo>
                    <a:lnTo>
                      <a:pt x="83371" y="26194"/>
                    </a:lnTo>
                    <a:lnTo>
                      <a:pt x="83371" y="83371"/>
                    </a:lnTo>
                    <a:close/>
                  </a:path>
                </a:pathLst>
              </a:custGeom>
              <a:grpFill/>
              <a:ln w="317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0C7F101-0693-4019-9319-6D6FD8D79C86}"/>
                  </a:ext>
                </a:extLst>
              </p:cNvPr>
              <p:cNvSpPr/>
              <p:nvPr/>
            </p:nvSpPr>
            <p:spPr>
              <a:xfrm>
                <a:off x="2035079"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4EC8139-0C53-45FF-9FF0-548CB3C369E5}"/>
                  </a:ext>
                </a:extLst>
              </p:cNvPr>
              <p:cNvSpPr/>
              <p:nvPr/>
            </p:nvSpPr>
            <p:spPr>
              <a:xfrm>
                <a:off x="2108564"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A39064C-1DC9-48C7-ACDB-F98694822544}"/>
                  </a:ext>
                </a:extLst>
              </p:cNvPr>
              <p:cNvSpPr/>
              <p:nvPr/>
            </p:nvSpPr>
            <p:spPr>
              <a:xfrm>
                <a:off x="2111409" y="2907796"/>
                <a:ext cx="104775" cy="104775"/>
              </a:xfrm>
              <a:custGeom>
                <a:avLst/>
                <a:gdLst>
                  <a:gd name="connsiteX0" fmla="*/ 102524 w 104775"/>
                  <a:gd name="connsiteY0" fmla="*/ 92896 h 104775"/>
                  <a:gd name="connsiteX1" fmla="*/ 102524 w 104775"/>
                  <a:gd name="connsiteY1" fmla="*/ 16669 h 104775"/>
                  <a:gd name="connsiteX2" fmla="*/ 92999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999 w 104775"/>
                  <a:gd name="connsiteY7" fmla="*/ 102421 h 104775"/>
                  <a:gd name="connsiteX8" fmla="*/ 102524 w 104775"/>
                  <a:gd name="connsiteY8" fmla="*/ 92896 h 104775"/>
                  <a:gd name="connsiteX9" fmla="*/ 83474 w 104775"/>
                  <a:gd name="connsiteY9" fmla="*/ 83371 h 104775"/>
                  <a:gd name="connsiteX10" fmla="*/ 26194 w 104775"/>
                  <a:gd name="connsiteY10" fmla="*/ 83371 h 104775"/>
                  <a:gd name="connsiteX11" fmla="*/ 26194 w 104775"/>
                  <a:gd name="connsiteY11" fmla="*/ 26194 h 104775"/>
                  <a:gd name="connsiteX12" fmla="*/ 83474 w 104775"/>
                  <a:gd name="connsiteY12" fmla="*/ 26194 h 104775"/>
                  <a:gd name="connsiteX13" fmla="*/ 83474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24" y="92896"/>
                    </a:move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4" y="102421"/>
                      <a:pt x="16669" y="102421"/>
                    </a:cubicBezTo>
                    <a:lnTo>
                      <a:pt x="92999" y="102421"/>
                    </a:lnTo>
                    <a:cubicBezTo>
                      <a:pt x="98265" y="102421"/>
                      <a:pt x="102524" y="98161"/>
                      <a:pt x="102524" y="92896"/>
                    </a:cubicBezTo>
                    <a:close/>
                    <a:moveTo>
                      <a:pt x="83474" y="83371"/>
                    </a:moveTo>
                    <a:lnTo>
                      <a:pt x="26194" y="83371"/>
                    </a:lnTo>
                    <a:lnTo>
                      <a:pt x="26194" y="26194"/>
                    </a:lnTo>
                    <a:lnTo>
                      <a:pt x="83474" y="26194"/>
                    </a:lnTo>
                    <a:lnTo>
                      <a:pt x="83474" y="83371"/>
                    </a:lnTo>
                    <a:close/>
                  </a:path>
                </a:pathLst>
              </a:custGeom>
              <a:grpFill/>
              <a:ln w="317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060C7F1-87DC-4CA1-BF02-D3EDCE1A90FB}"/>
                  </a:ext>
                </a:extLst>
              </p:cNvPr>
              <p:cNvSpPr/>
              <p:nvPr/>
            </p:nvSpPr>
            <p:spPr>
              <a:xfrm>
                <a:off x="218193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3006 w 104775"/>
                  <a:gd name="connsiteY3" fmla="*/ 102524 h 104775"/>
                  <a:gd name="connsiteX4" fmla="*/ 102531 w 104775"/>
                  <a:gd name="connsiteY4" fmla="*/ 92999 h 104775"/>
                  <a:gd name="connsiteX5" fmla="*/ 102531 w 104775"/>
                  <a:gd name="connsiteY5" fmla="*/ 16669 h 104775"/>
                  <a:gd name="connsiteX6" fmla="*/ 93006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81 w 104775"/>
                  <a:gd name="connsiteY10" fmla="*/ 26194 h 104775"/>
                  <a:gd name="connsiteX11" fmla="*/ 83481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3006" y="102524"/>
                    </a:lnTo>
                    <a:cubicBezTo>
                      <a:pt x="98273" y="102524"/>
                      <a:pt x="102531" y="98264"/>
                      <a:pt x="102531" y="92999"/>
                    </a:cubicBezTo>
                    <a:lnTo>
                      <a:pt x="102531" y="16669"/>
                    </a:lnTo>
                    <a:cubicBezTo>
                      <a:pt x="102531" y="11404"/>
                      <a:pt x="98273" y="7144"/>
                      <a:pt x="93006" y="7144"/>
                    </a:cubicBezTo>
                    <a:lnTo>
                      <a:pt x="16669" y="7144"/>
                    </a:lnTo>
                    <a:cubicBezTo>
                      <a:pt x="11403" y="7144"/>
                      <a:pt x="7144" y="11403"/>
                      <a:pt x="7144" y="16669"/>
                    </a:cubicBezTo>
                    <a:close/>
                    <a:moveTo>
                      <a:pt x="26194" y="26194"/>
                    </a:moveTo>
                    <a:lnTo>
                      <a:pt x="83481" y="26194"/>
                    </a:lnTo>
                    <a:lnTo>
                      <a:pt x="83481"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5B858A2-11B3-4432-8DC3-37B7DFD2A5D7}"/>
                  </a:ext>
                </a:extLst>
              </p:cNvPr>
              <p:cNvSpPr/>
              <p:nvPr/>
            </p:nvSpPr>
            <p:spPr>
              <a:xfrm>
                <a:off x="2255310" y="2651978"/>
                <a:ext cx="104775" cy="104775"/>
              </a:xfrm>
              <a:custGeom>
                <a:avLst/>
                <a:gdLst>
                  <a:gd name="connsiteX0" fmla="*/ 93002 w 104775"/>
                  <a:gd name="connsiteY0" fmla="*/ 102524 h 104775"/>
                  <a:gd name="connsiteX1" fmla="*/ 102527 w 104775"/>
                  <a:gd name="connsiteY1" fmla="*/ 92999 h 104775"/>
                  <a:gd name="connsiteX2" fmla="*/ 102527 w 104775"/>
                  <a:gd name="connsiteY2" fmla="*/ 16669 h 104775"/>
                  <a:gd name="connsiteX3" fmla="*/ 93002 w 104775"/>
                  <a:gd name="connsiteY3" fmla="*/ 7144 h 104775"/>
                  <a:gd name="connsiteX4" fmla="*/ 16669 w 104775"/>
                  <a:gd name="connsiteY4" fmla="*/ 7144 h 104775"/>
                  <a:gd name="connsiteX5" fmla="*/ 7144 w 104775"/>
                  <a:gd name="connsiteY5" fmla="*/ 16669 h 104775"/>
                  <a:gd name="connsiteX6" fmla="*/ 7144 w 104775"/>
                  <a:gd name="connsiteY6" fmla="*/ 92999 h 104775"/>
                  <a:gd name="connsiteX7" fmla="*/ 16669 w 104775"/>
                  <a:gd name="connsiteY7" fmla="*/ 102524 h 104775"/>
                  <a:gd name="connsiteX8" fmla="*/ 93002 w 104775"/>
                  <a:gd name="connsiteY8" fmla="*/ 102524 h 104775"/>
                  <a:gd name="connsiteX9" fmla="*/ 26203 w 104775"/>
                  <a:gd name="connsiteY9" fmla="*/ 26194 h 104775"/>
                  <a:gd name="connsiteX10" fmla="*/ 83487 w 104775"/>
                  <a:gd name="connsiteY10" fmla="*/ 26194 h 104775"/>
                  <a:gd name="connsiteX11" fmla="*/ 83487 w 104775"/>
                  <a:gd name="connsiteY11" fmla="*/ 83474 h 104775"/>
                  <a:gd name="connsiteX12" fmla="*/ 26203 w 104775"/>
                  <a:gd name="connsiteY12" fmla="*/ 83474 h 104775"/>
                  <a:gd name="connsiteX13" fmla="*/ 26203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3002" y="102524"/>
                    </a:moveTo>
                    <a:cubicBezTo>
                      <a:pt x="98269" y="102524"/>
                      <a:pt x="102527" y="98264"/>
                      <a:pt x="102527" y="92999"/>
                    </a:cubicBezTo>
                    <a:lnTo>
                      <a:pt x="102527" y="16669"/>
                    </a:lnTo>
                    <a:cubicBezTo>
                      <a:pt x="102527" y="11404"/>
                      <a:pt x="98269" y="7144"/>
                      <a:pt x="93002" y="7144"/>
                    </a:cubicBezTo>
                    <a:lnTo>
                      <a:pt x="16669" y="7144"/>
                    </a:lnTo>
                    <a:cubicBezTo>
                      <a:pt x="11411" y="7144"/>
                      <a:pt x="7144" y="11404"/>
                      <a:pt x="7144" y="16669"/>
                    </a:cubicBezTo>
                    <a:lnTo>
                      <a:pt x="7144" y="92999"/>
                    </a:lnTo>
                    <a:cubicBezTo>
                      <a:pt x="7144" y="98264"/>
                      <a:pt x="11411" y="102524"/>
                      <a:pt x="16669" y="102524"/>
                    </a:cubicBezTo>
                    <a:lnTo>
                      <a:pt x="93002" y="102524"/>
                    </a:lnTo>
                    <a:close/>
                    <a:moveTo>
                      <a:pt x="26203" y="26194"/>
                    </a:moveTo>
                    <a:lnTo>
                      <a:pt x="83487" y="26194"/>
                    </a:lnTo>
                    <a:lnTo>
                      <a:pt x="83487" y="83474"/>
                    </a:lnTo>
                    <a:lnTo>
                      <a:pt x="26203" y="83474"/>
                    </a:lnTo>
                    <a:lnTo>
                      <a:pt x="26203" y="26194"/>
                    </a:lnTo>
                    <a:close/>
                  </a:path>
                </a:pathLst>
              </a:custGeom>
              <a:grpFill/>
              <a:ln w="317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311D5-15D3-438F-B111-0EE3FF7FA2E7}"/>
                  </a:ext>
                </a:extLst>
              </p:cNvPr>
              <p:cNvSpPr/>
              <p:nvPr/>
            </p:nvSpPr>
            <p:spPr>
              <a:xfrm>
                <a:off x="1814953"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0241E6E-E70E-4607-9F0A-96978CEEA9BC}"/>
                  </a:ext>
                </a:extLst>
              </p:cNvPr>
              <p:cNvSpPr/>
              <p:nvPr/>
            </p:nvSpPr>
            <p:spPr>
              <a:xfrm>
                <a:off x="1741469" y="2779840"/>
                <a:ext cx="104775" cy="104775"/>
              </a:xfrm>
              <a:custGeom>
                <a:avLst/>
                <a:gdLst>
                  <a:gd name="connsiteX0" fmla="*/ 16669 w 104775"/>
                  <a:gd name="connsiteY0" fmla="*/ 102524 h 104775"/>
                  <a:gd name="connsiteX1" fmla="*/ 92999 w 104775"/>
                  <a:gd name="connsiteY1" fmla="*/ 102524 h 104775"/>
                  <a:gd name="connsiteX2" fmla="*/ 102524 w 104775"/>
                  <a:gd name="connsiteY2" fmla="*/ 92999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5 h 104775"/>
                  <a:gd name="connsiteX10" fmla="*/ 83474 w 104775"/>
                  <a:gd name="connsiteY10" fmla="*/ 26195 h 104775"/>
                  <a:gd name="connsiteX11" fmla="*/ 83474 w 104775"/>
                  <a:gd name="connsiteY11" fmla="*/ 83475 h 104775"/>
                  <a:gd name="connsiteX12" fmla="*/ 26194 w 104775"/>
                  <a:gd name="connsiteY12" fmla="*/ 83475 h 104775"/>
                  <a:gd name="connsiteX13" fmla="*/ 26194 w 104775"/>
                  <a:gd name="connsiteY13" fmla="*/ 2619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4"/>
                      <a:pt x="7144" y="16669"/>
                    </a:cubicBezTo>
                    <a:lnTo>
                      <a:pt x="7144" y="92999"/>
                    </a:lnTo>
                    <a:cubicBezTo>
                      <a:pt x="7144" y="98265"/>
                      <a:pt x="11404" y="102524"/>
                      <a:pt x="16669" y="102524"/>
                    </a:cubicBezTo>
                    <a:close/>
                    <a:moveTo>
                      <a:pt x="26194" y="26195"/>
                    </a:moveTo>
                    <a:lnTo>
                      <a:pt x="83474" y="26195"/>
                    </a:lnTo>
                    <a:lnTo>
                      <a:pt x="83474" y="83475"/>
                    </a:lnTo>
                    <a:lnTo>
                      <a:pt x="26194" y="83475"/>
                    </a:lnTo>
                    <a:lnTo>
                      <a:pt x="26194" y="26195"/>
                    </a:lnTo>
                    <a:close/>
                  </a:path>
                </a:pathLst>
              </a:custGeom>
              <a:grpFill/>
              <a:ln w="317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3B3AC8B-C42A-4A34-881B-0AEC049FE093}"/>
                  </a:ext>
                </a:extLst>
              </p:cNvPr>
              <p:cNvSpPr/>
              <p:nvPr/>
            </p:nvSpPr>
            <p:spPr>
              <a:xfrm>
                <a:off x="1668088" y="2651978"/>
                <a:ext cx="104775" cy="104775"/>
              </a:xfrm>
              <a:custGeom>
                <a:avLst/>
                <a:gdLst>
                  <a:gd name="connsiteX0" fmla="*/ 102533 w 104775"/>
                  <a:gd name="connsiteY0" fmla="*/ 92999 h 104775"/>
                  <a:gd name="connsiteX1" fmla="*/ 102533 w 104775"/>
                  <a:gd name="connsiteY1" fmla="*/ 16669 h 104775"/>
                  <a:gd name="connsiteX2" fmla="*/ 93008 w 104775"/>
                  <a:gd name="connsiteY2" fmla="*/ 7144 h 104775"/>
                  <a:gd name="connsiteX3" fmla="*/ 16669 w 104775"/>
                  <a:gd name="connsiteY3" fmla="*/ 7144 h 104775"/>
                  <a:gd name="connsiteX4" fmla="*/ 7144 w 104775"/>
                  <a:gd name="connsiteY4" fmla="*/ 16669 h 104775"/>
                  <a:gd name="connsiteX5" fmla="*/ 7144 w 104775"/>
                  <a:gd name="connsiteY5" fmla="*/ 92999 h 104775"/>
                  <a:gd name="connsiteX6" fmla="*/ 16669 w 104775"/>
                  <a:gd name="connsiteY6" fmla="*/ 102524 h 104775"/>
                  <a:gd name="connsiteX7" fmla="*/ 93008 w 104775"/>
                  <a:gd name="connsiteY7" fmla="*/ 102524 h 104775"/>
                  <a:gd name="connsiteX8" fmla="*/ 102533 w 104775"/>
                  <a:gd name="connsiteY8" fmla="*/ 92999 h 104775"/>
                  <a:gd name="connsiteX9" fmla="*/ 83483 w 104775"/>
                  <a:gd name="connsiteY9" fmla="*/ 83474 h 104775"/>
                  <a:gd name="connsiteX10" fmla="*/ 26194 w 104775"/>
                  <a:gd name="connsiteY10" fmla="*/ 83474 h 104775"/>
                  <a:gd name="connsiteX11" fmla="*/ 26194 w 104775"/>
                  <a:gd name="connsiteY11" fmla="*/ 26194 h 104775"/>
                  <a:gd name="connsiteX12" fmla="*/ 83483 w 104775"/>
                  <a:gd name="connsiteY12" fmla="*/ 26194 h 104775"/>
                  <a:gd name="connsiteX13" fmla="*/ 83483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33" y="92999"/>
                    </a:moveTo>
                    <a:lnTo>
                      <a:pt x="102533" y="16669"/>
                    </a:lnTo>
                    <a:cubicBezTo>
                      <a:pt x="102533" y="11404"/>
                      <a:pt x="98272" y="7144"/>
                      <a:pt x="93008" y="7144"/>
                    </a:cubicBezTo>
                    <a:lnTo>
                      <a:pt x="16669" y="7144"/>
                    </a:lnTo>
                    <a:cubicBezTo>
                      <a:pt x="11403" y="7144"/>
                      <a:pt x="7144" y="11404"/>
                      <a:pt x="7144" y="16669"/>
                    </a:cubicBezTo>
                    <a:lnTo>
                      <a:pt x="7144" y="92999"/>
                    </a:lnTo>
                    <a:cubicBezTo>
                      <a:pt x="7144" y="98264"/>
                      <a:pt x="11403" y="102524"/>
                      <a:pt x="16669" y="102524"/>
                    </a:cubicBezTo>
                    <a:lnTo>
                      <a:pt x="93008" y="102524"/>
                    </a:lnTo>
                    <a:cubicBezTo>
                      <a:pt x="98273" y="102524"/>
                      <a:pt x="102533" y="98265"/>
                      <a:pt x="102533" y="92999"/>
                    </a:cubicBezTo>
                    <a:close/>
                    <a:moveTo>
                      <a:pt x="83483" y="83474"/>
                    </a:moveTo>
                    <a:lnTo>
                      <a:pt x="26194" y="83474"/>
                    </a:lnTo>
                    <a:lnTo>
                      <a:pt x="26194" y="26194"/>
                    </a:lnTo>
                    <a:lnTo>
                      <a:pt x="83483" y="26194"/>
                    </a:lnTo>
                    <a:lnTo>
                      <a:pt x="83483" y="83474"/>
                    </a:lnTo>
                    <a:close/>
                  </a:path>
                </a:pathLst>
              </a:custGeom>
              <a:grpFill/>
              <a:ln w="317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605F608-4E31-48F1-BFED-115068781A2B}"/>
                  </a:ext>
                </a:extLst>
              </p:cNvPr>
              <p:cNvSpPr/>
              <p:nvPr/>
            </p:nvSpPr>
            <p:spPr>
              <a:xfrm>
                <a:off x="1817800" y="2907796"/>
                <a:ext cx="104775" cy="104775"/>
              </a:xfrm>
              <a:custGeom>
                <a:avLst/>
                <a:gdLst>
                  <a:gd name="connsiteX0" fmla="*/ 16669 w 104775"/>
                  <a:gd name="connsiteY0" fmla="*/ 102421 h 104775"/>
                  <a:gd name="connsiteX1" fmla="*/ 92999 w 104775"/>
                  <a:gd name="connsiteY1" fmla="*/ 102421 h 104775"/>
                  <a:gd name="connsiteX2" fmla="*/ 102524 w 104775"/>
                  <a:gd name="connsiteY2" fmla="*/ 92896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896 h 104775"/>
                  <a:gd name="connsiteX8" fmla="*/ 16669 w 104775"/>
                  <a:gd name="connsiteY8" fmla="*/ 102421 h 104775"/>
                  <a:gd name="connsiteX9" fmla="*/ 26194 w 104775"/>
                  <a:gd name="connsiteY9" fmla="*/ 26194 h 104775"/>
                  <a:gd name="connsiteX10" fmla="*/ 83474 w 104775"/>
                  <a:gd name="connsiteY10" fmla="*/ 26194 h 104775"/>
                  <a:gd name="connsiteX11" fmla="*/ 83474 w 104775"/>
                  <a:gd name="connsiteY11" fmla="*/ 83371 h 104775"/>
                  <a:gd name="connsiteX12" fmla="*/ 26194 w 104775"/>
                  <a:gd name="connsiteY12" fmla="*/ 83371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421"/>
                    </a:moveTo>
                    <a:lnTo>
                      <a:pt x="92999" y="102421"/>
                    </a:lnTo>
                    <a:cubicBezTo>
                      <a:pt x="98264" y="102421"/>
                      <a:pt x="102524" y="98161"/>
                      <a:pt x="102524" y="92896"/>
                    </a:cubicBez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3" y="102421"/>
                      <a:pt x="16669" y="102421"/>
                    </a:cubicBezTo>
                    <a:close/>
                    <a:moveTo>
                      <a:pt x="26194" y="26194"/>
                    </a:moveTo>
                    <a:lnTo>
                      <a:pt x="83474" y="26194"/>
                    </a:lnTo>
                    <a:lnTo>
                      <a:pt x="83474" y="83371"/>
                    </a:lnTo>
                    <a:lnTo>
                      <a:pt x="26194" y="83371"/>
                    </a:lnTo>
                    <a:lnTo>
                      <a:pt x="26194" y="26194"/>
                    </a:lnTo>
                    <a:close/>
                  </a:path>
                </a:pathLst>
              </a:custGeom>
              <a:grpFill/>
              <a:ln w="317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0C04EA1-6423-4980-80AF-2FCDBCB6678F}"/>
                  </a:ext>
                </a:extLst>
              </p:cNvPr>
              <p:cNvSpPr/>
              <p:nvPr/>
            </p:nvSpPr>
            <p:spPr>
              <a:xfrm>
                <a:off x="188832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3"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grpSp>
        <p:cxnSp>
          <p:nvCxnSpPr>
            <p:cNvPr id="114" name="Straight Connector 113">
              <a:extLst>
                <a:ext uri="{FF2B5EF4-FFF2-40B4-BE49-F238E27FC236}">
                  <a16:creationId xmlns:a16="http://schemas.microsoft.com/office/drawing/2014/main" id="{952B5485-D04F-4105-BF66-60672B7A0DB5}"/>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D270C7E-8F59-410F-803D-B978B786A8AD}"/>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6104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774" y="302995"/>
            <a:ext cx="5334689" cy="757914"/>
          </a:xfrm>
        </p:spPr>
        <p:txBody>
          <a:bodyPr/>
          <a:lstStyle/>
          <a:p>
            <a:r>
              <a:rPr lang="en-US"/>
              <a:t>Drone-based electric grid inspector powered by deep learning</a:t>
            </a:r>
          </a:p>
        </p:txBody>
      </p:sp>
      <p:pic>
        <p:nvPicPr>
          <p:cNvPr id="1030" name="Picture 6" descr="https://msdnshared.blob.core.windows.net/media/2016/11/Drone-Still-Image-1.png">
            <a:extLst>
              <a:ext uri="{FF2B5EF4-FFF2-40B4-BE49-F238E27FC236}">
                <a16:creationId xmlns:a16="http://schemas.microsoft.com/office/drawing/2014/main" id="{2422C76E-1278-48DD-B8DB-470975477091}"/>
              </a:ext>
            </a:extLst>
          </p:cNvPr>
          <p:cNvPicPr>
            <a:picLocks noGrp="1" noChangeAspect="1" noChangeArrowheads="1"/>
          </p:cNvPicPr>
          <p:nvPr>
            <p:ph type="pic" sz="quarter" idx="4294967295"/>
          </p:nvPr>
        </p:nvPicPr>
        <p:blipFill rotWithShape="1">
          <a:blip r:embed="rId3" cstate="email">
            <a:extLst>
              <a:ext uri="{28A0092B-C50C-407E-A947-70E740481C1C}">
                <a14:useLocalDpi xmlns:a14="http://schemas.microsoft.com/office/drawing/2010/main"/>
              </a:ext>
            </a:extLst>
          </a:blip>
          <a:srcRect/>
          <a:stretch/>
        </p:blipFill>
        <p:spPr>
          <a:xfrm>
            <a:off x="1" y="-2626"/>
            <a:ext cx="6096000" cy="6860140"/>
          </a:xfrm>
        </p:spPr>
      </p:pic>
      <p:pic>
        <p:nvPicPr>
          <p:cNvPr id="6" name="Picture 2" descr="Image result for esmart systems">
            <a:extLst>
              <a:ext uri="{FF2B5EF4-FFF2-40B4-BE49-F238E27FC236}">
                <a16:creationId xmlns:a16="http://schemas.microsoft.com/office/drawing/2014/main" id="{B511E411-F40A-4A6D-91AD-8A63E714DB8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927123" y="6555006"/>
            <a:ext cx="1128556" cy="222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E5C88DCE-D9B3-BA49-9850-F29F761D7C17}"/>
              </a:ext>
            </a:extLst>
          </p:cNvPr>
          <p:cNvSpPr txBox="1">
            <a:spLocks/>
          </p:cNvSpPr>
          <p:nvPr/>
        </p:nvSpPr>
        <p:spPr>
          <a:xfrm>
            <a:off x="6334937" y="2302668"/>
            <a:ext cx="5427526" cy="4656712"/>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76"/>
              </a:spcAft>
            </a:pPr>
            <a:r>
              <a:rPr lang="en-US" sz="1568">
                <a:solidFill>
                  <a:schemeClr val="tx2"/>
                </a:solidFill>
                <a:latin typeface="+mj-lt"/>
              </a:rPr>
              <a:t>Challenge</a:t>
            </a:r>
            <a:r>
              <a:rPr lang="en-US" sz="1568"/>
              <a:t> </a:t>
            </a:r>
          </a:p>
          <a:p>
            <a:pPr marL="0" lvl="1">
              <a:lnSpc>
                <a:spcPct val="100000"/>
              </a:lnSpc>
              <a:spcAft>
                <a:spcPts val="1176"/>
              </a:spcAft>
            </a:pPr>
            <a:r>
              <a:rPr lang="en-US" sz="1568"/>
              <a:t>Traditional power line inspection services are costly</a:t>
            </a:r>
          </a:p>
          <a:p>
            <a:pPr marL="0" lvl="1">
              <a:lnSpc>
                <a:spcPct val="100000"/>
              </a:lnSpc>
              <a:spcAft>
                <a:spcPts val="1176"/>
              </a:spcAft>
            </a:pPr>
            <a:r>
              <a:rPr lang="en-US" sz="1568"/>
              <a:t>Demand for low cost image scoring and support for multiple concurrent customers</a:t>
            </a:r>
          </a:p>
          <a:p>
            <a:pPr marL="0" lvl="1">
              <a:lnSpc>
                <a:spcPct val="100000"/>
              </a:lnSpc>
              <a:spcAft>
                <a:spcPts val="2353"/>
              </a:spcAft>
            </a:pPr>
            <a:r>
              <a:rPr lang="en-US" sz="1568"/>
              <a:t>Needed powerful AI to execute on a drone solution</a:t>
            </a:r>
          </a:p>
          <a:p>
            <a:pPr>
              <a:lnSpc>
                <a:spcPct val="100000"/>
              </a:lnSpc>
              <a:spcAft>
                <a:spcPts val="1176"/>
              </a:spcAft>
            </a:pPr>
            <a:r>
              <a:rPr lang="en-US" sz="1568">
                <a:solidFill>
                  <a:schemeClr val="tx2"/>
                </a:solidFill>
                <a:latin typeface="+mj-lt"/>
              </a:rPr>
              <a:t>Solution</a:t>
            </a:r>
          </a:p>
          <a:p>
            <a:pPr marL="0" lvl="1">
              <a:lnSpc>
                <a:spcPct val="100000"/>
              </a:lnSpc>
              <a:spcAft>
                <a:spcPts val="1176"/>
              </a:spcAft>
            </a:pPr>
            <a:r>
              <a:rPr lang="en-US" sz="1568"/>
              <a:t>Deep learning to analyze multiple streaming data feeds</a:t>
            </a:r>
          </a:p>
          <a:p>
            <a:pPr marL="0" lvl="1">
              <a:lnSpc>
                <a:spcPct val="100000"/>
              </a:lnSpc>
              <a:spcAft>
                <a:spcPts val="1176"/>
              </a:spcAft>
            </a:pPr>
            <a:r>
              <a:rPr lang="en-US" sz="1568"/>
              <a:t>Azure GPUs support Single Shot </a:t>
            </a:r>
            <a:r>
              <a:rPr lang="en-US" sz="1568" err="1"/>
              <a:t>multibox</a:t>
            </a:r>
            <a:r>
              <a:rPr lang="en-US" sz="1568"/>
              <a:t> detectors</a:t>
            </a:r>
          </a:p>
          <a:p>
            <a:pPr marL="0" lvl="1">
              <a:lnSpc>
                <a:spcPct val="100000"/>
              </a:lnSpc>
              <a:spcAft>
                <a:spcPts val="1176"/>
              </a:spcAft>
            </a:pPr>
            <a:r>
              <a:rPr lang="en-US" sz="1568"/>
              <a:t>Reliable, consistent, and highly elastic scalability with Azure Batch Shipyards</a:t>
            </a:r>
          </a:p>
        </p:txBody>
      </p:sp>
    </p:spTree>
    <p:extLst>
      <p:ext uri="{BB962C8B-B14F-4D97-AF65-F5344CB8AC3E}">
        <p14:creationId xmlns:p14="http://schemas.microsoft.com/office/powerpoint/2010/main" val="891995430"/>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5466-7FBC-0F44-80D5-E1B83CD7CEAC}"/>
              </a:ext>
            </a:extLst>
          </p:cNvPr>
          <p:cNvSpPr>
            <a:spLocks noGrp="1"/>
          </p:cNvSpPr>
          <p:nvPr>
            <p:ph type="title"/>
          </p:nvPr>
        </p:nvSpPr>
        <p:spPr/>
        <p:txBody>
          <a:bodyPr/>
          <a:lstStyle/>
          <a:p>
            <a:r>
              <a:rPr lang="en-US" err="1"/>
              <a:t>eSmart</a:t>
            </a:r>
            <a:r>
              <a:rPr lang="en-US"/>
              <a:t> architecture</a:t>
            </a:r>
          </a:p>
        </p:txBody>
      </p:sp>
      <p:sp>
        <p:nvSpPr>
          <p:cNvPr id="134" name="Rectangle 41">
            <a:extLst>
              <a:ext uri="{FF2B5EF4-FFF2-40B4-BE49-F238E27FC236}">
                <a16:creationId xmlns:a16="http://schemas.microsoft.com/office/drawing/2014/main" id="{16250AD7-D66F-4747-93C3-1B55E5180CB7}"/>
              </a:ext>
            </a:extLst>
          </p:cNvPr>
          <p:cNvSpPr>
            <a:spLocks noChangeArrowheads="1"/>
          </p:cNvSpPr>
          <p:nvPr/>
        </p:nvSpPr>
        <p:spPr bwMode="auto">
          <a:xfrm>
            <a:off x="969469" y="1486747"/>
            <a:ext cx="908322"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Data Sources</a:t>
            </a:r>
          </a:p>
        </p:txBody>
      </p:sp>
      <p:sp>
        <p:nvSpPr>
          <p:cNvPr id="136" name="Rectangle 41">
            <a:extLst>
              <a:ext uri="{FF2B5EF4-FFF2-40B4-BE49-F238E27FC236}">
                <a16:creationId xmlns:a16="http://schemas.microsoft.com/office/drawing/2014/main" id="{A27AE220-E680-644A-83B6-B2BB9F32C1AC}"/>
              </a:ext>
            </a:extLst>
          </p:cNvPr>
          <p:cNvSpPr>
            <a:spLocks noChangeArrowheads="1"/>
          </p:cNvSpPr>
          <p:nvPr/>
        </p:nvSpPr>
        <p:spPr bwMode="auto">
          <a:xfrm>
            <a:off x="3229355" y="1486747"/>
            <a:ext cx="430589"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Ingest</a:t>
            </a:r>
          </a:p>
        </p:txBody>
      </p:sp>
      <p:sp>
        <p:nvSpPr>
          <p:cNvPr id="137" name="Rectangle 41">
            <a:extLst>
              <a:ext uri="{FF2B5EF4-FFF2-40B4-BE49-F238E27FC236}">
                <a16:creationId xmlns:a16="http://schemas.microsoft.com/office/drawing/2014/main" id="{3CFFB359-8B2F-4241-B0B9-652C411BAA9E}"/>
              </a:ext>
            </a:extLst>
          </p:cNvPr>
          <p:cNvSpPr>
            <a:spLocks noChangeArrowheads="1"/>
          </p:cNvSpPr>
          <p:nvPr/>
        </p:nvSpPr>
        <p:spPr bwMode="auto">
          <a:xfrm>
            <a:off x="5031211" y="1486747"/>
            <a:ext cx="539022"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Prepare</a:t>
            </a:r>
          </a:p>
        </p:txBody>
      </p:sp>
      <p:sp>
        <p:nvSpPr>
          <p:cNvPr id="139" name="Rectangle 41">
            <a:extLst>
              <a:ext uri="{FF2B5EF4-FFF2-40B4-BE49-F238E27FC236}">
                <a16:creationId xmlns:a16="http://schemas.microsoft.com/office/drawing/2014/main" id="{B2AAC708-C037-D54C-9A3B-69D307629C13}"/>
              </a:ext>
            </a:extLst>
          </p:cNvPr>
          <p:cNvSpPr>
            <a:spLocks noChangeArrowheads="1"/>
          </p:cNvSpPr>
          <p:nvPr/>
        </p:nvSpPr>
        <p:spPr bwMode="auto">
          <a:xfrm>
            <a:off x="6944662" y="1486747"/>
            <a:ext cx="545308"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Analyze</a:t>
            </a:r>
          </a:p>
        </p:txBody>
      </p:sp>
      <p:sp>
        <p:nvSpPr>
          <p:cNvPr id="140" name="Rectangle 41">
            <a:extLst>
              <a:ext uri="{FF2B5EF4-FFF2-40B4-BE49-F238E27FC236}">
                <a16:creationId xmlns:a16="http://schemas.microsoft.com/office/drawing/2014/main" id="{2E446D78-C1B7-634D-9545-1F63D9A2D89F}"/>
              </a:ext>
            </a:extLst>
          </p:cNvPr>
          <p:cNvSpPr>
            <a:spLocks noChangeArrowheads="1"/>
          </p:cNvSpPr>
          <p:nvPr/>
        </p:nvSpPr>
        <p:spPr bwMode="auto">
          <a:xfrm>
            <a:off x="8857036" y="1486747"/>
            <a:ext cx="509163"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Publish</a:t>
            </a:r>
          </a:p>
        </p:txBody>
      </p:sp>
      <p:sp>
        <p:nvSpPr>
          <p:cNvPr id="142" name="Rectangle 41">
            <a:extLst>
              <a:ext uri="{FF2B5EF4-FFF2-40B4-BE49-F238E27FC236}">
                <a16:creationId xmlns:a16="http://schemas.microsoft.com/office/drawing/2014/main" id="{39ABBF6C-6311-874C-8F6B-45D8C49DCFE9}"/>
              </a:ext>
            </a:extLst>
          </p:cNvPr>
          <p:cNvSpPr>
            <a:spLocks noChangeArrowheads="1"/>
          </p:cNvSpPr>
          <p:nvPr/>
        </p:nvSpPr>
        <p:spPr bwMode="auto">
          <a:xfrm>
            <a:off x="10659696" y="1486747"/>
            <a:ext cx="650597"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Consume</a:t>
            </a:r>
          </a:p>
        </p:txBody>
      </p:sp>
      <p:grpSp>
        <p:nvGrpSpPr>
          <p:cNvPr id="149" name="Group 148">
            <a:extLst>
              <a:ext uri="{FF2B5EF4-FFF2-40B4-BE49-F238E27FC236}">
                <a16:creationId xmlns:a16="http://schemas.microsoft.com/office/drawing/2014/main" id="{92798BBC-2CA0-0B40-A075-21C9784A4E21}"/>
              </a:ext>
            </a:extLst>
          </p:cNvPr>
          <p:cNvGrpSpPr/>
          <p:nvPr/>
        </p:nvGrpSpPr>
        <p:grpSpPr>
          <a:xfrm>
            <a:off x="10042385" y="1912194"/>
            <a:ext cx="187061" cy="3790326"/>
            <a:chOff x="1977576" y="1980841"/>
            <a:chExt cx="162559" cy="2926080"/>
          </a:xfrm>
        </p:grpSpPr>
        <p:sp>
          <p:nvSpPr>
            <p:cNvPr id="151" name="Right Bracket 150">
              <a:extLst>
                <a:ext uri="{FF2B5EF4-FFF2-40B4-BE49-F238E27FC236}">
                  <a16:creationId xmlns:a16="http://schemas.microsoft.com/office/drawing/2014/main" id="{56F5787E-18B2-2F4E-AC0D-D3BDF9055F58}"/>
                </a:ext>
              </a:extLst>
            </p:cNvPr>
            <p:cNvSpPr/>
            <p:nvPr/>
          </p:nvSpPr>
          <p:spPr>
            <a:xfrm>
              <a:off x="1977576" y="1980841"/>
              <a:ext cx="45719" cy="2926080"/>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cxnSp>
          <p:nvCxnSpPr>
            <p:cNvPr id="159" name="Straight Arrow Connector 158">
              <a:extLst>
                <a:ext uri="{FF2B5EF4-FFF2-40B4-BE49-F238E27FC236}">
                  <a16:creationId xmlns:a16="http://schemas.microsoft.com/office/drawing/2014/main" id="{C7D8620A-008E-9C4B-AA26-6FE41749FBE6}"/>
                </a:ext>
              </a:extLst>
            </p:cNvPr>
            <p:cNvCxnSpPr/>
            <p:nvPr/>
          </p:nvCxnSpPr>
          <p:spPr>
            <a:xfrm>
              <a:off x="2048695" y="3443881"/>
              <a:ext cx="91440"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2F11D607-C481-A74C-8A71-95FAF28E1ABF}"/>
              </a:ext>
            </a:extLst>
          </p:cNvPr>
          <p:cNvGrpSpPr/>
          <p:nvPr/>
        </p:nvGrpSpPr>
        <p:grpSpPr>
          <a:xfrm>
            <a:off x="2277981" y="1912194"/>
            <a:ext cx="187061" cy="3790326"/>
            <a:chOff x="2716592" y="7286182"/>
            <a:chExt cx="190812" cy="3412220"/>
          </a:xfrm>
        </p:grpSpPr>
        <p:sp>
          <p:nvSpPr>
            <p:cNvPr id="178" name="Right Bracket 177">
              <a:extLst>
                <a:ext uri="{FF2B5EF4-FFF2-40B4-BE49-F238E27FC236}">
                  <a16:creationId xmlns:a16="http://schemas.microsoft.com/office/drawing/2014/main" id="{AF12525B-8B5F-D143-9C7B-7A893FEA7AE0}"/>
                </a:ext>
              </a:extLst>
            </p:cNvPr>
            <p:cNvSpPr/>
            <p:nvPr/>
          </p:nvSpPr>
          <p:spPr>
            <a:xfrm>
              <a:off x="2716592" y="7286182"/>
              <a:ext cx="53665" cy="3412220"/>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cxnSp>
          <p:nvCxnSpPr>
            <p:cNvPr id="179" name="Straight Arrow Connector 178">
              <a:extLst>
                <a:ext uri="{FF2B5EF4-FFF2-40B4-BE49-F238E27FC236}">
                  <a16:creationId xmlns:a16="http://schemas.microsoft.com/office/drawing/2014/main" id="{79BA0687-4551-4543-B099-73F5EA0E4FD1}"/>
                </a:ext>
              </a:extLst>
            </p:cNvPr>
            <p:cNvCxnSpPr/>
            <p:nvPr/>
          </p:nvCxnSpPr>
          <p:spPr>
            <a:xfrm>
              <a:off x="2800071" y="8992291"/>
              <a:ext cx="107333"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180" name="TextBox 179">
            <a:extLst>
              <a:ext uri="{FF2B5EF4-FFF2-40B4-BE49-F238E27FC236}">
                <a16:creationId xmlns:a16="http://schemas.microsoft.com/office/drawing/2014/main" id="{CCD7C32D-A2F1-224F-ABA5-709FBCB54CBA}"/>
              </a:ext>
            </a:extLst>
          </p:cNvPr>
          <p:cNvSpPr txBox="1"/>
          <p:nvPr/>
        </p:nvSpPr>
        <p:spPr>
          <a:xfrm>
            <a:off x="777967" y="3574035"/>
            <a:ext cx="1291328" cy="706039"/>
          </a:xfrm>
          <a:prstGeom prst="rect">
            <a:avLst/>
          </a:prstGeom>
          <a:noFill/>
        </p:spPr>
        <p:txBody>
          <a:bodyPr wrap="square" rtlCol="0">
            <a:spAutoFit/>
          </a:bodyPr>
          <a:lstStyle/>
          <a:p>
            <a:pPr algn="ctr" defTabSz="914225"/>
            <a:r>
              <a:rPr lang="en-US" sz="1000" b="1" kern="0" spc="49">
                <a:solidFill>
                  <a:srgbClr val="505050"/>
                </a:solidFill>
                <a:latin typeface="Segoe UI Semibold" charset="0"/>
                <a:cs typeface="Segoe UI Semibold" charset="0"/>
              </a:rPr>
              <a:t>Drone collected images</a:t>
            </a:r>
          </a:p>
          <a:p>
            <a:pPr algn="ctr" defTabSz="914225"/>
            <a:r>
              <a:rPr lang="en-US" sz="980" kern="0" spc="49">
                <a:solidFill>
                  <a:srgbClr val="505050"/>
                </a:solidFill>
                <a:latin typeface="Segoe UI" panose="020B0502040204020203" pitchFamily="34" charset="0"/>
                <a:cs typeface="Segoe UI" panose="020B0502040204020203" pitchFamily="34" charset="0"/>
              </a:rPr>
              <a:t>Batch upload of drone images</a:t>
            </a:r>
          </a:p>
        </p:txBody>
      </p:sp>
      <p:sp>
        <p:nvSpPr>
          <p:cNvPr id="181" name="TextBox 180">
            <a:extLst>
              <a:ext uri="{FF2B5EF4-FFF2-40B4-BE49-F238E27FC236}">
                <a16:creationId xmlns:a16="http://schemas.microsoft.com/office/drawing/2014/main" id="{C8F4AD36-C0BB-6E4D-BD9E-9394EAB0499C}"/>
              </a:ext>
            </a:extLst>
          </p:cNvPr>
          <p:cNvSpPr txBox="1"/>
          <p:nvPr/>
        </p:nvSpPr>
        <p:spPr>
          <a:xfrm>
            <a:off x="10420735" y="3675800"/>
            <a:ext cx="1128516" cy="552159"/>
          </a:xfrm>
          <a:prstGeom prst="rect">
            <a:avLst/>
          </a:prstGeom>
          <a:noFill/>
        </p:spPr>
        <p:txBody>
          <a:bodyPr wrap="square" rtlCol="0">
            <a:spAutoFit/>
          </a:bodyPr>
          <a:lstStyle/>
          <a:p>
            <a:pPr algn="ctr" defTabSz="914225"/>
            <a:r>
              <a:rPr lang="en-US" sz="1000" b="1" kern="0" spc="49">
                <a:solidFill>
                  <a:srgbClr val="505050"/>
                </a:solidFill>
                <a:latin typeface="Segoe UI Semibold" charset="0"/>
                <a:cs typeface="Segoe UI Semibold" charset="0"/>
              </a:rPr>
              <a:t>On-</a:t>
            </a:r>
            <a:r>
              <a:rPr lang="en-US" sz="1000" b="1" kern="0" spc="49" err="1">
                <a:solidFill>
                  <a:srgbClr val="505050"/>
                </a:solidFill>
                <a:latin typeface="Segoe UI Semibold" charset="0"/>
                <a:cs typeface="Segoe UI Semibold" charset="0"/>
              </a:rPr>
              <a:t>prem</a:t>
            </a:r>
            <a:r>
              <a:rPr lang="en-US" sz="1000" b="1" kern="0" spc="49">
                <a:solidFill>
                  <a:srgbClr val="505050"/>
                </a:solidFill>
                <a:latin typeface="Segoe UI Semibold" charset="0"/>
                <a:cs typeface="Segoe UI Semibold" charset="0"/>
              </a:rPr>
              <a:t> command center</a:t>
            </a:r>
          </a:p>
        </p:txBody>
      </p:sp>
      <p:grpSp>
        <p:nvGrpSpPr>
          <p:cNvPr id="182" name="Group 181">
            <a:extLst>
              <a:ext uri="{FF2B5EF4-FFF2-40B4-BE49-F238E27FC236}">
                <a16:creationId xmlns:a16="http://schemas.microsoft.com/office/drawing/2014/main" id="{C476A1A0-2848-9C47-B1D0-48578D36F5B4}"/>
              </a:ext>
            </a:extLst>
          </p:cNvPr>
          <p:cNvGrpSpPr/>
          <p:nvPr/>
        </p:nvGrpSpPr>
        <p:grpSpPr>
          <a:xfrm>
            <a:off x="1163790" y="3148338"/>
            <a:ext cx="526741" cy="390094"/>
            <a:chOff x="668790" y="3301445"/>
            <a:chExt cx="537303" cy="397916"/>
          </a:xfrm>
        </p:grpSpPr>
        <p:grpSp>
          <p:nvGrpSpPr>
            <p:cNvPr id="183" name="Group 182">
              <a:extLst>
                <a:ext uri="{FF2B5EF4-FFF2-40B4-BE49-F238E27FC236}">
                  <a16:creationId xmlns:a16="http://schemas.microsoft.com/office/drawing/2014/main" id="{BECD107E-5CFF-A143-8404-DADA64856DD7}"/>
                </a:ext>
              </a:extLst>
            </p:cNvPr>
            <p:cNvGrpSpPr/>
            <p:nvPr/>
          </p:nvGrpSpPr>
          <p:grpSpPr>
            <a:xfrm>
              <a:off x="668790" y="3301445"/>
              <a:ext cx="196535" cy="373965"/>
              <a:chOff x="8078776" y="2897184"/>
              <a:chExt cx="196535" cy="373965"/>
            </a:xfrm>
          </p:grpSpPr>
          <p:sp>
            <p:nvSpPr>
              <p:cNvPr id="185" name="Rectangle 184">
                <a:extLst>
                  <a:ext uri="{FF2B5EF4-FFF2-40B4-BE49-F238E27FC236}">
                    <a16:creationId xmlns:a16="http://schemas.microsoft.com/office/drawing/2014/main" id="{D0210CEB-347A-3140-9586-B082AFBB63DC}"/>
                  </a:ext>
                </a:extLst>
              </p:cNvPr>
              <p:cNvSpPr/>
              <p:nvPr/>
            </p:nvSpPr>
            <p:spPr bwMode="auto">
              <a:xfrm>
                <a:off x="8078776" y="2897184"/>
                <a:ext cx="196535" cy="373965"/>
              </a:xfrm>
              <a:prstGeom prst="rect">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6" name="Straight Connector 185">
                <a:extLst>
                  <a:ext uri="{FF2B5EF4-FFF2-40B4-BE49-F238E27FC236}">
                    <a16:creationId xmlns:a16="http://schemas.microsoft.com/office/drawing/2014/main" id="{0297F053-3400-554C-B420-B49ADE8621D6}"/>
                  </a:ext>
                </a:extLst>
              </p:cNvPr>
              <p:cNvCxnSpPr>
                <a:cxnSpLocks/>
              </p:cNvCxnSpPr>
              <p:nvPr/>
            </p:nvCxnSpPr>
            <p:spPr>
              <a:xfrm>
                <a:off x="8130362" y="2964411"/>
                <a:ext cx="93362"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3FCF7F4-3E63-E74D-A37E-53B3F81EE529}"/>
                  </a:ext>
                </a:extLst>
              </p:cNvPr>
              <p:cNvCxnSpPr>
                <a:cxnSpLocks/>
              </p:cNvCxnSpPr>
              <p:nvPr/>
            </p:nvCxnSpPr>
            <p:spPr>
              <a:xfrm>
                <a:off x="8122179" y="3147034"/>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BAB85C0-317D-034A-AA7D-FCF151D29C67}"/>
                  </a:ext>
                </a:extLst>
              </p:cNvPr>
              <p:cNvCxnSpPr>
                <a:cxnSpLocks/>
              </p:cNvCxnSpPr>
              <p:nvPr/>
            </p:nvCxnSpPr>
            <p:spPr>
              <a:xfrm>
                <a:off x="8122179" y="3198956"/>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84" name="Cylinder 157">
              <a:extLst>
                <a:ext uri="{FF2B5EF4-FFF2-40B4-BE49-F238E27FC236}">
                  <a16:creationId xmlns:a16="http://schemas.microsoft.com/office/drawing/2014/main" id="{D78844AF-176A-C247-8B22-BB77BFFF2593}"/>
                </a:ext>
              </a:extLst>
            </p:cNvPr>
            <p:cNvSpPr/>
            <p:nvPr/>
          </p:nvSpPr>
          <p:spPr bwMode="auto">
            <a:xfrm>
              <a:off x="980685" y="3403228"/>
              <a:ext cx="225408" cy="296133"/>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a:solidFill>
                  <a:schemeClr val="tx2"/>
                </a:solidFill>
                <a:latin typeface="+mj-lt"/>
                <a:ea typeface="Segoe UI" pitchFamily="34" charset="0"/>
                <a:cs typeface="Segoe UI" pitchFamily="34" charset="0"/>
              </a:endParaRPr>
            </a:p>
          </p:txBody>
        </p:sp>
      </p:grpSp>
      <p:sp>
        <p:nvSpPr>
          <p:cNvPr id="190" name="Rectangle 255">
            <a:extLst>
              <a:ext uri="{FF2B5EF4-FFF2-40B4-BE49-F238E27FC236}">
                <a16:creationId xmlns:a16="http://schemas.microsoft.com/office/drawing/2014/main" id="{7C3EFB9A-E827-8E4B-A747-8D13E1295C30}"/>
              </a:ext>
            </a:extLst>
          </p:cNvPr>
          <p:cNvSpPr/>
          <p:nvPr/>
        </p:nvSpPr>
        <p:spPr>
          <a:xfrm>
            <a:off x="8443230" y="2833938"/>
            <a:ext cx="1303980" cy="734704"/>
          </a:xfrm>
          <a:prstGeom prst="rect">
            <a:avLst/>
          </a:prstGeom>
        </p:spPr>
        <p:txBody>
          <a:bodyPr wrap="square">
            <a:spAutoFit/>
          </a:bodyPr>
          <a:lstStyle/>
          <a:p>
            <a:pPr algn="ctr" defTabSz="914225">
              <a:spcAft>
                <a:spcPts val="272"/>
              </a:spcAft>
              <a:defRPr/>
            </a:pPr>
            <a:r>
              <a:rPr lang="en-US" sz="1000" b="1" kern="0" spc="49">
                <a:solidFill>
                  <a:srgbClr val="505050"/>
                </a:solidFill>
                <a:latin typeface="Segoe UI Semibold" charset="0"/>
                <a:cs typeface="Segoe UI Semibold" charset="0"/>
              </a:rPr>
              <a:t>Cosmos DB</a:t>
            </a:r>
          </a:p>
          <a:p>
            <a:pPr algn="ctr" defTabSz="914225">
              <a:spcAft>
                <a:spcPts val="400"/>
              </a:spcAft>
              <a:defRPr/>
            </a:pPr>
            <a:r>
              <a:rPr lang="en-US" sz="980" kern="0" spc="49">
                <a:solidFill>
                  <a:srgbClr val="505050"/>
                </a:solidFill>
                <a:latin typeface="Segoe UI" panose="020B0502040204020203" pitchFamily="34" charset="0"/>
                <a:cs typeface="Segoe UI" panose="020B0502040204020203" pitchFamily="34" charset="0"/>
              </a:rPr>
              <a:t>Contain inventory results and state changes</a:t>
            </a:r>
          </a:p>
        </p:txBody>
      </p:sp>
      <p:sp>
        <p:nvSpPr>
          <p:cNvPr id="195" name="Rectangle 194">
            <a:extLst>
              <a:ext uri="{FF2B5EF4-FFF2-40B4-BE49-F238E27FC236}">
                <a16:creationId xmlns:a16="http://schemas.microsoft.com/office/drawing/2014/main" id="{4EDAAA30-324D-3442-B318-A603AAC6B3C9}"/>
              </a:ext>
            </a:extLst>
          </p:cNvPr>
          <p:cNvSpPr/>
          <p:nvPr/>
        </p:nvSpPr>
        <p:spPr>
          <a:xfrm>
            <a:off x="6558996" y="3717215"/>
            <a:ext cx="1316639" cy="39827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000" b="1" kern="0" spc="49">
                <a:solidFill>
                  <a:srgbClr val="505050"/>
                </a:solidFill>
                <a:latin typeface="Segoe UI Semibold" charset="0"/>
                <a:cs typeface="Segoe UI Semibold" charset="0"/>
              </a:rPr>
              <a:t>Azure ML compute</a:t>
            </a:r>
          </a:p>
        </p:txBody>
      </p:sp>
      <p:sp>
        <p:nvSpPr>
          <p:cNvPr id="196" name="Rectangle 255">
            <a:extLst>
              <a:ext uri="{FF2B5EF4-FFF2-40B4-BE49-F238E27FC236}">
                <a16:creationId xmlns:a16="http://schemas.microsoft.com/office/drawing/2014/main" id="{9AB26699-A383-BE4B-BB90-0CB4A763FC3D}"/>
              </a:ext>
            </a:extLst>
          </p:cNvPr>
          <p:cNvSpPr/>
          <p:nvPr/>
        </p:nvSpPr>
        <p:spPr>
          <a:xfrm>
            <a:off x="6551418" y="4727602"/>
            <a:ext cx="1331795" cy="583841"/>
          </a:xfrm>
          <a:prstGeom prst="rect">
            <a:avLst/>
          </a:prstGeom>
        </p:spPr>
        <p:txBody>
          <a:bodyPr wrap="square">
            <a:spAutoFit/>
          </a:bodyPr>
          <a:lstStyle/>
          <a:p>
            <a:pPr algn="ctr" defTabSz="914225">
              <a:spcAft>
                <a:spcPts val="272"/>
              </a:spcAft>
              <a:defRPr/>
            </a:pPr>
            <a:r>
              <a:rPr lang="en-US" sz="1000" b="1" kern="0" spc="49">
                <a:solidFill>
                  <a:srgbClr val="505050"/>
                </a:solidFill>
                <a:latin typeface="Segoe UI Semibold" charset="0"/>
                <a:cs typeface="Segoe UI Semibold" charset="0"/>
              </a:rPr>
              <a:t>Docker Image</a:t>
            </a:r>
          </a:p>
          <a:p>
            <a:pPr algn="ctr" defTabSz="914225">
              <a:spcAft>
                <a:spcPts val="400"/>
              </a:spcAft>
              <a:defRPr/>
            </a:pPr>
            <a:r>
              <a:rPr lang="en-US" sz="980" kern="0" spc="49">
                <a:solidFill>
                  <a:srgbClr val="505050"/>
                </a:solidFill>
                <a:latin typeface="Segoe UI" panose="020B0502040204020203" pitchFamily="34" charset="0"/>
                <a:cs typeface="Segoe UI" panose="020B0502040204020203" pitchFamily="34" charset="0"/>
              </a:rPr>
              <a:t>DNN contained in a Docker image</a:t>
            </a:r>
          </a:p>
        </p:txBody>
      </p:sp>
      <p:grpSp>
        <p:nvGrpSpPr>
          <p:cNvPr id="215" name="Group 214">
            <a:extLst>
              <a:ext uri="{FF2B5EF4-FFF2-40B4-BE49-F238E27FC236}">
                <a16:creationId xmlns:a16="http://schemas.microsoft.com/office/drawing/2014/main" id="{EB5622E4-5AE8-CA45-B581-2FAEE08D50E7}"/>
              </a:ext>
            </a:extLst>
          </p:cNvPr>
          <p:cNvGrpSpPr/>
          <p:nvPr/>
        </p:nvGrpSpPr>
        <p:grpSpPr>
          <a:xfrm>
            <a:off x="8927176" y="2346959"/>
            <a:ext cx="336090" cy="441542"/>
            <a:chOff x="5359862" y="5432075"/>
            <a:chExt cx="342829" cy="450396"/>
          </a:xfrm>
        </p:grpSpPr>
        <p:sp>
          <p:nvSpPr>
            <p:cNvPr id="216" name="Cylinder 192">
              <a:extLst>
                <a:ext uri="{FF2B5EF4-FFF2-40B4-BE49-F238E27FC236}">
                  <a16:creationId xmlns:a16="http://schemas.microsoft.com/office/drawing/2014/main" id="{CE26A791-0393-6644-96CC-FAC33D6AFEEB}"/>
                </a:ext>
              </a:extLst>
            </p:cNvPr>
            <p:cNvSpPr/>
            <p:nvPr/>
          </p:nvSpPr>
          <p:spPr bwMode="auto">
            <a:xfrm>
              <a:off x="5359862" y="5432075"/>
              <a:ext cx="342829" cy="450396"/>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a:solidFill>
                  <a:schemeClr val="tx2"/>
                </a:solidFill>
                <a:latin typeface="+mj-lt"/>
                <a:ea typeface="Segoe UI" pitchFamily="34" charset="0"/>
                <a:cs typeface="Segoe UI" pitchFamily="34" charset="0"/>
              </a:endParaRPr>
            </a:p>
          </p:txBody>
        </p:sp>
        <p:sp>
          <p:nvSpPr>
            <p:cNvPr id="217" name="Double Brace 216">
              <a:extLst>
                <a:ext uri="{FF2B5EF4-FFF2-40B4-BE49-F238E27FC236}">
                  <a16:creationId xmlns:a16="http://schemas.microsoft.com/office/drawing/2014/main" id="{0474E80C-5246-D647-83C3-C13C862F52F9}"/>
                </a:ext>
              </a:extLst>
            </p:cNvPr>
            <p:cNvSpPr/>
            <p:nvPr/>
          </p:nvSpPr>
          <p:spPr>
            <a:xfrm>
              <a:off x="5456237" y="5630862"/>
              <a:ext cx="152400" cy="152400"/>
            </a:xfrm>
            <a:prstGeom prst="bracePair">
              <a:avLst>
                <a:gd name="adj" fmla="val 1369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grpSp>
        <p:nvGrpSpPr>
          <p:cNvPr id="229" name="Group 228">
            <a:extLst>
              <a:ext uri="{FF2B5EF4-FFF2-40B4-BE49-F238E27FC236}">
                <a16:creationId xmlns:a16="http://schemas.microsoft.com/office/drawing/2014/main" id="{DB9F2603-91BC-F349-A00D-C68FF548BD05}"/>
              </a:ext>
            </a:extLst>
          </p:cNvPr>
          <p:cNvGrpSpPr/>
          <p:nvPr/>
        </p:nvGrpSpPr>
        <p:grpSpPr>
          <a:xfrm>
            <a:off x="6927511" y="4311554"/>
            <a:ext cx="579608" cy="370797"/>
            <a:chOff x="6723075" y="2366625"/>
            <a:chExt cx="727075" cy="465138"/>
          </a:xfrm>
        </p:grpSpPr>
        <p:sp>
          <p:nvSpPr>
            <p:cNvPr id="230" name="Freeform 6">
              <a:extLst>
                <a:ext uri="{FF2B5EF4-FFF2-40B4-BE49-F238E27FC236}">
                  <a16:creationId xmlns:a16="http://schemas.microsoft.com/office/drawing/2014/main" id="{8EF5F72E-4E8A-4F40-8CBD-62C61ABBEE8B}"/>
                </a:ext>
              </a:extLst>
            </p:cNvPr>
            <p:cNvSpPr>
              <a:spLocks/>
            </p:cNvSpPr>
            <p:nvPr/>
          </p:nvSpPr>
          <p:spPr bwMode="auto">
            <a:xfrm>
              <a:off x="6924688" y="2698413"/>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2" name="Rectangle 9">
              <a:extLst>
                <a:ext uri="{FF2B5EF4-FFF2-40B4-BE49-F238E27FC236}">
                  <a16:creationId xmlns:a16="http://schemas.microsoft.com/office/drawing/2014/main" id="{46320533-A667-6A46-8E21-54CD129DFAC2}"/>
                </a:ext>
              </a:extLst>
            </p:cNvPr>
            <p:cNvSpPr>
              <a:spLocks noChangeArrowheads="1"/>
            </p:cNvSpPr>
            <p:nvPr/>
          </p:nvSpPr>
          <p:spPr bwMode="auto">
            <a:xfrm>
              <a:off x="70501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3" name="Rectangle 10">
              <a:extLst>
                <a:ext uri="{FF2B5EF4-FFF2-40B4-BE49-F238E27FC236}">
                  <a16:creationId xmlns:a16="http://schemas.microsoft.com/office/drawing/2014/main" id="{AB9ED324-B052-E345-9A10-C79FB4990210}"/>
                </a:ext>
              </a:extLst>
            </p:cNvPr>
            <p:cNvSpPr>
              <a:spLocks noChangeArrowheads="1"/>
            </p:cNvSpPr>
            <p:nvPr/>
          </p:nvSpPr>
          <p:spPr bwMode="auto">
            <a:xfrm>
              <a:off x="70405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4" name="Rectangle 11">
              <a:extLst>
                <a:ext uri="{FF2B5EF4-FFF2-40B4-BE49-F238E27FC236}">
                  <a16:creationId xmlns:a16="http://schemas.microsoft.com/office/drawing/2014/main" id="{A326665E-38AC-C046-8DBD-B969A1219C5A}"/>
                </a:ext>
              </a:extLst>
            </p:cNvPr>
            <p:cNvSpPr>
              <a:spLocks noChangeArrowheads="1"/>
            </p:cNvSpPr>
            <p:nvPr/>
          </p:nvSpPr>
          <p:spPr bwMode="auto">
            <a:xfrm>
              <a:off x="70691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5" name="Rectangle 12">
              <a:extLst>
                <a:ext uri="{FF2B5EF4-FFF2-40B4-BE49-F238E27FC236}">
                  <a16:creationId xmlns:a16="http://schemas.microsoft.com/office/drawing/2014/main" id="{7784C9FE-605B-4D47-94D5-E290B6323A6B}"/>
                </a:ext>
              </a:extLst>
            </p:cNvPr>
            <p:cNvSpPr>
              <a:spLocks noChangeArrowheads="1"/>
            </p:cNvSpPr>
            <p:nvPr/>
          </p:nvSpPr>
          <p:spPr bwMode="auto">
            <a:xfrm>
              <a:off x="703105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6" name="Rectangle 13">
              <a:extLst>
                <a:ext uri="{FF2B5EF4-FFF2-40B4-BE49-F238E27FC236}">
                  <a16:creationId xmlns:a16="http://schemas.microsoft.com/office/drawing/2014/main" id="{D5CDBFFC-F221-B84E-B08B-AB4B42557B81}"/>
                </a:ext>
              </a:extLst>
            </p:cNvPr>
            <p:cNvSpPr>
              <a:spLocks noChangeArrowheads="1"/>
            </p:cNvSpPr>
            <p:nvPr/>
          </p:nvSpPr>
          <p:spPr bwMode="auto">
            <a:xfrm>
              <a:off x="70596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7" name="Rectangle 14">
              <a:extLst>
                <a:ext uri="{FF2B5EF4-FFF2-40B4-BE49-F238E27FC236}">
                  <a16:creationId xmlns:a16="http://schemas.microsoft.com/office/drawing/2014/main" id="{4AF9CF6F-0BEA-AA4B-BADA-01CA5FA218AA}"/>
                </a:ext>
              </a:extLst>
            </p:cNvPr>
            <p:cNvSpPr>
              <a:spLocks noChangeArrowheads="1"/>
            </p:cNvSpPr>
            <p:nvPr/>
          </p:nvSpPr>
          <p:spPr bwMode="auto">
            <a:xfrm>
              <a:off x="7078675"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9" name="Rectangle 15">
              <a:extLst>
                <a:ext uri="{FF2B5EF4-FFF2-40B4-BE49-F238E27FC236}">
                  <a16:creationId xmlns:a16="http://schemas.microsoft.com/office/drawing/2014/main" id="{4DBA4070-B5E2-6843-9B8A-D27BC87F8299}"/>
                </a:ext>
              </a:extLst>
            </p:cNvPr>
            <p:cNvSpPr>
              <a:spLocks noChangeArrowheads="1"/>
            </p:cNvSpPr>
            <p:nvPr/>
          </p:nvSpPr>
          <p:spPr bwMode="auto">
            <a:xfrm>
              <a:off x="70596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1" name="Rectangle 16">
              <a:extLst>
                <a:ext uri="{FF2B5EF4-FFF2-40B4-BE49-F238E27FC236}">
                  <a16:creationId xmlns:a16="http://schemas.microsoft.com/office/drawing/2014/main" id="{534A4A37-8D1D-C44A-9471-85CF14C8A3BC}"/>
                </a:ext>
              </a:extLst>
            </p:cNvPr>
            <p:cNvSpPr>
              <a:spLocks noChangeArrowheads="1"/>
            </p:cNvSpPr>
            <p:nvPr/>
          </p:nvSpPr>
          <p:spPr bwMode="auto">
            <a:xfrm>
              <a:off x="69754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5" name="Rectangle 17">
              <a:extLst>
                <a:ext uri="{FF2B5EF4-FFF2-40B4-BE49-F238E27FC236}">
                  <a16:creationId xmlns:a16="http://schemas.microsoft.com/office/drawing/2014/main" id="{63D7B20C-68E3-554E-B6CA-F1ED9F9A435D}"/>
                </a:ext>
              </a:extLst>
            </p:cNvPr>
            <p:cNvSpPr>
              <a:spLocks noChangeArrowheads="1"/>
            </p:cNvSpPr>
            <p:nvPr/>
          </p:nvSpPr>
          <p:spPr bwMode="auto">
            <a:xfrm>
              <a:off x="69866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6" name="Rectangle 18">
              <a:extLst>
                <a:ext uri="{FF2B5EF4-FFF2-40B4-BE49-F238E27FC236}">
                  <a16:creationId xmlns:a16="http://schemas.microsoft.com/office/drawing/2014/main" id="{C6A41260-2ED4-4349-8078-43F1712466E5}"/>
                </a:ext>
              </a:extLst>
            </p:cNvPr>
            <p:cNvSpPr>
              <a:spLocks noChangeArrowheads="1"/>
            </p:cNvSpPr>
            <p:nvPr/>
          </p:nvSpPr>
          <p:spPr bwMode="auto">
            <a:xfrm>
              <a:off x="69961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7" name="Rectangle 19">
              <a:extLst>
                <a:ext uri="{FF2B5EF4-FFF2-40B4-BE49-F238E27FC236}">
                  <a16:creationId xmlns:a16="http://schemas.microsoft.com/office/drawing/2014/main" id="{D5BBEF2E-486B-F94B-A498-0211EDE8A239}"/>
                </a:ext>
              </a:extLst>
            </p:cNvPr>
            <p:cNvSpPr>
              <a:spLocks noChangeArrowheads="1"/>
            </p:cNvSpPr>
            <p:nvPr/>
          </p:nvSpPr>
          <p:spPr bwMode="auto">
            <a:xfrm>
              <a:off x="70691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8" name="Rectangle 20">
              <a:extLst>
                <a:ext uri="{FF2B5EF4-FFF2-40B4-BE49-F238E27FC236}">
                  <a16:creationId xmlns:a16="http://schemas.microsoft.com/office/drawing/2014/main" id="{C3ADCCF2-F3D4-8046-AC55-E8BC3DBEE1A2}"/>
                </a:ext>
              </a:extLst>
            </p:cNvPr>
            <p:cNvSpPr>
              <a:spLocks noChangeArrowheads="1"/>
            </p:cNvSpPr>
            <p:nvPr/>
          </p:nvSpPr>
          <p:spPr bwMode="auto">
            <a:xfrm>
              <a:off x="7078675"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9" name="Rectangle 21">
              <a:extLst>
                <a:ext uri="{FF2B5EF4-FFF2-40B4-BE49-F238E27FC236}">
                  <a16:creationId xmlns:a16="http://schemas.microsoft.com/office/drawing/2014/main" id="{1C16257C-0209-8D4E-BE45-AA285D5353A9}"/>
                </a:ext>
              </a:extLst>
            </p:cNvPr>
            <p:cNvSpPr>
              <a:spLocks noChangeArrowheads="1"/>
            </p:cNvSpPr>
            <p:nvPr/>
          </p:nvSpPr>
          <p:spPr bwMode="auto">
            <a:xfrm>
              <a:off x="6965963"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0" name="Rectangle 22">
              <a:extLst>
                <a:ext uri="{FF2B5EF4-FFF2-40B4-BE49-F238E27FC236}">
                  <a16:creationId xmlns:a16="http://schemas.microsoft.com/office/drawing/2014/main" id="{B7980AF2-80FE-554B-99BD-6BD9ED7C70E7}"/>
                </a:ext>
              </a:extLst>
            </p:cNvPr>
            <p:cNvSpPr>
              <a:spLocks noChangeArrowheads="1"/>
            </p:cNvSpPr>
            <p:nvPr/>
          </p:nvSpPr>
          <p:spPr bwMode="auto">
            <a:xfrm>
              <a:off x="69564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1" name="Rectangle 23">
              <a:extLst>
                <a:ext uri="{FF2B5EF4-FFF2-40B4-BE49-F238E27FC236}">
                  <a16:creationId xmlns:a16="http://schemas.microsoft.com/office/drawing/2014/main" id="{DE3AF741-2EAE-2F4A-9BC5-66EBDCB398DA}"/>
                </a:ext>
              </a:extLst>
            </p:cNvPr>
            <p:cNvSpPr>
              <a:spLocks noChangeArrowheads="1"/>
            </p:cNvSpPr>
            <p:nvPr/>
          </p:nvSpPr>
          <p:spPr bwMode="auto">
            <a:xfrm>
              <a:off x="704057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2" name="Rectangle 24">
              <a:extLst>
                <a:ext uri="{FF2B5EF4-FFF2-40B4-BE49-F238E27FC236}">
                  <a16:creationId xmlns:a16="http://schemas.microsoft.com/office/drawing/2014/main" id="{5BDC748C-2515-3D4D-A8DC-1F62667529AC}"/>
                </a:ext>
              </a:extLst>
            </p:cNvPr>
            <p:cNvSpPr>
              <a:spLocks noChangeArrowheads="1"/>
            </p:cNvSpPr>
            <p:nvPr/>
          </p:nvSpPr>
          <p:spPr bwMode="auto">
            <a:xfrm>
              <a:off x="71326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3" name="Rectangle 25">
              <a:extLst>
                <a:ext uri="{FF2B5EF4-FFF2-40B4-BE49-F238E27FC236}">
                  <a16:creationId xmlns:a16="http://schemas.microsoft.com/office/drawing/2014/main" id="{107F369C-CB0D-8940-84F1-B9A853F3E499}"/>
                </a:ext>
              </a:extLst>
            </p:cNvPr>
            <p:cNvSpPr>
              <a:spLocks noChangeArrowheads="1"/>
            </p:cNvSpPr>
            <p:nvPr/>
          </p:nvSpPr>
          <p:spPr bwMode="auto">
            <a:xfrm>
              <a:off x="71437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4" name="Rectangle 26">
              <a:extLst>
                <a:ext uri="{FF2B5EF4-FFF2-40B4-BE49-F238E27FC236}">
                  <a16:creationId xmlns:a16="http://schemas.microsoft.com/office/drawing/2014/main" id="{A9E9A208-AE0E-FC41-84AB-D3751266274D}"/>
                </a:ext>
              </a:extLst>
            </p:cNvPr>
            <p:cNvSpPr>
              <a:spLocks noChangeArrowheads="1"/>
            </p:cNvSpPr>
            <p:nvPr/>
          </p:nvSpPr>
          <p:spPr bwMode="auto">
            <a:xfrm>
              <a:off x="71532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5" name="Rectangle 27">
              <a:extLst>
                <a:ext uri="{FF2B5EF4-FFF2-40B4-BE49-F238E27FC236}">
                  <a16:creationId xmlns:a16="http://schemas.microsoft.com/office/drawing/2014/main" id="{CC553EF8-D0D5-B44F-B266-BBB4C37DED7A}"/>
                </a:ext>
              </a:extLst>
            </p:cNvPr>
            <p:cNvSpPr>
              <a:spLocks noChangeArrowheads="1"/>
            </p:cNvSpPr>
            <p:nvPr/>
          </p:nvSpPr>
          <p:spPr bwMode="auto">
            <a:xfrm>
              <a:off x="703105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6" name="Rectangle 28">
              <a:extLst>
                <a:ext uri="{FF2B5EF4-FFF2-40B4-BE49-F238E27FC236}">
                  <a16:creationId xmlns:a16="http://schemas.microsoft.com/office/drawing/2014/main" id="{46E7F9F7-EAD7-9640-93F1-E79D1488A732}"/>
                </a:ext>
              </a:extLst>
            </p:cNvPr>
            <p:cNvSpPr>
              <a:spLocks noChangeArrowheads="1"/>
            </p:cNvSpPr>
            <p:nvPr/>
          </p:nvSpPr>
          <p:spPr bwMode="auto">
            <a:xfrm>
              <a:off x="71040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7" name="Rectangle 29">
              <a:extLst>
                <a:ext uri="{FF2B5EF4-FFF2-40B4-BE49-F238E27FC236}">
                  <a16:creationId xmlns:a16="http://schemas.microsoft.com/office/drawing/2014/main" id="{4C474566-CB51-F649-9DA1-DEF6DB1B5898}"/>
                </a:ext>
              </a:extLst>
            </p:cNvPr>
            <p:cNvSpPr>
              <a:spLocks noChangeArrowheads="1"/>
            </p:cNvSpPr>
            <p:nvPr/>
          </p:nvSpPr>
          <p:spPr bwMode="auto">
            <a:xfrm>
              <a:off x="711360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8" name="Rectangle 30">
              <a:extLst>
                <a:ext uri="{FF2B5EF4-FFF2-40B4-BE49-F238E27FC236}">
                  <a16:creationId xmlns:a16="http://schemas.microsoft.com/office/drawing/2014/main" id="{EC4D4ECF-D673-F841-97F7-4043B8D03E84}"/>
                </a:ext>
              </a:extLst>
            </p:cNvPr>
            <p:cNvSpPr>
              <a:spLocks noChangeArrowheads="1"/>
            </p:cNvSpPr>
            <p:nvPr/>
          </p:nvSpPr>
          <p:spPr bwMode="auto">
            <a:xfrm>
              <a:off x="71247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9" name="Rectangle 31">
              <a:extLst>
                <a:ext uri="{FF2B5EF4-FFF2-40B4-BE49-F238E27FC236}">
                  <a16:creationId xmlns:a16="http://schemas.microsoft.com/office/drawing/2014/main" id="{596DD8BB-4BCD-404C-A4D7-D583D92E9E2B}"/>
                </a:ext>
              </a:extLst>
            </p:cNvPr>
            <p:cNvSpPr>
              <a:spLocks noChangeArrowheads="1"/>
            </p:cNvSpPr>
            <p:nvPr/>
          </p:nvSpPr>
          <p:spPr bwMode="auto">
            <a:xfrm>
              <a:off x="703105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0" name="Rectangle 32">
              <a:extLst>
                <a:ext uri="{FF2B5EF4-FFF2-40B4-BE49-F238E27FC236}">
                  <a16:creationId xmlns:a16="http://schemas.microsoft.com/office/drawing/2014/main" id="{06263106-9F7D-344F-B048-53A043661DF3}"/>
                </a:ext>
              </a:extLst>
            </p:cNvPr>
            <p:cNvSpPr>
              <a:spLocks noChangeArrowheads="1"/>
            </p:cNvSpPr>
            <p:nvPr/>
          </p:nvSpPr>
          <p:spPr bwMode="auto">
            <a:xfrm>
              <a:off x="70501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1" name="Rectangle 33">
              <a:extLst>
                <a:ext uri="{FF2B5EF4-FFF2-40B4-BE49-F238E27FC236}">
                  <a16:creationId xmlns:a16="http://schemas.microsoft.com/office/drawing/2014/main" id="{9641E200-B9E5-B244-87AE-FB9C8248338C}"/>
                </a:ext>
              </a:extLst>
            </p:cNvPr>
            <p:cNvSpPr>
              <a:spLocks noChangeArrowheads="1"/>
            </p:cNvSpPr>
            <p:nvPr/>
          </p:nvSpPr>
          <p:spPr bwMode="auto">
            <a:xfrm>
              <a:off x="7004063"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2" name="Rectangle 34">
              <a:extLst>
                <a:ext uri="{FF2B5EF4-FFF2-40B4-BE49-F238E27FC236}">
                  <a16:creationId xmlns:a16="http://schemas.microsoft.com/office/drawing/2014/main" id="{40100A1E-4BB7-1048-9301-0C9B55891B28}"/>
                </a:ext>
              </a:extLst>
            </p:cNvPr>
            <p:cNvSpPr>
              <a:spLocks noChangeArrowheads="1"/>
            </p:cNvSpPr>
            <p:nvPr/>
          </p:nvSpPr>
          <p:spPr bwMode="auto">
            <a:xfrm>
              <a:off x="704057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3" name="Rectangle 35">
              <a:extLst>
                <a:ext uri="{FF2B5EF4-FFF2-40B4-BE49-F238E27FC236}">
                  <a16:creationId xmlns:a16="http://schemas.microsoft.com/office/drawing/2014/main" id="{B23DE329-9758-AF4D-903B-80F70FE67A88}"/>
                </a:ext>
              </a:extLst>
            </p:cNvPr>
            <p:cNvSpPr>
              <a:spLocks noChangeArrowheads="1"/>
            </p:cNvSpPr>
            <p:nvPr/>
          </p:nvSpPr>
          <p:spPr bwMode="auto">
            <a:xfrm>
              <a:off x="7078675"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4" name="Rectangle 36">
              <a:extLst>
                <a:ext uri="{FF2B5EF4-FFF2-40B4-BE49-F238E27FC236}">
                  <a16:creationId xmlns:a16="http://schemas.microsoft.com/office/drawing/2014/main" id="{E69837F6-ED06-A143-A751-F5B737C423F9}"/>
                </a:ext>
              </a:extLst>
            </p:cNvPr>
            <p:cNvSpPr>
              <a:spLocks noChangeArrowheads="1"/>
            </p:cNvSpPr>
            <p:nvPr/>
          </p:nvSpPr>
          <p:spPr bwMode="auto">
            <a:xfrm>
              <a:off x="7069150"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5" name="Rectangle 37">
              <a:extLst>
                <a:ext uri="{FF2B5EF4-FFF2-40B4-BE49-F238E27FC236}">
                  <a16:creationId xmlns:a16="http://schemas.microsoft.com/office/drawing/2014/main" id="{9B99B166-AC4B-7F46-A13F-052AE4CB94BB}"/>
                </a:ext>
              </a:extLst>
            </p:cNvPr>
            <p:cNvSpPr>
              <a:spLocks noChangeArrowheads="1"/>
            </p:cNvSpPr>
            <p:nvPr/>
          </p:nvSpPr>
          <p:spPr bwMode="auto">
            <a:xfrm>
              <a:off x="705010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6" name="Rectangle 38">
              <a:extLst>
                <a:ext uri="{FF2B5EF4-FFF2-40B4-BE49-F238E27FC236}">
                  <a16:creationId xmlns:a16="http://schemas.microsoft.com/office/drawing/2014/main" id="{416A7155-72D8-2F45-8DDA-097A5AFEE9D9}"/>
                </a:ext>
              </a:extLst>
            </p:cNvPr>
            <p:cNvSpPr>
              <a:spLocks noChangeArrowheads="1"/>
            </p:cNvSpPr>
            <p:nvPr/>
          </p:nvSpPr>
          <p:spPr bwMode="auto">
            <a:xfrm>
              <a:off x="705962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7" name="Rectangle 39">
              <a:extLst>
                <a:ext uri="{FF2B5EF4-FFF2-40B4-BE49-F238E27FC236}">
                  <a16:creationId xmlns:a16="http://schemas.microsoft.com/office/drawing/2014/main" id="{63877506-B4EC-574D-8926-D10D1F438A51}"/>
                </a:ext>
              </a:extLst>
            </p:cNvPr>
            <p:cNvSpPr>
              <a:spLocks noChangeArrowheads="1"/>
            </p:cNvSpPr>
            <p:nvPr/>
          </p:nvSpPr>
          <p:spPr bwMode="auto">
            <a:xfrm>
              <a:off x="69215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8" name="Rectangle 40">
              <a:extLst>
                <a:ext uri="{FF2B5EF4-FFF2-40B4-BE49-F238E27FC236}">
                  <a16:creationId xmlns:a16="http://schemas.microsoft.com/office/drawing/2014/main" id="{828B7F88-1EC6-8B4D-A9DD-717FEED3CD04}"/>
                </a:ext>
              </a:extLst>
            </p:cNvPr>
            <p:cNvSpPr>
              <a:spLocks noChangeArrowheads="1"/>
            </p:cNvSpPr>
            <p:nvPr/>
          </p:nvSpPr>
          <p:spPr bwMode="auto">
            <a:xfrm>
              <a:off x="69119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9" name="Rectangle 41">
              <a:extLst>
                <a:ext uri="{FF2B5EF4-FFF2-40B4-BE49-F238E27FC236}">
                  <a16:creationId xmlns:a16="http://schemas.microsoft.com/office/drawing/2014/main" id="{1DE5B59E-E18B-3248-B6E1-C316520FE4FD}"/>
                </a:ext>
              </a:extLst>
            </p:cNvPr>
            <p:cNvSpPr>
              <a:spLocks noChangeArrowheads="1"/>
            </p:cNvSpPr>
            <p:nvPr/>
          </p:nvSpPr>
          <p:spPr bwMode="auto">
            <a:xfrm>
              <a:off x="68088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0" name="Rectangle 42">
              <a:extLst>
                <a:ext uri="{FF2B5EF4-FFF2-40B4-BE49-F238E27FC236}">
                  <a16:creationId xmlns:a16="http://schemas.microsoft.com/office/drawing/2014/main" id="{2D5348FE-D44C-C94E-BC16-E6F7457E0B82}"/>
                </a:ext>
              </a:extLst>
            </p:cNvPr>
            <p:cNvSpPr>
              <a:spLocks noChangeArrowheads="1"/>
            </p:cNvSpPr>
            <p:nvPr/>
          </p:nvSpPr>
          <p:spPr bwMode="auto">
            <a:xfrm>
              <a:off x="69310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1" name="Rectangle 43">
              <a:extLst>
                <a:ext uri="{FF2B5EF4-FFF2-40B4-BE49-F238E27FC236}">
                  <a16:creationId xmlns:a16="http://schemas.microsoft.com/office/drawing/2014/main" id="{C5F74323-6A69-6146-AC77-07633BB1B8A9}"/>
                </a:ext>
              </a:extLst>
            </p:cNvPr>
            <p:cNvSpPr>
              <a:spLocks noChangeArrowheads="1"/>
            </p:cNvSpPr>
            <p:nvPr/>
          </p:nvSpPr>
          <p:spPr bwMode="auto">
            <a:xfrm>
              <a:off x="69024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2" name="Rectangle 44">
              <a:extLst>
                <a:ext uri="{FF2B5EF4-FFF2-40B4-BE49-F238E27FC236}">
                  <a16:creationId xmlns:a16="http://schemas.microsoft.com/office/drawing/2014/main" id="{C38DC0D4-DA37-604B-8477-A99FE0AA2AA8}"/>
                </a:ext>
              </a:extLst>
            </p:cNvPr>
            <p:cNvSpPr>
              <a:spLocks noChangeArrowheads="1"/>
            </p:cNvSpPr>
            <p:nvPr/>
          </p:nvSpPr>
          <p:spPr bwMode="auto">
            <a:xfrm>
              <a:off x="68834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3" name="Rectangle 45">
              <a:extLst>
                <a:ext uri="{FF2B5EF4-FFF2-40B4-BE49-F238E27FC236}">
                  <a16:creationId xmlns:a16="http://schemas.microsoft.com/office/drawing/2014/main" id="{DB98AE3C-3B93-0345-8E91-4886C3EE51F0}"/>
                </a:ext>
              </a:extLst>
            </p:cNvPr>
            <p:cNvSpPr>
              <a:spLocks noChangeArrowheads="1"/>
            </p:cNvSpPr>
            <p:nvPr/>
          </p:nvSpPr>
          <p:spPr bwMode="auto">
            <a:xfrm>
              <a:off x="68913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4" name="Rectangle 46">
              <a:extLst>
                <a:ext uri="{FF2B5EF4-FFF2-40B4-BE49-F238E27FC236}">
                  <a16:creationId xmlns:a16="http://schemas.microsoft.com/office/drawing/2014/main" id="{EFE1DD98-E333-054F-AD61-C8C88F72E9A9}"/>
                </a:ext>
              </a:extLst>
            </p:cNvPr>
            <p:cNvSpPr>
              <a:spLocks noChangeArrowheads="1"/>
            </p:cNvSpPr>
            <p:nvPr/>
          </p:nvSpPr>
          <p:spPr bwMode="auto">
            <a:xfrm>
              <a:off x="68580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5" name="Rectangle 47">
              <a:extLst>
                <a:ext uri="{FF2B5EF4-FFF2-40B4-BE49-F238E27FC236}">
                  <a16:creationId xmlns:a16="http://schemas.microsoft.com/office/drawing/2014/main" id="{6829B795-5191-E645-A00B-0D45E13BC9AE}"/>
                </a:ext>
              </a:extLst>
            </p:cNvPr>
            <p:cNvSpPr>
              <a:spLocks noChangeArrowheads="1"/>
            </p:cNvSpPr>
            <p:nvPr/>
          </p:nvSpPr>
          <p:spPr bwMode="auto">
            <a:xfrm>
              <a:off x="69215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6" name="Rectangle 48">
              <a:extLst>
                <a:ext uri="{FF2B5EF4-FFF2-40B4-BE49-F238E27FC236}">
                  <a16:creationId xmlns:a16="http://schemas.microsoft.com/office/drawing/2014/main" id="{CE882F44-90F3-D84A-B0A3-3E3F46AEDD3F}"/>
                </a:ext>
              </a:extLst>
            </p:cNvPr>
            <p:cNvSpPr>
              <a:spLocks noChangeArrowheads="1"/>
            </p:cNvSpPr>
            <p:nvPr/>
          </p:nvSpPr>
          <p:spPr bwMode="auto">
            <a:xfrm>
              <a:off x="68469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7" name="Freeform 49">
              <a:extLst>
                <a:ext uri="{FF2B5EF4-FFF2-40B4-BE49-F238E27FC236}">
                  <a16:creationId xmlns:a16="http://schemas.microsoft.com/office/drawing/2014/main" id="{8B8027ED-0C15-7646-9AAC-FA5313364D32}"/>
                </a:ext>
              </a:extLst>
            </p:cNvPr>
            <p:cNvSpPr>
              <a:spLocks noEditPoints="1"/>
            </p:cNvSpPr>
            <p:nvPr/>
          </p:nvSpPr>
          <p:spPr bwMode="auto">
            <a:xfrm>
              <a:off x="6723075" y="2366625"/>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8" name="Rectangle 50">
              <a:extLst>
                <a:ext uri="{FF2B5EF4-FFF2-40B4-BE49-F238E27FC236}">
                  <a16:creationId xmlns:a16="http://schemas.microsoft.com/office/drawing/2014/main" id="{2E483C2B-750A-9F48-ACD9-277BB97133AA}"/>
                </a:ext>
              </a:extLst>
            </p:cNvPr>
            <p:cNvSpPr>
              <a:spLocks noChangeArrowheads="1"/>
            </p:cNvSpPr>
            <p:nvPr/>
          </p:nvSpPr>
          <p:spPr bwMode="auto">
            <a:xfrm>
              <a:off x="68183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9" name="Rectangle 51">
              <a:extLst>
                <a:ext uri="{FF2B5EF4-FFF2-40B4-BE49-F238E27FC236}">
                  <a16:creationId xmlns:a16="http://schemas.microsoft.com/office/drawing/2014/main" id="{7D8A6947-4EE0-3F45-A0C2-443AF7A874F4}"/>
                </a:ext>
              </a:extLst>
            </p:cNvPr>
            <p:cNvSpPr>
              <a:spLocks noChangeArrowheads="1"/>
            </p:cNvSpPr>
            <p:nvPr/>
          </p:nvSpPr>
          <p:spPr bwMode="auto">
            <a:xfrm>
              <a:off x="68278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0" name="Rectangle 52">
              <a:extLst>
                <a:ext uri="{FF2B5EF4-FFF2-40B4-BE49-F238E27FC236}">
                  <a16:creationId xmlns:a16="http://schemas.microsoft.com/office/drawing/2014/main" id="{823C2BB8-0249-B94A-8C3E-722625E4857F}"/>
                </a:ext>
              </a:extLst>
            </p:cNvPr>
            <p:cNvSpPr>
              <a:spLocks noChangeArrowheads="1"/>
            </p:cNvSpPr>
            <p:nvPr/>
          </p:nvSpPr>
          <p:spPr bwMode="auto">
            <a:xfrm>
              <a:off x="68373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1" name="Rectangle 53">
              <a:extLst>
                <a:ext uri="{FF2B5EF4-FFF2-40B4-BE49-F238E27FC236}">
                  <a16:creationId xmlns:a16="http://schemas.microsoft.com/office/drawing/2014/main" id="{F4B19213-2F5D-DC4C-B1AE-9C9EE169370B}"/>
                </a:ext>
              </a:extLst>
            </p:cNvPr>
            <p:cNvSpPr>
              <a:spLocks noChangeArrowheads="1"/>
            </p:cNvSpPr>
            <p:nvPr/>
          </p:nvSpPr>
          <p:spPr bwMode="auto">
            <a:xfrm>
              <a:off x="69310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2" name="Rectangle 54">
              <a:extLst>
                <a:ext uri="{FF2B5EF4-FFF2-40B4-BE49-F238E27FC236}">
                  <a16:creationId xmlns:a16="http://schemas.microsoft.com/office/drawing/2014/main" id="{8E8E3238-0F2A-484B-9C07-95D9B472DAD8}"/>
                </a:ext>
              </a:extLst>
            </p:cNvPr>
            <p:cNvSpPr>
              <a:spLocks noChangeArrowheads="1"/>
            </p:cNvSpPr>
            <p:nvPr/>
          </p:nvSpPr>
          <p:spPr bwMode="auto">
            <a:xfrm>
              <a:off x="69961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3" name="Rectangle 55">
              <a:extLst>
                <a:ext uri="{FF2B5EF4-FFF2-40B4-BE49-F238E27FC236}">
                  <a16:creationId xmlns:a16="http://schemas.microsoft.com/office/drawing/2014/main" id="{C1B22A88-2D35-3D4A-A7E7-850202AD52B4}"/>
                </a:ext>
              </a:extLst>
            </p:cNvPr>
            <p:cNvSpPr>
              <a:spLocks noChangeArrowheads="1"/>
            </p:cNvSpPr>
            <p:nvPr/>
          </p:nvSpPr>
          <p:spPr bwMode="auto">
            <a:xfrm>
              <a:off x="68834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4" name="Rectangle 56">
              <a:extLst>
                <a:ext uri="{FF2B5EF4-FFF2-40B4-BE49-F238E27FC236}">
                  <a16:creationId xmlns:a16="http://schemas.microsoft.com/office/drawing/2014/main" id="{3A3B21BC-A5CB-814B-9C7D-A77C55B7F793}"/>
                </a:ext>
              </a:extLst>
            </p:cNvPr>
            <p:cNvSpPr>
              <a:spLocks noChangeArrowheads="1"/>
            </p:cNvSpPr>
            <p:nvPr/>
          </p:nvSpPr>
          <p:spPr bwMode="auto">
            <a:xfrm>
              <a:off x="68913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5" name="Rectangle 57">
              <a:extLst>
                <a:ext uri="{FF2B5EF4-FFF2-40B4-BE49-F238E27FC236}">
                  <a16:creationId xmlns:a16="http://schemas.microsoft.com/office/drawing/2014/main" id="{7C7EE2D5-41EA-C44F-9BBE-70A25F67B5E1}"/>
                </a:ext>
              </a:extLst>
            </p:cNvPr>
            <p:cNvSpPr>
              <a:spLocks noChangeArrowheads="1"/>
            </p:cNvSpPr>
            <p:nvPr/>
          </p:nvSpPr>
          <p:spPr bwMode="auto">
            <a:xfrm>
              <a:off x="69754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6" name="Rectangle 58">
              <a:extLst>
                <a:ext uri="{FF2B5EF4-FFF2-40B4-BE49-F238E27FC236}">
                  <a16:creationId xmlns:a16="http://schemas.microsoft.com/office/drawing/2014/main" id="{372D0BEC-DC09-DB4B-950F-7CAE18D1153B}"/>
                </a:ext>
              </a:extLst>
            </p:cNvPr>
            <p:cNvSpPr>
              <a:spLocks noChangeArrowheads="1"/>
            </p:cNvSpPr>
            <p:nvPr/>
          </p:nvSpPr>
          <p:spPr bwMode="auto">
            <a:xfrm>
              <a:off x="69866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7" name="Rectangle 59">
              <a:extLst>
                <a:ext uri="{FF2B5EF4-FFF2-40B4-BE49-F238E27FC236}">
                  <a16:creationId xmlns:a16="http://schemas.microsoft.com/office/drawing/2014/main" id="{74BF74A2-3F42-0444-A973-9E0AE8B22FDB}"/>
                </a:ext>
              </a:extLst>
            </p:cNvPr>
            <p:cNvSpPr>
              <a:spLocks noChangeArrowheads="1"/>
            </p:cNvSpPr>
            <p:nvPr/>
          </p:nvSpPr>
          <p:spPr bwMode="auto">
            <a:xfrm>
              <a:off x="70040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8" name="Rectangle 60">
              <a:extLst>
                <a:ext uri="{FF2B5EF4-FFF2-40B4-BE49-F238E27FC236}">
                  <a16:creationId xmlns:a16="http://schemas.microsoft.com/office/drawing/2014/main" id="{830ABE7E-D4F0-0243-9A0E-DF8F6533127A}"/>
                </a:ext>
              </a:extLst>
            </p:cNvPr>
            <p:cNvSpPr>
              <a:spLocks noChangeArrowheads="1"/>
            </p:cNvSpPr>
            <p:nvPr/>
          </p:nvSpPr>
          <p:spPr bwMode="auto">
            <a:xfrm>
              <a:off x="69659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9" name="Rectangle 61">
              <a:extLst>
                <a:ext uri="{FF2B5EF4-FFF2-40B4-BE49-F238E27FC236}">
                  <a16:creationId xmlns:a16="http://schemas.microsoft.com/office/drawing/2014/main" id="{36AF77B4-C6AF-6946-8ACF-7A2AEC7BBB16}"/>
                </a:ext>
              </a:extLst>
            </p:cNvPr>
            <p:cNvSpPr>
              <a:spLocks noChangeArrowheads="1"/>
            </p:cNvSpPr>
            <p:nvPr/>
          </p:nvSpPr>
          <p:spPr bwMode="auto">
            <a:xfrm>
              <a:off x="69119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0" name="Rectangle 62">
              <a:extLst>
                <a:ext uri="{FF2B5EF4-FFF2-40B4-BE49-F238E27FC236}">
                  <a16:creationId xmlns:a16="http://schemas.microsoft.com/office/drawing/2014/main" id="{CE03C8F6-22B1-0147-BE7E-49F0B1E3367E}"/>
                </a:ext>
              </a:extLst>
            </p:cNvPr>
            <p:cNvSpPr>
              <a:spLocks noChangeArrowheads="1"/>
            </p:cNvSpPr>
            <p:nvPr/>
          </p:nvSpPr>
          <p:spPr bwMode="auto">
            <a:xfrm>
              <a:off x="69564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1" name="Rectangle 63">
              <a:extLst>
                <a:ext uri="{FF2B5EF4-FFF2-40B4-BE49-F238E27FC236}">
                  <a16:creationId xmlns:a16="http://schemas.microsoft.com/office/drawing/2014/main" id="{5321976B-D6E5-8B4C-9A71-2EC68E57F581}"/>
                </a:ext>
              </a:extLst>
            </p:cNvPr>
            <p:cNvSpPr>
              <a:spLocks noChangeArrowheads="1"/>
            </p:cNvSpPr>
            <p:nvPr/>
          </p:nvSpPr>
          <p:spPr bwMode="auto">
            <a:xfrm>
              <a:off x="690246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92" name="Group 291">
            <a:extLst>
              <a:ext uri="{FF2B5EF4-FFF2-40B4-BE49-F238E27FC236}">
                <a16:creationId xmlns:a16="http://schemas.microsoft.com/office/drawing/2014/main" id="{87FEE379-FEB9-AA4F-B8D9-690D8F6311A5}"/>
              </a:ext>
            </a:extLst>
          </p:cNvPr>
          <p:cNvGrpSpPr/>
          <p:nvPr/>
        </p:nvGrpSpPr>
        <p:grpSpPr>
          <a:xfrm>
            <a:off x="7017911" y="3355639"/>
            <a:ext cx="398809" cy="339255"/>
            <a:chOff x="6934615" y="3729894"/>
            <a:chExt cx="406806" cy="346058"/>
          </a:xfrm>
        </p:grpSpPr>
        <p:grpSp>
          <p:nvGrpSpPr>
            <p:cNvPr id="293" name="Group 292">
              <a:extLst>
                <a:ext uri="{FF2B5EF4-FFF2-40B4-BE49-F238E27FC236}">
                  <a16:creationId xmlns:a16="http://schemas.microsoft.com/office/drawing/2014/main" id="{D2BDCF39-3428-4347-A19C-EFFF42EEE250}"/>
                </a:ext>
              </a:extLst>
            </p:cNvPr>
            <p:cNvGrpSpPr/>
            <p:nvPr/>
          </p:nvGrpSpPr>
          <p:grpSpPr>
            <a:xfrm>
              <a:off x="6934615" y="3729894"/>
              <a:ext cx="406806" cy="346058"/>
              <a:chOff x="2107244" y="1575258"/>
              <a:chExt cx="310993" cy="264555"/>
            </a:xfrm>
          </p:grpSpPr>
          <p:sp>
            <p:nvSpPr>
              <p:cNvPr id="299" name="Rectangle 9">
                <a:extLst>
                  <a:ext uri="{FF2B5EF4-FFF2-40B4-BE49-F238E27FC236}">
                    <a16:creationId xmlns:a16="http://schemas.microsoft.com/office/drawing/2014/main" id="{E7EF23ED-9B96-484D-AB38-05A6EF2D1255}"/>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300" name="Line 10">
                <a:extLst>
                  <a:ext uri="{FF2B5EF4-FFF2-40B4-BE49-F238E27FC236}">
                    <a16:creationId xmlns:a16="http://schemas.microsoft.com/office/drawing/2014/main" id="{CBCF5C41-0385-1D41-8B67-025A99D5A57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nvGrpSpPr>
            <p:cNvPr id="294" name="Group 293">
              <a:extLst>
                <a:ext uri="{FF2B5EF4-FFF2-40B4-BE49-F238E27FC236}">
                  <a16:creationId xmlns:a16="http://schemas.microsoft.com/office/drawing/2014/main" id="{E027E326-7E1A-3140-8995-D37203DDA956}"/>
                </a:ext>
              </a:extLst>
            </p:cNvPr>
            <p:cNvGrpSpPr/>
            <p:nvPr/>
          </p:nvGrpSpPr>
          <p:grpSpPr>
            <a:xfrm>
              <a:off x="7170232" y="3761187"/>
              <a:ext cx="125171" cy="31293"/>
              <a:chOff x="2287367" y="1599181"/>
              <a:chExt cx="95690" cy="23923"/>
            </a:xfrm>
            <a:solidFill>
              <a:schemeClr val="tx2"/>
            </a:solidFill>
          </p:grpSpPr>
          <p:sp>
            <p:nvSpPr>
              <p:cNvPr id="296" name="Oval 11">
                <a:extLst>
                  <a:ext uri="{FF2B5EF4-FFF2-40B4-BE49-F238E27FC236}">
                    <a16:creationId xmlns:a16="http://schemas.microsoft.com/office/drawing/2014/main" id="{C2411FFF-C5D2-6048-9311-BE737519E1E5}"/>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297" name="Oval 12">
                <a:extLst>
                  <a:ext uri="{FF2B5EF4-FFF2-40B4-BE49-F238E27FC236}">
                    <a16:creationId xmlns:a16="http://schemas.microsoft.com/office/drawing/2014/main" id="{7D17630D-0A99-D842-AE67-CB6D1C5BDA4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298" name="Oval 13">
                <a:extLst>
                  <a:ext uri="{FF2B5EF4-FFF2-40B4-BE49-F238E27FC236}">
                    <a16:creationId xmlns:a16="http://schemas.microsoft.com/office/drawing/2014/main" id="{A793F7B6-65F8-7048-ACDB-0F9C2C0AEFD2}"/>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sp>
          <p:nvSpPr>
            <p:cNvPr id="295" name="Freeform: Shape 230">
              <a:extLst>
                <a:ext uri="{FF2B5EF4-FFF2-40B4-BE49-F238E27FC236}">
                  <a16:creationId xmlns:a16="http://schemas.microsoft.com/office/drawing/2014/main" id="{7844A74E-14E1-B34B-A196-9A0619FB5B28}"/>
                </a:ext>
              </a:extLst>
            </p:cNvPr>
            <p:cNvSpPr/>
            <p:nvPr/>
          </p:nvSpPr>
          <p:spPr bwMode="auto">
            <a:xfrm>
              <a:off x="7045558" y="3880935"/>
              <a:ext cx="196916" cy="144993"/>
            </a:xfrm>
            <a:custGeom>
              <a:avLst/>
              <a:gdLst/>
              <a:ahLst/>
              <a:cxnLst/>
              <a:rect l="l" t="t" r="r" b="b"/>
              <a:pathLst>
                <a:path w="299145" h="220266">
                  <a:moveTo>
                    <a:pt x="285750" y="0"/>
                  </a:moveTo>
                  <a:lnTo>
                    <a:pt x="299145" y="13394"/>
                  </a:lnTo>
                  <a:lnTo>
                    <a:pt x="92422" y="220266"/>
                  </a:lnTo>
                  <a:lnTo>
                    <a:pt x="0" y="127694"/>
                  </a:lnTo>
                  <a:lnTo>
                    <a:pt x="13395" y="114300"/>
                  </a:lnTo>
                  <a:lnTo>
                    <a:pt x="92422" y="193179"/>
                  </a:lnTo>
                  <a:lnTo>
                    <a:pt x="28575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6" name="Straight Connector 305">
            <a:extLst>
              <a:ext uri="{FF2B5EF4-FFF2-40B4-BE49-F238E27FC236}">
                <a16:creationId xmlns:a16="http://schemas.microsoft.com/office/drawing/2014/main" id="{8F4A82B0-A6D1-8145-83D7-DD9557C3B378}"/>
              </a:ext>
            </a:extLst>
          </p:cNvPr>
          <p:cNvCxnSpPr/>
          <p:nvPr/>
        </p:nvCxnSpPr>
        <p:spPr>
          <a:xfrm>
            <a:off x="4359378" y="2041588"/>
            <a:ext cx="0" cy="326985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DC0A525-5E44-6944-A1E0-9C08F08036AA}"/>
              </a:ext>
            </a:extLst>
          </p:cNvPr>
          <p:cNvCxnSpPr/>
          <p:nvPr/>
        </p:nvCxnSpPr>
        <p:spPr>
          <a:xfrm>
            <a:off x="6253714" y="2041588"/>
            <a:ext cx="0" cy="326985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47C8FE-DCFE-C44C-9304-3FB1C6C54E6D}"/>
              </a:ext>
            </a:extLst>
          </p:cNvPr>
          <p:cNvCxnSpPr/>
          <p:nvPr/>
        </p:nvCxnSpPr>
        <p:spPr>
          <a:xfrm>
            <a:off x="8148049" y="2131519"/>
            <a:ext cx="0" cy="326985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09" name="Picture 2" descr="Image result for esmart systems">
            <a:extLst>
              <a:ext uri="{FF2B5EF4-FFF2-40B4-BE49-F238E27FC236}">
                <a16:creationId xmlns:a16="http://schemas.microsoft.com/office/drawing/2014/main" id="{8E6FC6A4-45E0-7F49-9DA2-99AAF473200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90724" y="6528153"/>
            <a:ext cx="1264955" cy="24903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a:extLst>
              <a:ext uri="{FF2B5EF4-FFF2-40B4-BE49-F238E27FC236}">
                <a16:creationId xmlns:a16="http://schemas.microsoft.com/office/drawing/2014/main" id="{DB98203B-1FEA-492B-8012-E06382EC8C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77858" y="5810567"/>
            <a:ext cx="538174" cy="583841"/>
          </a:xfrm>
          <a:prstGeom prst="rect">
            <a:avLst/>
          </a:prstGeom>
        </p:spPr>
      </p:pic>
      <p:sp>
        <p:nvSpPr>
          <p:cNvPr id="135" name="Rectangle 134">
            <a:extLst>
              <a:ext uri="{FF2B5EF4-FFF2-40B4-BE49-F238E27FC236}">
                <a16:creationId xmlns:a16="http://schemas.microsoft.com/office/drawing/2014/main" id="{63F3DFA0-C106-4DD0-B3D6-E94DFC81ED9C}"/>
              </a:ext>
            </a:extLst>
          </p:cNvPr>
          <p:cNvSpPr/>
          <p:nvPr/>
        </p:nvSpPr>
        <p:spPr>
          <a:xfrm>
            <a:off x="6621254" y="6460371"/>
            <a:ext cx="1316639" cy="2443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000" b="1" kern="0" spc="49">
                <a:solidFill>
                  <a:srgbClr val="505050"/>
                </a:solidFill>
                <a:latin typeface="Segoe UI Semibold" charset="0"/>
                <a:cs typeface="Segoe UI Semibold" charset="0"/>
              </a:rPr>
              <a:t>Azure ML service</a:t>
            </a:r>
          </a:p>
        </p:txBody>
      </p:sp>
      <p:sp>
        <p:nvSpPr>
          <p:cNvPr id="138" name="Rectangle 255">
            <a:extLst>
              <a:ext uri="{FF2B5EF4-FFF2-40B4-BE49-F238E27FC236}">
                <a16:creationId xmlns:a16="http://schemas.microsoft.com/office/drawing/2014/main" id="{194C88FD-EC89-4091-AB6C-24B89861A0BC}"/>
              </a:ext>
            </a:extLst>
          </p:cNvPr>
          <p:cNvSpPr/>
          <p:nvPr/>
        </p:nvSpPr>
        <p:spPr>
          <a:xfrm>
            <a:off x="2717820" y="3337319"/>
            <a:ext cx="1233711" cy="244398"/>
          </a:xfrm>
          <a:prstGeom prst="rect">
            <a:avLst/>
          </a:prstGeom>
        </p:spPr>
        <p:txBody>
          <a:bodyPr wrap="square">
            <a:spAutoFit/>
          </a:bodyPr>
          <a:lstStyle/>
          <a:p>
            <a:pPr algn="ctr" defTabSz="914225">
              <a:spcAft>
                <a:spcPts val="400"/>
              </a:spcAft>
              <a:defRPr/>
            </a:pPr>
            <a:r>
              <a:rPr lang="en-US" sz="1000" b="1" kern="0" spc="49">
                <a:solidFill>
                  <a:srgbClr val="505050"/>
                </a:solidFill>
                <a:latin typeface="Segoe UI Semibold" charset="0"/>
                <a:cs typeface="Segoe UI Semibold" charset="0"/>
              </a:rPr>
              <a:t>Azure Blob</a:t>
            </a:r>
          </a:p>
        </p:txBody>
      </p:sp>
      <p:sp>
        <p:nvSpPr>
          <p:cNvPr id="141" name="Rectangle 255">
            <a:extLst>
              <a:ext uri="{FF2B5EF4-FFF2-40B4-BE49-F238E27FC236}">
                <a16:creationId xmlns:a16="http://schemas.microsoft.com/office/drawing/2014/main" id="{A353A8C5-8A02-4B24-B111-7D962A123DE9}"/>
              </a:ext>
            </a:extLst>
          </p:cNvPr>
          <p:cNvSpPr/>
          <p:nvPr/>
        </p:nvSpPr>
        <p:spPr>
          <a:xfrm>
            <a:off x="2717820" y="4436281"/>
            <a:ext cx="1233711" cy="244398"/>
          </a:xfrm>
          <a:prstGeom prst="rect">
            <a:avLst/>
          </a:prstGeom>
        </p:spPr>
        <p:txBody>
          <a:bodyPr wrap="square">
            <a:spAutoFit/>
          </a:bodyPr>
          <a:lstStyle/>
          <a:p>
            <a:pPr algn="ctr" defTabSz="914225">
              <a:spcAft>
                <a:spcPts val="400"/>
              </a:spcAft>
              <a:defRPr/>
            </a:pPr>
            <a:r>
              <a:rPr lang="en-US" sz="1000" b="1" kern="0" spc="49">
                <a:solidFill>
                  <a:srgbClr val="505050"/>
                </a:solidFill>
                <a:latin typeface="Segoe UI Semibold" charset="0"/>
                <a:cs typeface="Segoe UI Semibold" charset="0"/>
              </a:rPr>
              <a:t>Cosmos DB</a:t>
            </a:r>
          </a:p>
        </p:txBody>
      </p:sp>
      <p:grpSp>
        <p:nvGrpSpPr>
          <p:cNvPr id="145" name="Group 144">
            <a:extLst>
              <a:ext uri="{FF2B5EF4-FFF2-40B4-BE49-F238E27FC236}">
                <a16:creationId xmlns:a16="http://schemas.microsoft.com/office/drawing/2014/main" id="{A4D3621F-A936-4415-9B74-95D8CA01E388}"/>
              </a:ext>
            </a:extLst>
          </p:cNvPr>
          <p:cNvGrpSpPr/>
          <p:nvPr/>
        </p:nvGrpSpPr>
        <p:grpSpPr>
          <a:xfrm>
            <a:off x="3100951" y="2916604"/>
            <a:ext cx="467447" cy="402972"/>
            <a:chOff x="2922017" y="3436258"/>
            <a:chExt cx="1405852" cy="1211942"/>
          </a:xfrm>
        </p:grpSpPr>
        <p:sp>
          <p:nvSpPr>
            <p:cNvPr id="150" name="Hexagon 149">
              <a:extLst>
                <a:ext uri="{FF2B5EF4-FFF2-40B4-BE49-F238E27FC236}">
                  <a16:creationId xmlns:a16="http://schemas.microsoft.com/office/drawing/2014/main" id="{D5F0F667-6889-432D-8681-19BA0B1DBA90}"/>
                </a:ext>
              </a:extLst>
            </p:cNvPr>
            <p:cNvSpPr/>
            <p:nvPr/>
          </p:nvSpPr>
          <p:spPr bwMode="auto">
            <a:xfrm>
              <a:off x="2922017" y="3436258"/>
              <a:ext cx="1405852" cy="1211942"/>
            </a:xfrm>
            <a:prstGeom prst="hexagon">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err="1">
                <a:gradFill>
                  <a:gsLst>
                    <a:gs pos="0">
                      <a:srgbClr val="FFFFFF"/>
                    </a:gs>
                    <a:gs pos="100000">
                      <a:srgbClr val="FFFFFF"/>
                    </a:gs>
                  </a:gsLst>
                  <a:lin ang="5400000" scaled="0"/>
                </a:gradFill>
                <a:ea typeface="Segoe UI" pitchFamily="34" charset="0"/>
                <a:cs typeface="Segoe UI" pitchFamily="34" charset="0"/>
              </a:endParaRPr>
            </a:p>
          </p:txBody>
        </p:sp>
        <p:grpSp>
          <p:nvGrpSpPr>
            <p:cNvPr id="152" name="Group 151">
              <a:extLst>
                <a:ext uri="{FF2B5EF4-FFF2-40B4-BE49-F238E27FC236}">
                  <a16:creationId xmlns:a16="http://schemas.microsoft.com/office/drawing/2014/main" id="{68526F0B-EEDF-4A13-B19B-FA0BD006FA23}"/>
                </a:ext>
              </a:extLst>
            </p:cNvPr>
            <p:cNvGrpSpPr/>
            <p:nvPr/>
          </p:nvGrpSpPr>
          <p:grpSpPr>
            <a:xfrm flipH="1">
              <a:off x="3386123" y="3687836"/>
              <a:ext cx="585597" cy="708785"/>
              <a:chOff x="590959" y="3692672"/>
              <a:chExt cx="585597" cy="708785"/>
            </a:xfrm>
          </p:grpSpPr>
          <p:sp>
            <p:nvSpPr>
              <p:cNvPr id="153" name="Snip Single Corner Rectangle 26">
                <a:extLst>
                  <a:ext uri="{FF2B5EF4-FFF2-40B4-BE49-F238E27FC236}">
                    <a16:creationId xmlns:a16="http://schemas.microsoft.com/office/drawing/2014/main" id="{FC1DF4D0-8137-4B8C-9938-ADF34646010A}"/>
                  </a:ext>
                </a:extLst>
              </p:cNvPr>
              <p:cNvSpPr/>
              <p:nvPr/>
            </p:nvSpPr>
            <p:spPr bwMode="auto">
              <a:xfrm flipH="1">
                <a:off x="590959" y="3692672"/>
                <a:ext cx="585597" cy="708785"/>
              </a:xfrm>
              <a:prstGeom prst="snip1Rect">
                <a:avLst>
                  <a:gd name="adj" fmla="val 28736"/>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tx2"/>
                    </a:solidFill>
                    <a:latin typeface="Segoe UI" panose="020B0502040204020203" pitchFamily="34" charset="0"/>
                    <a:ea typeface="Segoe UI" panose="020B0502040204020203" pitchFamily="34" charset="0"/>
                    <a:cs typeface="Segoe UI" panose="020B0502040204020203" pitchFamily="34" charset="0"/>
                  </a:rPr>
                  <a:t>10</a:t>
                </a:r>
                <a:br>
                  <a:rPr lang="en-US" sz="686">
                    <a:solidFill>
                      <a:schemeClr val="tx2"/>
                    </a:solidFill>
                    <a:latin typeface="Segoe UI" panose="020B0502040204020203" pitchFamily="34" charset="0"/>
                    <a:ea typeface="Segoe UI" panose="020B0502040204020203" pitchFamily="34" charset="0"/>
                    <a:cs typeface="Segoe UI" panose="020B0502040204020203" pitchFamily="34" charset="0"/>
                  </a:rPr>
                </a:br>
                <a:r>
                  <a:rPr lang="en-US" sz="686">
                    <a:solidFill>
                      <a:schemeClr val="tx2"/>
                    </a:solidFill>
                    <a:latin typeface="Segoe UI" panose="020B0502040204020203" pitchFamily="34" charset="0"/>
                    <a:ea typeface="Segoe UI" panose="020B0502040204020203" pitchFamily="34" charset="0"/>
                    <a:cs typeface="Segoe UI" panose="020B0502040204020203" pitchFamily="34" charset="0"/>
                  </a:rPr>
                  <a:t>01</a:t>
                </a:r>
              </a:p>
            </p:txBody>
          </p:sp>
          <p:sp>
            <p:nvSpPr>
              <p:cNvPr id="154" name="Triangle 27">
                <a:extLst>
                  <a:ext uri="{FF2B5EF4-FFF2-40B4-BE49-F238E27FC236}">
                    <a16:creationId xmlns:a16="http://schemas.microsoft.com/office/drawing/2014/main" id="{A553CCD7-DD4B-4421-B008-80B487F7615F}"/>
                  </a:ext>
                </a:extLst>
              </p:cNvPr>
              <p:cNvSpPr/>
              <p:nvPr/>
            </p:nvSpPr>
            <p:spPr bwMode="auto">
              <a:xfrm rot="8100000">
                <a:off x="605734" y="3761863"/>
                <a:ext cx="275229" cy="116186"/>
              </a:xfrm>
              <a:prstGeom prst="triangl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D378FE38-A03A-440A-A0ED-0C55169EE40F}"/>
              </a:ext>
            </a:extLst>
          </p:cNvPr>
          <p:cNvGrpSpPr/>
          <p:nvPr/>
        </p:nvGrpSpPr>
        <p:grpSpPr>
          <a:xfrm>
            <a:off x="3166630" y="3970247"/>
            <a:ext cx="336090" cy="441542"/>
            <a:chOff x="5359862" y="5432075"/>
            <a:chExt cx="342829" cy="450396"/>
          </a:xfrm>
        </p:grpSpPr>
        <p:sp>
          <p:nvSpPr>
            <p:cNvPr id="156" name="Cylinder 190">
              <a:extLst>
                <a:ext uri="{FF2B5EF4-FFF2-40B4-BE49-F238E27FC236}">
                  <a16:creationId xmlns:a16="http://schemas.microsoft.com/office/drawing/2014/main" id="{D0DAF3BC-2D56-44C3-BDC5-43841D27E0E9}"/>
                </a:ext>
              </a:extLst>
            </p:cNvPr>
            <p:cNvSpPr/>
            <p:nvPr/>
          </p:nvSpPr>
          <p:spPr bwMode="auto">
            <a:xfrm>
              <a:off x="5359862" y="5432075"/>
              <a:ext cx="342829" cy="450396"/>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a:solidFill>
                  <a:schemeClr val="tx2"/>
                </a:solidFill>
                <a:latin typeface="+mj-lt"/>
                <a:ea typeface="Segoe UI" pitchFamily="34" charset="0"/>
                <a:cs typeface="Segoe UI" pitchFamily="34" charset="0"/>
              </a:endParaRPr>
            </a:p>
          </p:txBody>
        </p:sp>
        <p:sp>
          <p:nvSpPr>
            <p:cNvPr id="157" name="Double Brace 156">
              <a:extLst>
                <a:ext uri="{FF2B5EF4-FFF2-40B4-BE49-F238E27FC236}">
                  <a16:creationId xmlns:a16="http://schemas.microsoft.com/office/drawing/2014/main" id="{21FC5571-6A5F-47B4-9127-096190F5B349}"/>
                </a:ext>
              </a:extLst>
            </p:cNvPr>
            <p:cNvSpPr/>
            <p:nvPr/>
          </p:nvSpPr>
          <p:spPr>
            <a:xfrm>
              <a:off x="5456237" y="5630862"/>
              <a:ext cx="152400" cy="152400"/>
            </a:xfrm>
            <a:prstGeom prst="bracePair">
              <a:avLst>
                <a:gd name="adj" fmla="val 1369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sp>
        <p:nvSpPr>
          <p:cNvPr id="165" name="TextBox 164">
            <a:extLst>
              <a:ext uri="{FF2B5EF4-FFF2-40B4-BE49-F238E27FC236}">
                <a16:creationId xmlns:a16="http://schemas.microsoft.com/office/drawing/2014/main" id="{B245074C-4F2F-47C0-ADD3-73EFACED3642}"/>
              </a:ext>
            </a:extLst>
          </p:cNvPr>
          <p:cNvSpPr txBox="1"/>
          <p:nvPr/>
        </p:nvSpPr>
        <p:spPr>
          <a:xfrm>
            <a:off x="6673034" y="2776202"/>
            <a:ext cx="1075908" cy="230800"/>
          </a:xfrm>
          <a:prstGeom prst="rect">
            <a:avLst/>
          </a:prstGeom>
          <a:noFill/>
        </p:spPr>
        <p:txBody>
          <a:bodyPr wrap="square" lIns="91427" tIns="45713" rIns="91427" bIns="45713" rtlCol="0" anchor="t">
            <a:spAutoFit/>
          </a:bodyPr>
          <a:lstStyle/>
          <a:p>
            <a:pPr algn="ctr" defTabSz="914192">
              <a:lnSpc>
                <a:spcPct val="90000"/>
              </a:lnSpc>
              <a:spcAft>
                <a:spcPts val="588"/>
              </a:spcAft>
              <a:defRPr/>
            </a:pPr>
            <a:r>
              <a:rPr lang="en-US" sz="1000" b="1" kern="0" spc="49">
                <a:solidFill>
                  <a:srgbClr val="505050"/>
                </a:solidFill>
                <a:latin typeface="Segoe UI Semibold" charset="0"/>
                <a:cs typeface="Segoe UI Semibold" charset="0"/>
              </a:rPr>
              <a:t>TensorFlow</a:t>
            </a:r>
          </a:p>
        </p:txBody>
      </p:sp>
      <p:pic>
        <p:nvPicPr>
          <p:cNvPr id="168" name="Picture 167" descr="A close up of a sign&#10;&#10;Description automatically generated">
            <a:extLst>
              <a:ext uri="{FF2B5EF4-FFF2-40B4-BE49-F238E27FC236}">
                <a16:creationId xmlns:a16="http://schemas.microsoft.com/office/drawing/2014/main" id="{858B3AC6-3EC3-415E-9F3C-9DD76EEDB2D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87071" y="2240109"/>
            <a:ext cx="428128" cy="441275"/>
          </a:xfrm>
          <a:prstGeom prst="rect">
            <a:avLst/>
          </a:prstGeom>
        </p:spPr>
      </p:pic>
      <p:sp>
        <p:nvSpPr>
          <p:cNvPr id="169" name="Rectangle 168">
            <a:extLst>
              <a:ext uri="{FF2B5EF4-FFF2-40B4-BE49-F238E27FC236}">
                <a16:creationId xmlns:a16="http://schemas.microsoft.com/office/drawing/2014/main" id="{E7B3F335-FCEE-4507-AC97-1E2F6ABFD491}"/>
              </a:ext>
            </a:extLst>
          </p:cNvPr>
          <p:cNvSpPr/>
          <p:nvPr/>
        </p:nvSpPr>
        <p:spPr>
          <a:xfrm>
            <a:off x="5011536" y="3807356"/>
            <a:ext cx="476797" cy="153888"/>
          </a:xfrm>
          <a:prstGeom prst="rect">
            <a:avLst/>
          </a:prstGeom>
        </p:spPr>
        <p:txBody>
          <a:bodyPr wrap="none" lIns="0" tIns="0" rIns="0" bIns="0">
            <a:spAutoFit/>
          </a:bodyPr>
          <a:lstStyle/>
          <a:p>
            <a:pPr algn="ctr" defTabSz="914192">
              <a:defRPr/>
            </a:pPr>
            <a:r>
              <a:rPr lang="en-US" sz="1000" b="1" kern="0" spc="49">
                <a:solidFill>
                  <a:srgbClr val="505050"/>
                </a:solidFill>
                <a:latin typeface="Segoe UI Semibold" charset="0"/>
                <a:cs typeface="Segoe UI Semibold" charset="0"/>
              </a:rPr>
              <a:t>Jupyter</a:t>
            </a:r>
          </a:p>
        </p:txBody>
      </p:sp>
      <p:pic>
        <p:nvPicPr>
          <p:cNvPr id="170" name="Picture 169" descr="A picture containing vector graphics&#10;&#10;Description automatically generated">
            <a:extLst>
              <a:ext uri="{FF2B5EF4-FFF2-40B4-BE49-F238E27FC236}">
                <a16:creationId xmlns:a16="http://schemas.microsoft.com/office/drawing/2014/main" id="{BECA7B06-3BD0-49C1-8841-AFC3E8E3CB3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95083" y="3188496"/>
            <a:ext cx="519953" cy="566666"/>
          </a:xfrm>
          <a:prstGeom prst="rect">
            <a:avLst/>
          </a:prstGeom>
        </p:spPr>
      </p:pic>
      <p:grpSp>
        <p:nvGrpSpPr>
          <p:cNvPr id="171" name="Group 8">
            <a:extLst>
              <a:ext uri="{FF2B5EF4-FFF2-40B4-BE49-F238E27FC236}">
                <a16:creationId xmlns:a16="http://schemas.microsoft.com/office/drawing/2014/main" id="{654B5E1A-4742-4B24-AD0E-DE7678CCA7E4}"/>
              </a:ext>
            </a:extLst>
          </p:cNvPr>
          <p:cNvGrpSpPr>
            <a:grpSpLocks noChangeAspect="1"/>
          </p:cNvGrpSpPr>
          <p:nvPr/>
        </p:nvGrpSpPr>
        <p:grpSpPr bwMode="auto">
          <a:xfrm>
            <a:off x="8843426" y="3834115"/>
            <a:ext cx="558031" cy="453401"/>
            <a:chOff x="5458" y="3157"/>
            <a:chExt cx="304" cy="247"/>
          </a:xfrm>
          <a:solidFill>
            <a:schemeClr val="bg1"/>
          </a:solidFill>
        </p:grpSpPr>
        <p:sp>
          <p:nvSpPr>
            <p:cNvPr id="172" name="Freeform 9">
              <a:extLst>
                <a:ext uri="{FF2B5EF4-FFF2-40B4-BE49-F238E27FC236}">
                  <a16:creationId xmlns:a16="http://schemas.microsoft.com/office/drawing/2014/main" id="{7E3C13DD-06C2-49BA-88FE-25685918E198}"/>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2700" cap="flat">
              <a:solidFill>
                <a:schemeClr val="tx2"/>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601">
                <a:gradFill>
                  <a:gsLst>
                    <a:gs pos="0">
                      <a:srgbClr val="505050"/>
                    </a:gs>
                    <a:gs pos="100000">
                      <a:srgbClr val="505050"/>
                    </a:gs>
                  </a:gsLst>
                  <a:lin ang="5400000" scaled="1"/>
                </a:gradFill>
                <a:latin typeface="Segoe UI Semilight"/>
              </a:endParaRPr>
            </a:p>
          </p:txBody>
        </p:sp>
        <p:sp>
          <p:nvSpPr>
            <p:cNvPr id="173" name="Freeform 10">
              <a:extLst>
                <a:ext uri="{FF2B5EF4-FFF2-40B4-BE49-F238E27FC236}">
                  <a16:creationId xmlns:a16="http://schemas.microsoft.com/office/drawing/2014/main" id="{085C7D76-B7A3-4570-892B-607371A49CD4}"/>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tx2"/>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601">
                <a:gradFill>
                  <a:gsLst>
                    <a:gs pos="0">
                      <a:srgbClr val="505050"/>
                    </a:gs>
                    <a:gs pos="100000">
                      <a:srgbClr val="505050"/>
                    </a:gs>
                  </a:gsLst>
                  <a:lin ang="5400000" scaled="1"/>
                </a:gradFill>
                <a:latin typeface="Segoe UI Semilight"/>
              </a:endParaRPr>
            </a:p>
          </p:txBody>
        </p:sp>
      </p:grpSp>
      <p:sp>
        <p:nvSpPr>
          <p:cNvPr id="174" name="Rectangle 255">
            <a:extLst>
              <a:ext uri="{FF2B5EF4-FFF2-40B4-BE49-F238E27FC236}">
                <a16:creationId xmlns:a16="http://schemas.microsoft.com/office/drawing/2014/main" id="{BF880B7D-5B76-466C-B924-38DE5E4B9F54}"/>
              </a:ext>
            </a:extLst>
          </p:cNvPr>
          <p:cNvSpPr/>
          <p:nvPr/>
        </p:nvSpPr>
        <p:spPr>
          <a:xfrm>
            <a:off x="8334934" y="4360250"/>
            <a:ext cx="1579086" cy="734704"/>
          </a:xfrm>
          <a:prstGeom prst="rect">
            <a:avLst/>
          </a:prstGeom>
        </p:spPr>
        <p:txBody>
          <a:bodyPr wrap="square">
            <a:spAutoFit/>
          </a:bodyPr>
          <a:lstStyle/>
          <a:p>
            <a:pPr algn="ctr" defTabSz="914225">
              <a:spcAft>
                <a:spcPts val="272"/>
              </a:spcAft>
              <a:defRPr/>
            </a:pPr>
            <a:r>
              <a:rPr lang="en-US" sz="1000" b="1" kern="0" spc="49">
                <a:solidFill>
                  <a:srgbClr val="505050"/>
                </a:solidFill>
                <a:latin typeface="Segoe UI Semibold" charset="0"/>
                <a:cs typeface="Segoe UI Semibold" charset="0"/>
              </a:rPr>
              <a:t>Intelligent Edge</a:t>
            </a:r>
          </a:p>
          <a:p>
            <a:pPr algn="ctr" defTabSz="914225">
              <a:spcAft>
                <a:spcPts val="400"/>
              </a:spcAft>
              <a:defRPr/>
            </a:pPr>
            <a:r>
              <a:rPr lang="en-US" sz="980" kern="0" spc="49">
                <a:solidFill>
                  <a:srgbClr val="505050"/>
                </a:solidFill>
                <a:latin typeface="Segoe UI" panose="020B0502040204020203" pitchFamily="34" charset="0"/>
                <a:cs typeface="Segoe UI" panose="020B0502040204020203" pitchFamily="34" charset="0"/>
              </a:rPr>
              <a:t>Models deployed to drones for accelerated inferencing</a:t>
            </a:r>
          </a:p>
        </p:txBody>
      </p:sp>
      <p:grpSp>
        <p:nvGrpSpPr>
          <p:cNvPr id="175" name="Group 174">
            <a:extLst>
              <a:ext uri="{FF2B5EF4-FFF2-40B4-BE49-F238E27FC236}">
                <a16:creationId xmlns:a16="http://schemas.microsoft.com/office/drawing/2014/main" id="{8FC47A9E-C711-4A02-A70D-AC450AC4B220}"/>
              </a:ext>
            </a:extLst>
          </p:cNvPr>
          <p:cNvGrpSpPr/>
          <p:nvPr/>
        </p:nvGrpSpPr>
        <p:grpSpPr>
          <a:xfrm rot="5400000">
            <a:off x="7123387" y="2726996"/>
            <a:ext cx="230061" cy="5607936"/>
            <a:chOff x="2716592" y="7286182"/>
            <a:chExt cx="190812" cy="3412220"/>
          </a:xfrm>
        </p:grpSpPr>
        <p:sp>
          <p:nvSpPr>
            <p:cNvPr id="176" name="Right Bracket 175">
              <a:extLst>
                <a:ext uri="{FF2B5EF4-FFF2-40B4-BE49-F238E27FC236}">
                  <a16:creationId xmlns:a16="http://schemas.microsoft.com/office/drawing/2014/main" id="{3A9F7DB0-3A17-458E-9857-5902DBB59E06}"/>
                </a:ext>
              </a:extLst>
            </p:cNvPr>
            <p:cNvSpPr/>
            <p:nvPr/>
          </p:nvSpPr>
          <p:spPr>
            <a:xfrm>
              <a:off x="2716592" y="7286182"/>
              <a:ext cx="53665" cy="3412220"/>
            </a:xfrm>
            <a:prstGeom prst="rightBracket">
              <a:avLst/>
            </a:prstGeom>
            <a:ln w="38100">
              <a:solidFill>
                <a:schemeClr val="tx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cxnSp>
          <p:nvCxnSpPr>
            <p:cNvPr id="191" name="Straight Arrow Connector 190">
              <a:extLst>
                <a:ext uri="{FF2B5EF4-FFF2-40B4-BE49-F238E27FC236}">
                  <a16:creationId xmlns:a16="http://schemas.microsoft.com/office/drawing/2014/main" id="{EF8B5653-BD36-4334-A24A-09AF238D7745}"/>
                </a:ext>
              </a:extLst>
            </p:cNvPr>
            <p:cNvCxnSpPr/>
            <p:nvPr/>
          </p:nvCxnSpPr>
          <p:spPr>
            <a:xfrm>
              <a:off x="2800071" y="8992291"/>
              <a:ext cx="107333" cy="0"/>
            </a:xfrm>
            <a:prstGeom prst="straightConnector1">
              <a:avLst/>
            </a:prstGeom>
            <a:ln w="38100">
              <a:solidFill>
                <a:schemeClr val="tx2"/>
              </a:solidFill>
              <a:prstDash val="lgDash"/>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419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663588" y="2559033"/>
            <a:ext cx="4427654" cy="624073"/>
          </a:xfrm>
        </p:spPr>
        <p:txBody>
          <a:bodyPr/>
          <a:lstStyle/>
          <a:p>
            <a:r>
              <a:rPr lang="en-US"/>
              <a:t>Try it for free</a:t>
            </a:r>
            <a:br>
              <a:rPr lang="en-US"/>
            </a:br>
            <a:r>
              <a:rPr lang="en-US" sz="1765" u="sng">
                <a:solidFill>
                  <a:srgbClr val="0563C1"/>
                </a:solidFill>
                <a:latin typeface="Calibri" panose="020F0502020204030204" pitchFamily="34" charset="0"/>
                <a:ea typeface="Calibri" panose="020F0502020204030204" pitchFamily="34" charset="0"/>
                <a:hlinkClick r:id="rId3"/>
              </a:rPr>
              <a:t>http://aka.ms/amlfree</a:t>
            </a:r>
            <a:br>
              <a:rPr lang="en-US">
                <a:latin typeface="Calibri" panose="020F0502020204030204" pitchFamily="34" charset="0"/>
                <a:ea typeface="Calibri" panose="020F0502020204030204" pitchFamily="34" charset="0"/>
              </a:rPr>
            </a:b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4"/>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663588" y="3639631"/>
            <a:ext cx="4671385" cy="1176733"/>
          </a:xfrm>
          <a:prstGeom prst="rect">
            <a:avLst/>
          </a:prstGeom>
        </p:spPr>
        <p:txBody>
          <a:bodyPr wrap="square">
            <a:spAutoFit/>
          </a:bodyPr>
          <a:lstStyle/>
          <a:p>
            <a:endParaRPr lang="en-US" sz="1730">
              <a:latin typeface="Calibri" panose="020F0502020204030204" pitchFamily="34" charset="0"/>
              <a:ea typeface="Calibri" panose="020F0502020204030204" pitchFamily="34" charset="0"/>
            </a:endParaRPr>
          </a:p>
          <a:p>
            <a:r>
              <a:rPr lang="en-US" sz="1730">
                <a:latin typeface="Calibri" panose="020F0502020204030204" pitchFamily="34" charset="0"/>
                <a:ea typeface="Calibri" panose="020F0502020204030204" pitchFamily="34" charset="0"/>
              </a:rPr>
              <a:t>Learn more: </a:t>
            </a:r>
            <a:r>
              <a:rPr lang="en-US" sz="1730" u="sng">
                <a:solidFill>
                  <a:srgbClr val="0563C1"/>
                </a:solidFill>
                <a:latin typeface="Calibri" panose="020F0502020204030204" pitchFamily="34" charset="0"/>
                <a:ea typeface="Calibri" panose="020F0502020204030204" pitchFamily="34" charset="0"/>
                <a:hlinkClick r:id="rId6"/>
              </a:rPr>
              <a:t>http://aka.ms/azureml-docs</a:t>
            </a:r>
            <a:endParaRPr lang="en-US" sz="1730" u="sng">
              <a:solidFill>
                <a:srgbClr val="0563C1"/>
              </a:solidFill>
              <a:latin typeface="Calibri" panose="020F0502020204030204" pitchFamily="34" charset="0"/>
              <a:ea typeface="Calibri" panose="020F0502020204030204" pitchFamily="34" charset="0"/>
            </a:endParaRPr>
          </a:p>
          <a:p>
            <a:r>
              <a:rPr lang="en-US" sz="1730"/>
              <a:t>Visit the </a:t>
            </a:r>
            <a:r>
              <a:rPr lang="en-US" sz="1730" u="sng">
                <a:hlinkClick r:id="rId7"/>
              </a:rPr>
              <a:t>Getting started guide</a:t>
            </a:r>
            <a:r>
              <a:rPr lang="en-US" sz="1730"/>
              <a:t> </a:t>
            </a:r>
          </a:p>
          <a:p>
            <a:endParaRPr lang="en-US" sz="173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4062373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7CD4-1E01-4BE3-9197-99268951A64F}"/>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1406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10530606" y="3444443"/>
            <a:ext cx="1241367" cy="55215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Azure Kubernetes Service</a:t>
            </a:r>
          </a:p>
        </p:txBody>
      </p:sp>
      <p:sp>
        <p:nvSpPr>
          <p:cNvPr id="7" name="TextBox 6"/>
          <p:cNvSpPr txBox="1"/>
          <p:nvPr/>
        </p:nvSpPr>
        <p:spPr>
          <a:xfrm>
            <a:off x="4514519" y="3323646"/>
            <a:ext cx="1241367" cy="39827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Azure Machine Learning</a:t>
            </a:r>
          </a:p>
        </p:txBody>
      </p:sp>
      <p:sp>
        <p:nvSpPr>
          <p:cNvPr id="10" name="TextBox 9"/>
          <p:cNvSpPr txBox="1"/>
          <p:nvPr/>
        </p:nvSpPr>
        <p:spPr>
          <a:xfrm>
            <a:off x="3180202" y="2111616"/>
            <a:ext cx="2841096" cy="244398"/>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pPr algn="l"/>
            <a:r>
              <a:rPr lang="en-US" sz="1000"/>
              <a:t>Azure GPU Data Science Virtual Machine</a:t>
            </a:r>
          </a:p>
        </p:txBody>
      </p:sp>
      <p:sp>
        <p:nvSpPr>
          <p:cNvPr id="13" name="TextBox 12"/>
          <p:cNvSpPr txBox="1"/>
          <p:nvPr/>
        </p:nvSpPr>
        <p:spPr>
          <a:xfrm>
            <a:off x="6092244" y="4996142"/>
            <a:ext cx="1468825" cy="244398"/>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err="1"/>
              <a:t>Jupyter</a:t>
            </a:r>
            <a:r>
              <a:rPr lang="en-US" sz="1000"/>
              <a:t> Notebook</a:t>
            </a:r>
          </a:p>
        </p:txBody>
      </p:sp>
      <p:sp>
        <p:nvSpPr>
          <p:cNvPr id="22" name="Rectangle 21"/>
          <p:cNvSpPr/>
          <p:nvPr/>
        </p:nvSpPr>
        <p:spPr>
          <a:xfrm>
            <a:off x="2597424" y="2559311"/>
            <a:ext cx="5075561" cy="3110752"/>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28" name="TextBox 27"/>
          <p:cNvSpPr txBox="1"/>
          <p:nvPr/>
        </p:nvSpPr>
        <p:spPr>
          <a:xfrm>
            <a:off x="2752609" y="4996142"/>
            <a:ext cx="1436714" cy="244398"/>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SDK for Python</a:t>
            </a:r>
          </a:p>
        </p:txBody>
      </p:sp>
      <p:sp>
        <p:nvSpPr>
          <p:cNvPr id="30" name="TextBox 29"/>
          <p:cNvSpPr txBox="1"/>
          <p:nvPr/>
        </p:nvSpPr>
        <p:spPr>
          <a:xfrm>
            <a:off x="4416845" y="4996142"/>
            <a:ext cx="1436714" cy="244398"/>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AML service</a:t>
            </a:r>
          </a:p>
        </p:txBody>
      </p:sp>
      <p:sp>
        <p:nvSpPr>
          <p:cNvPr id="37" name="TextBox 36"/>
          <p:cNvSpPr txBox="1"/>
          <p:nvPr/>
        </p:nvSpPr>
        <p:spPr>
          <a:xfrm>
            <a:off x="642750" y="3505070"/>
            <a:ext cx="1241367" cy="39827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Microsoft </a:t>
            </a:r>
            <a:br>
              <a:rPr lang="en-US" sz="1000"/>
            </a:br>
            <a:r>
              <a:rPr lang="en-US" sz="1000"/>
              <a:t>SQL Server</a:t>
            </a:r>
          </a:p>
        </p:txBody>
      </p:sp>
      <p:sp>
        <p:nvSpPr>
          <p:cNvPr id="46" name="TextBox 45"/>
          <p:cNvSpPr txBox="1"/>
          <p:nvPr/>
        </p:nvSpPr>
        <p:spPr>
          <a:xfrm>
            <a:off x="8188097" y="3439540"/>
            <a:ext cx="1763281" cy="39827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Azure Machine Learning managed deployment</a:t>
            </a:r>
          </a:p>
        </p:txBody>
      </p:sp>
      <p:cxnSp>
        <p:nvCxnSpPr>
          <p:cNvPr id="54" name="Elbow Connector 36"/>
          <p:cNvCxnSpPr>
            <a:cxnSpLocks/>
          </p:cNvCxnSpPr>
          <p:nvPr/>
        </p:nvCxnSpPr>
        <p:spPr>
          <a:xfrm rot="16200000" flipV="1">
            <a:off x="5140782" y="2661740"/>
            <a:ext cx="12450" cy="3355118"/>
          </a:xfrm>
          <a:prstGeom prst="bentConnector3">
            <a:avLst>
              <a:gd name="adj1" fmla="val 2342843"/>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D549572-D25F-4165-A995-43F23309909F}"/>
              </a:ext>
            </a:extLst>
          </p:cNvPr>
          <p:cNvSpPr>
            <a:spLocks noGrp="1"/>
          </p:cNvSpPr>
          <p:nvPr>
            <p:ph type="title"/>
          </p:nvPr>
        </p:nvSpPr>
        <p:spPr/>
        <p:txBody>
          <a:bodyPr/>
          <a:lstStyle/>
          <a:p>
            <a:pPr defTabSz="914225">
              <a:lnSpc>
                <a:spcPct val="100000"/>
              </a:lnSpc>
              <a:spcBef>
                <a:spcPts val="0"/>
              </a:spcBef>
            </a:pPr>
            <a:r>
              <a:rPr lang="en-US" sz="3200" kern="0" spc="49">
                <a:solidFill>
                  <a:srgbClr val="0078D7"/>
                </a:solidFill>
                <a:latin typeface="Segoe UI Semilight" charset="0"/>
                <a:ea typeface="Segoe UI Semilight" charset="0"/>
                <a:cs typeface="Segoe UI Semilight" charset="0"/>
              </a:rPr>
              <a:t>Improved text prediction</a:t>
            </a:r>
            <a:br>
              <a:rPr lang="en-US" sz="3200" kern="0" spc="49">
                <a:solidFill>
                  <a:srgbClr val="0078D7"/>
                </a:solidFill>
                <a:latin typeface="Segoe UI Semilight" charset="0"/>
                <a:ea typeface="Segoe UI Semilight" charset="0"/>
                <a:cs typeface="Segoe UI Semilight" charset="0"/>
              </a:rPr>
            </a:br>
            <a:r>
              <a:rPr lang="en-US" sz="1568">
                <a:ln>
                  <a:noFill/>
                </a:ln>
                <a:latin typeface="Segoe UI Semilight"/>
                <a:cs typeface="Segoe UI Light" panose="020B0502040204020203" pitchFamily="34" charset="0"/>
              </a:rPr>
              <a:t>Deep learning and natural language processing boosts search efficacy and tagging accuracy</a:t>
            </a:r>
            <a:br>
              <a:rPr lang="en-US" sz="1568">
                <a:ln>
                  <a:noFill/>
                </a:ln>
                <a:latin typeface="Segoe UI Semilight"/>
                <a:cs typeface="Segoe UI Light" panose="020B0502040204020203" pitchFamily="34" charset="0"/>
              </a:rPr>
            </a:br>
            <a:endParaRPr lang="en-US" sz="3200" kern="0" spc="49">
              <a:solidFill>
                <a:srgbClr val="0078D7"/>
              </a:solidFill>
              <a:latin typeface="Segoe UI Semilight" charset="0"/>
              <a:ea typeface="Segoe UI Semilight" charset="0"/>
              <a:cs typeface="Segoe UI Semilight" charset="0"/>
            </a:endParaRPr>
          </a:p>
        </p:txBody>
      </p:sp>
      <p:sp>
        <p:nvSpPr>
          <p:cNvPr id="32" name="Cylinder 31">
            <a:extLst>
              <a:ext uri="{FF2B5EF4-FFF2-40B4-BE49-F238E27FC236}">
                <a16:creationId xmlns:a16="http://schemas.microsoft.com/office/drawing/2014/main" id="{BC13BE64-9D50-4BAF-8452-FC05F38B749C}"/>
              </a:ext>
            </a:extLst>
          </p:cNvPr>
          <p:cNvSpPr/>
          <p:nvPr/>
        </p:nvSpPr>
        <p:spPr bwMode="auto">
          <a:xfrm>
            <a:off x="1028762" y="2786780"/>
            <a:ext cx="469342" cy="616604"/>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2"/>
                </a:solidFill>
                <a:latin typeface="Segoe UI Semilight" panose="020B0402040204020203" pitchFamily="34" charset="0"/>
                <a:ea typeface="Segoe UI" pitchFamily="34" charset="0"/>
                <a:cs typeface="Segoe UI Semilight" panose="020B0402040204020203" pitchFamily="34" charset="0"/>
              </a:rPr>
              <a:t>SQL</a:t>
            </a:r>
          </a:p>
        </p:txBody>
      </p:sp>
      <p:grpSp>
        <p:nvGrpSpPr>
          <p:cNvPr id="35" name="Group 11">
            <a:extLst>
              <a:ext uri="{FF2B5EF4-FFF2-40B4-BE49-F238E27FC236}">
                <a16:creationId xmlns:a16="http://schemas.microsoft.com/office/drawing/2014/main" id="{B0F6ED53-7BAC-4AC5-A3FD-76D2CEEFEFC3}"/>
              </a:ext>
            </a:extLst>
          </p:cNvPr>
          <p:cNvGrpSpPr>
            <a:grpSpLocks noChangeAspect="1"/>
          </p:cNvGrpSpPr>
          <p:nvPr/>
        </p:nvGrpSpPr>
        <p:grpSpPr bwMode="auto">
          <a:xfrm>
            <a:off x="4928248" y="2790971"/>
            <a:ext cx="413906" cy="450863"/>
            <a:chOff x="3861" y="4291602"/>
            <a:chExt cx="112" cy="244433"/>
          </a:xfrm>
        </p:grpSpPr>
        <p:sp>
          <p:nvSpPr>
            <p:cNvPr id="38" name="Freeform 12">
              <a:extLst>
                <a:ext uri="{FF2B5EF4-FFF2-40B4-BE49-F238E27FC236}">
                  <a16:creationId xmlns:a16="http://schemas.microsoft.com/office/drawing/2014/main" id="{B6E52283-C045-4900-9CD3-77844E1EF4BC}"/>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39" name="Line 13">
              <a:extLst>
                <a:ext uri="{FF2B5EF4-FFF2-40B4-BE49-F238E27FC236}">
                  <a16:creationId xmlns:a16="http://schemas.microsoft.com/office/drawing/2014/main" id="{E6EF57F2-464C-4858-9C99-595DCD96353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0" name="Line 14">
              <a:extLst>
                <a:ext uri="{FF2B5EF4-FFF2-40B4-BE49-F238E27FC236}">
                  <a16:creationId xmlns:a16="http://schemas.microsoft.com/office/drawing/2014/main" id="{F616E509-47FA-42A2-88DB-D63D3271DC6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1" name="Line 15">
              <a:extLst>
                <a:ext uri="{FF2B5EF4-FFF2-40B4-BE49-F238E27FC236}">
                  <a16:creationId xmlns:a16="http://schemas.microsoft.com/office/drawing/2014/main" id="{523A97C8-7499-48D6-B2F8-7ED5E5218FB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2" name="Line 16">
              <a:extLst>
                <a:ext uri="{FF2B5EF4-FFF2-40B4-BE49-F238E27FC236}">
                  <a16:creationId xmlns:a16="http://schemas.microsoft.com/office/drawing/2014/main" id="{3B7679DB-36EC-4FB7-AF3E-3A47B541E68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3" name="Line 17">
              <a:extLst>
                <a:ext uri="{FF2B5EF4-FFF2-40B4-BE49-F238E27FC236}">
                  <a16:creationId xmlns:a16="http://schemas.microsoft.com/office/drawing/2014/main" id="{E704265E-6EEA-4411-A5EB-8F0B5166280A}"/>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grpSp>
      <p:grpSp>
        <p:nvGrpSpPr>
          <p:cNvPr id="44" name="Group 43">
            <a:extLst>
              <a:ext uri="{FF2B5EF4-FFF2-40B4-BE49-F238E27FC236}">
                <a16:creationId xmlns:a16="http://schemas.microsoft.com/office/drawing/2014/main" id="{5A4E850F-8E87-4D0C-88FC-642F522E0A11}"/>
              </a:ext>
            </a:extLst>
          </p:cNvPr>
          <p:cNvGrpSpPr/>
          <p:nvPr/>
        </p:nvGrpSpPr>
        <p:grpSpPr>
          <a:xfrm>
            <a:off x="6621471" y="4505730"/>
            <a:ext cx="421278" cy="421278"/>
            <a:chOff x="11679011" y="5307417"/>
            <a:chExt cx="457200" cy="457200"/>
          </a:xfrm>
        </p:grpSpPr>
        <p:sp>
          <p:nvSpPr>
            <p:cNvPr id="45" name="Oval 44">
              <a:extLst>
                <a:ext uri="{FF2B5EF4-FFF2-40B4-BE49-F238E27FC236}">
                  <a16:creationId xmlns:a16="http://schemas.microsoft.com/office/drawing/2014/main" id="{243F472D-BDAC-4281-9EE5-D7C8DCE2AAFC}"/>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D546E66F-EEFA-4A67-B93C-4D18F6627C6C}"/>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C0F17961-12C4-4E9D-B0C8-1F839DF06340}"/>
                </a:ext>
              </a:extLst>
            </p:cNvPr>
            <p:cNvCxnSpPr>
              <a:stCxn id="45" idx="2"/>
              <a:endCxn id="45"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DE0DF4-859E-460B-A2FB-B2F5E21F12D9}"/>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2BC775-F34C-4824-A0A4-0090DEFD20C2}"/>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A8A635-7BDE-4C3D-A749-7D7B8C342FA4}"/>
                </a:ext>
              </a:extLst>
            </p:cNvPr>
            <p:cNvCxnSpPr>
              <a:cxnSpLocks/>
              <a:stCxn id="49" idx="4"/>
              <a:endCxn id="49"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F69C3310-F67E-416C-8EE9-CF7156EA7836}"/>
              </a:ext>
            </a:extLst>
          </p:cNvPr>
          <p:cNvGrpSpPr/>
          <p:nvPr/>
        </p:nvGrpSpPr>
        <p:grpSpPr>
          <a:xfrm>
            <a:off x="8673030" y="2751139"/>
            <a:ext cx="794894" cy="553904"/>
            <a:chOff x="10409238" y="2874918"/>
            <a:chExt cx="1017966" cy="709345"/>
          </a:xfrm>
        </p:grpSpPr>
        <p:grpSp>
          <p:nvGrpSpPr>
            <p:cNvPr id="11" name="Group 10">
              <a:extLst>
                <a:ext uri="{FF2B5EF4-FFF2-40B4-BE49-F238E27FC236}">
                  <a16:creationId xmlns:a16="http://schemas.microsoft.com/office/drawing/2014/main" id="{BF57CB9F-6183-4F64-A8D1-789EDEC6D6AE}"/>
                </a:ext>
              </a:extLst>
            </p:cNvPr>
            <p:cNvGrpSpPr/>
            <p:nvPr/>
          </p:nvGrpSpPr>
          <p:grpSpPr>
            <a:xfrm>
              <a:off x="10409238" y="3259560"/>
              <a:ext cx="457200" cy="324703"/>
              <a:chOff x="10409237" y="3259560"/>
              <a:chExt cx="730241" cy="518617"/>
            </a:xfrm>
          </p:grpSpPr>
          <p:grpSp>
            <p:nvGrpSpPr>
              <p:cNvPr id="58" name="Group 4">
                <a:extLst>
                  <a:ext uri="{FF2B5EF4-FFF2-40B4-BE49-F238E27FC236}">
                    <a16:creationId xmlns:a16="http://schemas.microsoft.com/office/drawing/2014/main" id="{0B610206-F306-465F-9BBC-CF3409FFF1D3}"/>
                  </a:ext>
                </a:extLst>
              </p:cNvPr>
              <p:cNvGrpSpPr>
                <a:grpSpLocks noChangeAspect="1"/>
              </p:cNvGrpSpPr>
              <p:nvPr/>
            </p:nvGrpSpPr>
            <p:grpSpPr bwMode="auto">
              <a:xfrm>
                <a:off x="10409237" y="3259560"/>
                <a:ext cx="730241" cy="518617"/>
                <a:chOff x="3794" y="2083"/>
                <a:chExt cx="245" cy="174"/>
              </a:xfrm>
            </p:grpSpPr>
            <p:sp>
              <p:nvSpPr>
                <p:cNvPr id="64" name="Rectangle 63">
                  <a:extLst>
                    <a:ext uri="{FF2B5EF4-FFF2-40B4-BE49-F238E27FC236}">
                      <a16:creationId xmlns:a16="http://schemas.microsoft.com/office/drawing/2014/main" id="{39F7ACA8-B7E1-4404-B608-16C24FAF1DBF}"/>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65" name="Line 7">
                  <a:extLst>
                    <a:ext uri="{FF2B5EF4-FFF2-40B4-BE49-F238E27FC236}">
                      <a16:creationId xmlns:a16="http://schemas.microsoft.com/office/drawing/2014/main" id="{87E7DC04-0420-4104-ADC5-BC2C2E35B767}"/>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67" name="Line 8">
                  <a:extLst>
                    <a:ext uri="{FF2B5EF4-FFF2-40B4-BE49-F238E27FC236}">
                      <a16:creationId xmlns:a16="http://schemas.microsoft.com/office/drawing/2014/main" id="{7BCD7525-A296-416D-9BA4-A08DED92ED37}"/>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nvGrpSpPr>
              <p:cNvPr id="68" name="Group 67">
                <a:extLst>
                  <a:ext uri="{FF2B5EF4-FFF2-40B4-BE49-F238E27FC236}">
                    <a16:creationId xmlns:a16="http://schemas.microsoft.com/office/drawing/2014/main" id="{56F19733-2BF8-40BA-A6E9-779A8269FAD9}"/>
                  </a:ext>
                </a:extLst>
              </p:cNvPr>
              <p:cNvGrpSpPr/>
              <p:nvPr/>
            </p:nvGrpSpPr>
            <p:grpSpPr>
              <a:xfrm>
                <a:off x="10640214" y="3312860"/>
                <a:ext cx="270933" cy="298071"/>
                <a:chOff x="6053699" y="2879832"/>
                <a:chExt cx="279256" cy="307228"/>
              </a:xfrm>
            </p:grpSpPr>
            <p:sp>
              <p:nvSpPr>
                <p:cNvPr id="69" name="Freeform: Shape 68">
                  <a:extLst>
                    <a:ext uri="{FF2B5EF4-FFF2-40B4-BE49-F238E27FC236}">
                      <a16:creationId xmlns:a16="http://schemas.microsoft.com/office/drawing/2014/main" id="{26CF51E5-F1CD-464D-B468-2A0508A1F3C3}"/>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B9FCE778-DFFC-4E0A-B536-9CD5A13F2AFC}"/>
                    </a:ext>
                  </a:extLst>
                </p:cNvPr>
                <p:cNvCxnSpPr>
                  <a:cxnSpLocks/>
                  <a:stCxn id="69"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DB9D67-7C94-42B3-80C8-2A7B7E6F9C1B}"/>
                    </a:ext>
                  </a:extLst>
                </p:cNvPr>
                <p:cNvCxnSpPr>
                  <a:cxnSpLocks/>
                  <a:endCxn id="69"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D24BB24-A1F6-4184-A67D-3DE108967FFF}"/>
                    </a:ext>
                  </a:extLst>
                </p:cNvPr>
                <p:cNvCxnSpPr>
                  <a:cxnSpLocks/>
                  <a:stCxn id="69"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A817297E-9F4E-4F8C-B4F2-F38B90C39487}"/>
                </a:ext>
              </a:extLst>
            </p:cNvPr>
            <p:cNvGrpSpPr/>
            <p:nvPr/>
          </p:nvGrpSpPr>
          <p:grpSpPr>
            <a:xfrm>
              <a:off x="10970004" y="3259560"/>
              <a:ext cx="457200" cy="324703"/>
              <a:chOff x="10409237" y="3259560"/>
              <a:chExt cx="730241" cy="518617"/>
            </a:xfrm>
          </p:grpSpPr>
          <p:grpSp>
            <p:nvGrpSpPr>
              <p:cNvPr id="74" name="Group 4">
                <a:extLst>
                  <a:ext uri="{FF2B5EF4-FFF2-40B4-BE49-F238E27FC236}">
                    <a16:creationId xmlns:a16="http://schemas.microsoft.com/office/drawing/2014/main" id="{4E78205C-C8F5-4CE2-B916-CAE54D15C805}"/>
                  </a:ext>
                </a:extLst>
              </p:cNvPr>
              <p:cNvGrpSpPr>
                <a:grpSpLocks noChangeAspect="1"/>
              </p:cNvGrpSpPr>
              <p:nvPr/>
            </p:nvGrpSpPr>
            <p:grpSpPr bwMode="auto">
              <a:xfrm>
                <a:off x="10409237" y="3259560"/>
                <a:ext cx="730241" cy="518617"/>
                <a:chOff x="3794" y="2083"/>
                <a:chExt cx="245" cy="174"/>
              </a:xfrm>
            </p:grpSpPr>
            <p:sp>
              <p:nvSpPr>
                <p:cNvPr id="80" name="Rectangle 79">
                  <a:extLst>
                    <a:ext uri="{FF2B5EF4-FFF2-40B4-BE49-F238E27FC236}">
                      <a16:creationId xmlns:a16="http://schemas.microsoft.com/office/drawing/2014/main" id="{16F79D32-FFDE-4A8A-A84D-1F1131165176}"/>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81" name="Line 7">
                  <a:extLst>
                    <a:ext uri="{FF2B5EF4-FFF2-40B4-BE49-F238E27FC236}">
                      <a16:creationId xmlns:a16="http://schemas.microsoft.com/office/drawing/2014/main" id="{B261C676-A8B1-4A36-B98F-9DF5D06FD2B8}"/>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82" name="Line 8">
                  <a:extLst>
                    <a:ext uri="{FF2B5EF4-FFF2-40B4-BE49-F238E27FC236}">
                      <a16:creationId xmlns:a16="http://schemas.microsoft.com/office/drawing/2014/main" id="{6A40C48B-B120-4137-89B0-7FE78B6588AF}"/>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nvGrpSpPr>
              <p:cNvPr id="75" name="Group 74">
                <a:extLst>
                  <a:ext uri="{FF2B5EF4-FFF2-40B4-BE49-F238E27FC236}">
                    <a16:creationId xmlns:a16="http://schemas.microsoft.com/office/drawing/2014/main" id="{86CDC380-654D-4AD7-B16E-CC5ABFA59944}"/>
                  </a:ext>
                </a:extLst>
              </p:cNvPr>
              <p:cNvGrpSpPr/>
              <p:nvPr/>
            </p:nvGrpSpPr>
            <p:grpSpPr>
              <a:xfrm>
                <a:off x="10640214" y="3312860"/>
                <a:ext cx="270933" cy="298071"/>
                <a:chOff x="6053699" y="2879832"/>
                <a:chExt cx="279256" cy="307228"/>
              </a:xfrm>
            </p:grpSpPr>
            <p:sp>
              <p:nvSpPr>
                <p:cNvPr id="76" name="Freeform: Shape 75">
                  <a:extLst>
                    <a:ext uri="{FF2B5EF4-FFF2-40B4-BE49-F238E27FC236}">
                      <a16:creationId xmlns:a16="http://schemas.microsoft.com/office/drawing/2014/main" id="{425A7D97-412E-4BDC-9E7E-69606CF11529}"/>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89C34797-7E57-4070-9A28-717D6C220558}"/>
                    </a:ext>
                  </a:extLst>
                </p:cNvPr>
                <p:cNvCxnSpPr>
                  <a:cxnSpLocks/>
                  <a:stCxn id="76"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3ABCDA-E159-4AC3-A66E-913459809A7D}"/>
                    </a:ext>
                  </a:extLst>
                </p:cNvPr>
                <p:cNvCxnSpPr>
                  <a:cxnSpLocks/>
                  <a:endCxn id="76"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68D27D-A64D-4070-B4F6-F3FE69FED4ED}"/>
                    </a:ext>
                  </a:extLst>
                </p:cNvPr>
                <p:cNvCxnSpPr>
                  <a:cxnSpLocks/>
                  <a:stCxn id="76"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DA9648A4-6590-4E3C-BE1C-547BA1D0C13E}"/>
                </a:ext>
              </a:extLst>
            </p:cNvPr>
            <p:cNvGrpSpPr/>
            <p:nvPr/>
          </p:nvGrpSpPr>
          <p:grpSpPr>
            <a:xfrm>
              <a:off x="10689621" y="2874918"/>
              <a:ext cx="457200" cy="324703"/>
              <a:chOff x="10409237" y="3259560"/>
              <a:chExt cx="730241" cy="518617"/>
            </a:xfrm>
          </p:grpSpPr>
          <p:grpSp>
            <p:nvGrpSpPr>
              <p:cNvPr id="84" name="Group 4">
                <a:extLst>
                  <a:ext uri="{FF2B5EF4-FFF2-40B4-BE49-F238E27FC236}">
                    <a16:creationId xmlns:a16="http://schemas.microsoft.com/office/drawing/2014/main" id="{91506DEA-F9C3-4584-A466-A8537BB20439}"/>
                  </a:ext>
                </a:extLst>
              </p:cNvPr>
              <p:cNvGrpSpPr>
                <a:grpSpLocks noChangeAspect="1"/>
              </p:cNvGrpSpPr>
              <p:nvPr/>
            </p:nvGrpSpPr>
            <p:grpSpPr bwMode="auto">
              <a:xfrm>
                <a:off x="10409237" y="3259560"/>
                <a:ext cx="730241" cy="518617"/>
                <a:chOff x="3794" y="2083"/>
                <a:chExt cx="245" cy="174"/>
              </a:xfrm>
            </p:grpSpPr>
            <p:sp>
              <p:nvSpPr>
                <p:cNvPr id="90" name="Rectangle 89">
                  <a:extLst>
                    <a:ext uri="{FF2B5EF4-FFF2-40B4-BE49-F238E27FC236}">
                      <a16:creationId xmlns:a16="http://schemas.microsoft.com/office/drawing/2014/main" id="{E82506B5-D4DA-4095-8B9D-9B41E6878539}"/>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91" name="Line 7">
                  <a:extLst>
                    <a:ext uri="{FF2B5EF4-FFF2-40B4-BE49-F238E27FC236}">
                      <a16:creationId xmlns:a16="http://schemas.microsoft.com/office/drawing/2014/main" id="{7A2F08CB-77DC-4F8B-9448-69EAA5A06B6E}"/>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92" name="Line 8">
                  <a:extLst>
                    <a:ext uri="{FF2B5EF4-FFF2-40B4-BE49-F238E27FC236}">
                      <a16:creationId xmlns:a16="http://schemas.microsoft.com/office/drawing/2014/main" id="{58F24B82-A12E-4320-8D00-EA7D42EF8E00}"/>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nvGrpSpPr>
              <p:cNvPr id="85" name="Group 84">
                <a:extLst>
                  <a:ext uri="{FF2B5EF4-FFF2-40B4-BE49-F238E27FC236}">
                    <a16:creationId xmlns:a16="http://schemas.microsoft.com/office/drawing/2014/main" id="{9B8BC672-716E-410F-9819-C5A73F08AC57}"/>
                  </a:ext>
                </a:extLst>
              </p:cNvPr>
              <p:cNvGrpSpPr/>
              <p:nvPr/>
            </p:nvGrpSpPr>
            <p:grpSpPr>
              <a:xfrm>
                <a:off x="10640214" y="3312860"/>
                <a:ext cx="270933" cy="298071"/>
                <a:chOff x="6053699" y="2879832"/>
                <a:chExt cx="279256" cy="307228"/>
              </a:xfrm>
            </p:grpSpPr>
            <p:sp>
              <p:nvSpPr>
                <p:cNvPr id="86" name="Freeform: Shape 85">
                  <a:extLst>
                    <a:ext uri="{FF2B5EF4-FFF2-40B4-BE49-F238E27FC236}">
                      <a16:creationId xmlns:a16="http://schemas.microsoft.com/office/drawing/2014/main" id="{AC509ED9-FB4E-490B-9553-65A39B83DC18}"/>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BEC6699A-F495-4A42-B996-E1869ACDB053}"/>
                    </a:ext>
                  </a:extLst>
                </p:cNvPr>
                <p:cNvCxnSpPr>
                  <a:cxnSpLocks/>
                  <a:stCxn id="86"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B3DE0C4-1DEA-4FF7-A1B0-99DCC61A0D08}"/>
                    </a:ext>
                  </a:extLst>
                </p:cNvPr>
                <p:cNvCxnSpPr>
                  <a:cxnSpLocks/>
                  <a:endCxn id="86"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3929A3A-9AAE-45AA-94D6-02BDE9E368E2}"/>
                    </a:ext>
                  </a:extLst>
                </p:cNvPr>
                <p:cNvCxnSpPr>
                  <a:cxnSpLocks/>
                  <a:stCxn id="86"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3" name="Group 92">
            <a:extLst>
              <a:ext uri="{FF2B5EF4-FFF2-40B4-BE49-F238E27FC236}">
                <a16:creationId xmlns:a16="http://schemas.microsoft.com/office/drawing/2014/main" id="{2AF9FA88-C563-4256-9913-A81DA83F9023}"/>
              </a:ext>
            </a:extLst>
          </p:cNvPr>
          <p:cNvGrpSpPr/>
          <p:nvPr/>
        </p:nvGrpSpPr>
        <p:grpSpPr>
          <a:xfrm>
            <a:off x="10807389" y="2751136"/>
            <a:ext cx="1795932" cy="586254"/>
            <a:chOff x="6507237" y="1286582"/>
            <a:chExt cx="5611649" cy="1831837"/>
          </a:xfrm>
        </p:grpSpPr>
        <p:grpSp>
          <p:nvGrpSpPr>
            <p:cNvPr id="94" name="Group 93">
              <a:extLst>
                <a:ext uri="{FF2B5EF4-FFF2-40B4-BE49-F238E27FC236}">
                  <a16:creationId xmlns:a16="http://schemas.microsoft.com/office/drawing/2014/main" id="{FF60E34C-696A-4598-9262-03C7C330C731}"/>
                </a:ext>
              </a:extLst>
            </p:cNvPr>
            <p:cNvGrpSpPr/>
            <p:nvPr/>
          </p:nvGrpSpPr>
          <p:grpSpPr>
            <a:xfrm>
              <a:off x="7277019" y="1898340"/>
              <a:ext cx="4072087" cy="611757"/>
              <a:chOff x="8673258" y="2512935"/>
              <a:chExt cx="4072087" cy="611757"/>
            </a:xfrm>
          </p:grpSpPr>
          <p:sp>
            <p:nvSpPr>
              <p:cNvPr id="137" name="Trapezoid 136">
                <a:extLst>
                  <a:ext uri="{FF2B5EF4-FFF2-40B4-BE49-F238E27FC236}">
                    <a16:creationId xmlns:a16="http://schemas.microsoft.com/office/drawing/2014/main" id="{93C3B9FA-3B94-4E9B-BF87-FA338BF3F7D0}"/>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8" name="Trapezoid 137">
                <a:extLst>
                  <a:ext uri="{FF2B5EF4-FFF2-40B4-BE49-F238E27FC236}">
                    <a16:creationId xmlns:a16="http://schemas.microsoft.com/office/drawing/2014/main" id="{6F87A2EA-E238-4FFD-888E-B3478D29BE43}"/>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a:extLst>
                  <a:ext uri="{FF2B5EF4-FFF2-40B4-BE49-F238E27FC236}">
                    <a16:creationId xmlns:a16="http://schemas.microsoft.com/office/drawing/2014/main" id="{58561A78-2357-4A1E-9499-F54828F98ED3}"/>
                  </a:ext>
                </a:extLst>
              </p:cNvPr>
              <p:cNvGrpSpPr/>
              <p:nvPr/>
            </p:nvGrpSpPr>
            <p:grpSpPr>
              <a:xfrm>
                <a:off x="11983345" y="2633701"/>
                <a:ext cx="762000" cy="370224"/>
                <a:chOff x="4237037" y="1897062"/>
                <a:chExt cx="762000" cy="1981200"/>
              </a:xfrm>
              <a:noFill/>
            </p:grpSpPr>
            <p:cxnSp>
              <p:nvCxnSpPr>
                <p:cNvPr id="140" name="Straight Connector 139">
                  <a:extLst>
                    <a:ext uri="{FF2B5EF4-FFF2-40B4-BE49-F238E27FC236}">
                      <a16:creationId xmlns:a16="http://schemas.microsoft.com/office/drawing/2014/main" id="{3BF242C3-3356-4793-9A5A-4F65D4293866}"/>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81AA3E6-3CDC-4882-9B35-91A9450A4FDE}"/>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E95E2F1-B022-40FD-A213-7BA883995674}"/>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E65744F-81E8-4996-B4A2-12991B95E833}"/>
                </a:ext>
              </a:extLst>
            </p:cNvPr>
            <p:cNvGrpSpPr/>
            <p:nvPr/>
          </p:nvGrpSpPr>
          <p:grpSpPr>
            <a:xfrm>
              <a:off x="6892128" y="2506662"/>
              <a:ext cx="4072087" cy="611757"/>
              <a:chOff x="8673258" y="2512935"/>
              <a:chExt cx="4072087" cy="611757"/>
            </a:xfrm>
          </p:grpSpPr>
          <p:sp>
            <p:nvSpPr>
              <p:cNvPr id="131" name="Trapezoid 130">
                <a:extLst>
                  <a:ext uri="{FF2B5EF4-FFF2-40B4-BE49-F238E27FC236}">
                    <a16:creationId xmlns:a16="http://schemas.microsoft.com/office/drawing/2014/main" id="{56E18F48-0DDC-4720-A6B8-7723E5B5775E}"/>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2" name="Trapezoid 131">
                <a:extLst>
                  <a:ext uri="{FF2B5EF4-FFF2-40B4-BE49-F238E27FC236}">
                    <a16:creationId xmlns:a16="http://schemas.microsoft.com/office/drawing/2014/main" id="{A1A7C297-A5B8-4359-8F9D-424245C7EB2C}"/>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1156CF33-6D16-4D01-91DC-CCB537B82D22}"/>
                  </a:ext>
                </a:extLst>
              </p:cNvPr>
              <p:cNvGrpSpPr/>
              <p:nvPr/>
            </p:nvGrpSpPr>
            <p:grpSpPr>
              <a:xfrm>
                <a:off x="11983345" y="2633701"/>
                <a:ext cx="762000" cy="370224"/>
                <a:chOff x="4237037" y="1897062"/>
                <a:chExt cx="762000" cy="1981200"/>
              </a:xfrm>
              <a:noFill/>
            </p:grpSpPr>
            <p:cxnSp>
              <p:nvCxnSpPr>
                <p:cNvPr id="134" name="Straight Connector 133">
                  <a:extLst>
                    <a:ext uri="{FF2B5EF4-FFF2-40B4-BE49-F238E27FC236}">
                      <a16:creationId xmlns:a16="http://schemas.microsoft.com/office/drawing/2014/main" id="{FC3C8DE5-FDEF-441E-BB35-1E9A5451A317}"/>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885FC1-9C1C-4A2E-A008-3F6244D202AB}"/>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F734F7D-E2AF-452B-8819-E7E2A48D3FC8}"/>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86C56CC5-FD2F-4E09-A2A6-C7392393ECFA}"/>
                </a:ext>
              </a:extLst>
            </p:cNvPr>
            <p:cNvGrpSpPr/>
            <p:nvPr/>
          </p:nvGrpSpPr>
          <p:grpSpPr>
            <a:xfrm>
              <a:off x="7661909" y="2506662"/>
              <a:ext cx="4072087" cy="611757"/>
              <a:chOff x="8673258" y="2512935"/>
              <a:chExt cx="4072087" cy="611757"/>
            </a:xfrm>
          </p:grpSpPr>
          <p:sp>
            <p:nvSpPr>
              <p:cNvPr id="125" name="Trapezoid 124">
                <a:extLst>
                  <a:ext uri="{FF2B5EF4-FFF2-40B4-BE49-F238E27FC236}">
                    <a16:creationId xmlns:a16="http://schemas.microsoft.com/office/drawing/2014/main" id="{2D2301E4-096E-4F24-8E3A-1F52F5976366}"/>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6" name="Trapezoid 125">
                <a:extLst>
                  <a:ext uri="{FF2B5EF4-FFF2-40B4-BE49-F238E27FC236}">
                    <a16:creationId xmlns:a16="http://schemas.microsoft.com/office/drawing/2014/main" id="{3E04379E-43FD-45BE-BD52-D9D40203F662}"/>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a:extLst>
                  <a:ext uri="{FF2B5EF4-FFF2-40B4-BE49-F238E27FC236}">
                    <a16:creationId xmlns:a16="http://schemas.microsoft.com/office/drawing/2014/main" id="{F3CBCA41-A855-4C6F-962A-1244EE2FE3BD}"/>
                  </a:ext>
                </a:extLst>
              </p:cNvPr>
              <p:cNvGrpSpPr/>
              <p:nvPr/>
            </p:nvGrpSpPr>
            <p:grpSpPr>
              <a:xfrm>
                <a:off x="11983345" y="2633701"/>
                <a:ext cx="762000" cy="370224"/>
                <a:chOff x="4237037" y="1897062"/>
                <a:chExt cx="762000" cy="1981200"/>
              </a:xfrm>
              <a:noFill/>
            </p:grpSpPr>
            <p:cxnSp>
              <p:nvCxnSpPr>
                <p:cNvPr id="128" name="Straight Connector 127">
                  <a:extLst>
                    <a:ext uri="{FF2B5EF4-FFF2-40B4-BE49-F238E27FC236}">
                      <a16:creationId xmlns:a16="http://schemas.microsoft.com/office/drawing/2014/main" id="{CE224C0A-124B-4F2B-A2E3-699506F3ECEC}"/>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455F8EF-6973-4A3B-828F-504629C4C928}"/>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A80EA12-9F9A-43EE-AFA4-A8937FCF8B49}"/>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2434B500-A636-4EA4-A988-AF7DC8934DCA}"/>
                </a:ext>
              </a:extLst>
            </p:cNvPr>
            <p:cNvGrpSpPr/>
            <p:nvPr/>
          </p:nvGrpSpPr>
          <p:grpSpPr>
            <a:xfrm>
              <a:off x="6507237" y="1903848"/>
              <a:ext cx="4072087" cy="611757"/>
              <a:chOff x="8673258" y="2512935"/>
              <a:chExt cx="4072087" cy="611757"/>
            </a:xfrm>
          </p:grpSpPr>
          <p:sp>
            <p:nvSpPr>
              <p:cNvPr id="119" name="Trapezoid 118">
                <a:extLst>
                  <a:ext uri="{FF2B5EF4-FFF2-40B4-BE49-F238E27FC236}">
                    <a16:creationId xmlns:a16="http://schemas.microsoft.com/office/drawing/2014/main" id="{71563F87-6406-48BB-96E1-C5C0FF746314}"/>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0" name="Trapezoid 119">
                <a:extLst>
                  <a:ext uri="{FF2B5EF4-FFF2-40B4-BE49-F238E27FC236}">
                    <a16:creationId xmlns:a16="http://schemas.microsoft.com/office/drawing/2014/main" id="{7904FEFF-70F4-4C89-92B0-09681B5D48C1}"/>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83EABF0D-18A2-47DF-A10F-9E707EC384FE}"/>
                  </a:ext>
                </a:extLst>
              </p:cNvPr>
              <p:cNvGrpSpPr/>
              <p:nvPr/>
            </p:nvGrpSpPr>
            <p:grpSpPr>
              <a:xfrm>
                <a:off x="11983345" y="2633701"/>
                <a:ext cx="762000" cy="370224"/>
                <a:chOff x="4237037" y="1897062"/>
                <a:chExt cx="762000" cy="1981200"/>
              </a:xfrm>
              <a:noFill/>
            </p:grpSpPr>
            <p:cxnSp>
              <p:nvCxnSpPr>
                <p:cNvPr id="122" name="Straight Connector 121">
                  <a:extLst>
                    <a:ext uri="{FF2B5EF4-FFF2-40B4-BE49-F238E27FC236}">
                      <a16:creationId xmlns:a16="http://schemas.microsoft.com/office/drawing/2014/main" id="{C063FDAC-AC60-4914-9EA0-5826821AFADC}"/>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5872B8A-B996-4105-848B-F4F79E48F9C2}"/>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E3412E0-F993-457B-A7B4-4BAC7887B543}"/>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8" name="Group 97">
              <a:extLst>
                <a:ext uri="{FF2B5EF4-FFF2-40B4-BE49-F238E27FC236}">
                  <a16:creationId xmlns:a16="http://schemas.microsoft.com/office/drawing/2014/main" id="{4DB91696-ECAD-416D-9DF1-74DA2AE1CC05}"/>
                </a:ext>
              </a:extLst>
            </p:cNvPr>
            <p:cNvGrpSpPr/>
            <p:nvPr/>
          </p:nvGrpSpPr>
          <p:grpSpPr>
            <a:xfrm>
              <a:off x="8046799" y="1903848"/>
              <a:ext cx="4072087" cy="611757"/>
              <a:chOff x="8673258" y="2512935"/>
              <a:chExt cx="4072087" cy="611757"/>
            </a:xfrm>
          </p:grpSpPr>
          <p:sp>
            <p:nvSpPr>
              <p:cNvPr id="113" name="Trapezoid 112">
                <a:extLst>
                  <a:ext uri="{FF2B5EF4-FFF2-40B4-BE49-F238E27FC236}">
                    <a16:creationId xmlns:a16="http://schemas.microsoft.com/office/drawing/2014/main" id="{25ADC9D7-48E3-4AEF-9343-88F995F32201}"/>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4" name="Trapezoid 113">
                <a:extLst>
                  <a:ext uri="{FF2B5EF4-FFF2-40B4-BE49-F238E27FC236}">
                    <a16:creationId xmlns:a16="http://schemas.microsoft.com/office/drawing/2014/main" id="{7EF408BA-328D-49D4-B951-2B89259EFFE0}"/>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15" name="Group 114">
                <a:extLst>
                  <a:ext uri="{FF2B5EF4-FFF2-40B4-BE49-F238E27FC236}">
                    <a16:creationId xmlns:a16="http://schemas.microsoft.com/office/drawing/2014/main" id="{49C5D3B8-BAB5-4755-BC87-2C02FA24B26F}"/>
                  </a:ext>
                </a:extLst>
              </p:cNvPr>
              <p:cNvGrpSpPr/>
              <p:nvPr/>
            </p:nvGrpSpPr>
            <p:grpSpPr>
              <a:xfrm>
                <a:off x="11983345" y="2633701"/>
                <a:ext cx="762000" cy="370224"/>
                <a:chOff x="4237037" y="1897062"/>
                <a:chExt cx="762000" cy="1981200"/>
              </a:xfrm>
              <a:noFill/>
            </p:grpSpPr>
            <p:cxnSp>
              <p:nvCxnSpPr>
                <p:cNvPr id="116" name="Straight Connector 115">
                  <a:extLst>
                    <a:ext uri="{FF2B5EF4-FFF2-40B4-BE49-F238E27FC236}">
                      <a16:creationId xmlns:a16="http://schemas.microsoft.com/office/drawing/2014/main" id="{F69F913F-8D65-4D0F-BFB1-B215B632A0DE}"/>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8B24379-19BE-464D-A64E-D5DC05A5BC3A}"/>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DE04004-C1CA-4D1F-947E-1FE908174989}"/>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BABC7963-D18E-403E-B97E-62529889BB42}"/>
                </a:ext>
              </a:extLst>
            </p:cNvPr>
            <p:cNvGrpSpPr/>
            <p:nvPr/>
          </p:nvGrpSpPr>
          <p:grpSpPr>
            <a:xfrm>
              <a:off x="6892128" y="1286582"/>
              <a:ext cx="4072087" cy="611757"/>
              <a:chOff x="8673258" y="2512935"/>
              <a:chExt cx="4072087" cy="611757"/>
            </a:xfrm>
          </p:grpSpPr>
          <p:sp>
            <p:nvSpPr>
              <p:cNvPr id="107" name="Trapezoid 106">
                <a:extLst>
                  <a:ext uri="{FF2B5EF4-FFF2-40B4-BE49-F238E27FC236}">
                    <a16:creationId xmlns:a16="http://schemas.microsoft.com/office/drawing/2014/main" id="{C5C268C5-9670-4CE6-9ED6-E0804351CADC}"/>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Trapezoid 107">
                <a:extLst>
                  <a:ext uri="{FF2B5EF4-FFF2-40B4-BE49-F238E27FC236}">
                    <a16:creationId xmlns:a16="http://schemas.microsoft.com/office/drawing/2014/main" id="{E2409490-A260-41A6-AE32-005D4DB0A836}"/>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218F2F9-FFED-43DD-BB96-65892E74133C}"/>
                  </a:ext>
                </a:extLst>
              </p:cNvPr>
              <p:cNvGrpSpPr/>
              <p:nvPr/>
            </p:nvGrpSpPr>
            <p:grpSpPr>
              <a:xfrm>
                <a:off x="11983345" y="2633701"/>
                <a:ext cx="762000" cy="370224"/>
                <a:chOff x="4237037" y="1897062"/>
                <a:chExt cx="762000" cy="1981200"/>
              </a:xfrm>
              <a:noFill/>
            </p:grpSpPr>
            <p:cxnSp>
              <p:nvCxnSpPr>
                <p:cNvPr id="110" name="Straight Connector 109">
                  <a:extLst>
                    <a:ext uri="{FF2B5EF4-FFF2-40B4-BE49-F238E27FC236}">
                      <a16:creationId xmlns:a16="http://schemas.microsoft.com/office/drawing/2014/main" id="{191F680A-8AA3-45B9-B6D0-5418ABCF3CCD}"/>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05CD953-006E-4D89-BD7E-1DC04BA3C1A3}"/>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337EAB9-EBC4-437E-912B-BAAF1578852B}"/>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0" name="Group 99">
              <a:extLst>
                <a:ext uri="{FF2B5EF4-FFF2-40B4-BE49-F238E27FC236}">
                  <a16:creationId xmlns:a16="http://schemas.microsoft.com/office/drawing/2014/main" id="{396BD973-2692-46D1-99E7-2CBEF794B926}"/>
                </a:ext>
              </a:extLst>
            </p:cNvPr>
            <p:cNvGrpSpPr/>
            <p:nvPr/>
          </p:nvGrpSpPr>
          <p:grpSpPr>
            <a:xfrm>
              <a:off x="7661909" y="1286582"/>
              <a:ext cx="4072087" cy="611757"/>
              <a:chOff x="8673258" y="2512935"/>
              <a:chExt cx="4072087" cy="611757"/>
            </a:xfrm>
          </p:grpSpPr>
          <p:sp>
            <p:nvSpPr>
              <p:cNvPr id="101" name="Trapezoid 100">
                <a:extLst>
                  <a:ext uri="{FF2B5EF4-FFF2-40B4-BE49-F238E27FC236}">
                    <a16:creationId xmlns:a16="http://schemas.microsoft.com/office/drawing/2014/main" id="{32BD7886-7429-4E3F-A528-BD6FBFE62054}"/>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a:extLst>
                  <a:ext uri="{FF2B5EF4-FFF2-40B4-BE49-F238E27FC236}">
                    <a16:creationId xmlns:a16="http://schemas.microsoft.com/office/drawing/2014/main" id="{BE2854F5-0E35-4F12-BCAE-08FB5B1EEF8E}"/>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a:extLst>
                  <a:ext uri="{FF2B5EF4-FFF2-40B4-BE49-F238E27FC236}">
                    <a16:creationId xmlns:a16="http://schemas.microsoft.com/office/drawing/2014/main" id="{ED794D4B-E4A5-4CB6-A912-EB7FD273FD5F}"/>
                  </a:ext>
                </a:extLst>
              </p:cNvPr>
              <p:cNvGrpSpPr/>
              <p:nvPr/>
            </p:nvGrpSpPr>
            <p:grpSpPr>
              <a:xfrm>
                <a:off x="11983345" y="2633701"/>
                <a:ext cx="762000" cy="370224"/>
                <a:chOff x="4237037" y="1897062"/>
                <a:chExt cx="762000" cy="1981200"/>
              </a:xfrm>
              <a:noFill/>
            </p:grpSpPr>
            <p:cxnSp>
              <p:nvCxnSpPr>
                <p:cNvPr id="104" name="Straight Connector 103">
                  <a:extLst>
                    <a:ext uri="{FF2B5EF4-FFF2-40B4-BE49-F238E27FC236}">
                      <a16:creationId xmlns:a16="http://schemas.microsoft.com/office/drawing/2014/main" id="{ADC4AC0E-1693-450D-AB77-C466ABC14170}"/>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1924F92-3479-48EE-A456-39E4C7DE9205}"/>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74780E4-2A36-4C3F-A385-755DDC9DC806}"/>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4" name="Group 143">
            <a:extLst>
              <a:ext uri="{FF2B5EF4-FFF2-40B4-BE49-F238E27FC236}">
                <a16:creationId xmlns:a16="http://schemas.microsoft.com/office/drawing/2014/main" id="{B4F9720F-5184-421F-8D25-68DF4690DDB1}"/>
              </a:ext>
            </a:extLst>
          </p:cNvPr>
          <p:cNvGrpSpPr/>
          <p:nvPr/>
        </p:nvGrpSpPr>
        <p:grpSpPr>
          <a:xfrm>
            <a:off x="2597424" y="2080873"/>
            <a:ext cx="526885" cy="374195"/>
            <a:chOff x="10409237" y="3259560"/>
            <a:chExt cx="730241" cy="518617"/>
          </a:xfrm>
        </p:grpSpPr>
        <p:grpSp>
          <p:nvGrpSpPr>
            <p:cNvPr id="165" name="Group 4">
              <a:extLst>
                <a:ext uri="{FF2B5EF4-FFF2-40B4-BE49-F238E27FC236}">
                  <a16:creationId xmlns:a16="http://schemas.microsoft.com/office/drawing/2014/main" id="{C6E7B51A-401B-4A81-9AEA-9E98B882BAA3}"/>
                </a:ext>
              </a:extLst>
            </p:cNvPr>
            <p:cNvGrpSpPr>
              <a:grpSpLocks noChangeAspect="1"/>
            </p:cNvGrpSpPr>
            <p:nvPr/>
          </p:nvGrpSpPr>
          <p:grpSpPr bwMode="auto">
            <a:xfrm>
              <a:off x="10409237" y="3259560"/>
              <a:ext cx="730241" cy="518617"/>
              <a:chOff x="3794" y="2083"/>
              <a:chExt cx="245" cy="174"/>
            </a:xfrm>
          </p:grpSpPr>
          <p:sp>
            <p:nvSpPr>
              <p:cNvPr id="171" name="Rectangle 170">
                <a:extLst>
                  <a:ext uri="{FF2B5EF4-FFF2-40B4-BE49-F238E27FC236}">
                    <a16:creationId xmlns:a16="http://schemas.microsoft.com/office/drawing/2014/main" id="{6C3E1DCF-B10F-4C16-B348-D08FEDF979CB}"/>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72" name="Line 7">
                <a:extLst>
                  <a:ext uri="{FF2B5EF4-FFF2-40B4-BE49-F238E27FC236}">
                    <a16:creationId xmlns:a16="http://schemas.microsoft.com/office/drawing/2014/main" id="{E1E655FD-A713-4F26-A06E-DBFC95C55E8F}"/>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73" name="Line 8">
                <a:extLst>
                  <a:ext uri="{FF2B5EF4-FFF2-40B4-BE49-F238E27FC236}">
                    <a16:creationId xmlns:a16="http://schemas.microsoft.com/office/drawing/2014/main" id="{1AC65DFE-9B19-4EE0-AA7F-7BD9EE57C6D9}"/>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nvGrpSpPr>
            <p:cNvPr id="166" name="Group 165">
              <a:extLst>
                <a:ext uri="{FF2B5EF4-FFF2-40B4-BE49-F238E27FC236}">
                  <a16:creationId xmlns:a16="http://schemas.microsoft.com/office/drawing/2014/main" id="{F27671C3-E47F-4CCF-93B4-1BE0354C38BC}"/>
                </a:ext>
              </a:extLst>
            </p:cNvPr>
            <p:cNvGrpSpPr/>
            <p:nvPr/>
          </p:nvGrpSpPr>
          <p:grpSpPr>
            <a:xfrm>
              <a:off x="10640214" y="3312860"/>
              <a:ext cx="270933" cy="298071"/>
              <a:chOff x="6053699" y="2879832"/>
              <a:chExt cx="279256" cy="307228"/>
            </a:xfrm>
          </p:grpSpPr>
          <p:sp>
            <p:nvSpPr>
              <p:cNvPr id="167" name="Freeform: Shape 166">
                <a:extLst>
                  <a:ext uri="{FF2B5EF4-FFF2-40B4-BE49-F238E27FC236}">
                    <a16:creationId xmlns:a16="http://schemas.microsoft.com/office/drawing/2014/main" id="{040C16A9-61F8-4CCF-8ABF-074FA59BF9A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04BC03C9-6AF5-4716-A6FE-28AD925DF041}"/>
                  </a:ext>
                </a:extLst>
              </p:cNvPr>
              <p:cNvCxnSpPr>
                <a:cxnSpLocks/>
                <a:stCxn id="167"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8286E0E-296B-4F93-8ADB-84ED910C4D0D}"/>
                  </a:ext>
                </a:extLst>
              </p:cNvPr>
              <p:cNvCxnSpPr>
                <a:cxnSpLocks/>
                <a:endCxn id="167"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E19C16-E6F6-40D5-886C-4B308CCCBE62}"/>
                  </a:ext>
                </a:extLst>
              </p:cNvPr>
              <p:cNvCxnSpPr>
                <a:cxnSpLocks/>
                <a:stCxn id="167"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74" name="Straight Arrow Connector 173">
            <a:extLst>
              <a:ext uri="{FF2B5EF4-FFF2-40B4-BE49-F238E27FC236}">
                <a16:creationId xmlns:a16="http://schemas.microsoft.com/office/drawing/2014/main" id="{E7A4339F-E406-4F83-A273-7471B058ECE3}"/>
              </a:ext>
            </a:extLst>
          </p:cNvPr>
          <p:cNvCxnSpPr>
            <a:cxnSpLocks/>
          </p:cNvCxnSpPr>
          <p:nvPr/>
        </p:nvCxnSpPr>
        <p:spPr>
          <a:xfrm>
            <a:off x="1733399" y="3118236"/>
            <a:ext cx="657378"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8D705A86-6EB8-4BAD-B1B9-A8C3E8658BDB}"/>
              </a:ext>
            </a:extLst>
          </p:cNvPr>
          <p:cNvCxnSpPr>
            <a:cxnSpLocks/>
          </p:cNvCxnSpPr>
          <p:nvPr/>
        </p:nvCxnSpPr>
        <p:spPr>
          <a:xfrm>
            <a:off x="7826100" y="3118236"/>
            <a:ext cx="72311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23E23B2-B04F-4280-B952-F45B2968A776}"/>
              </a:ext>
            </a:extLst>
          </p:cNvPr>
          <p:cNvCxnSpPr>
            <a:cxnSpLocks/>
          </p:cNvCxnSpPr>
          <p:nvPr/>
        </p:nvCxnSpPr>
        <p:spPr>
          <a:xfrm>
            <a:off x="9756401" y="3118236"/>
            <a:ext cx="6723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7" name="Group 11">
            <a:extLst>
              <a:ext uri="{FF2B5EF4-FFF2-40B4-BE49-F238E27FC236}">
                <a16:creationId xmlns:a16="http://schemas.microsoft.com/office/drawing/2014/main" id="{2092D81E-42FB-47EA-87EF-81EEEF908AF2}"/>
              </a:ext>
            </a:extLst>
          </p:cNvPr>
          <p:cNvGrpSpPr>
            <a:grpSpLocks noChangeAspect="1"/>
          </p:cNvGrpSpPr>
          <p:nvPr/>
        </p:nvGrpSpPr>
        <p:grpSpPr bwMode="auto">
          <a:xfrm>
            <a:off x="4928248" y="4481370"/>
            <a:ext cx="413906" cy="450863"/>
            <a:chOff x="3861" y="4291602"/>
            <a:chExt cx="112" cy="244433"/>
          </a:xfrm>
        </p:grpSpPr>
        <p:sp>
          <p:nvSpPr>
            <p:cNvPr id="178" name="Freeform 12">
              <a:extLst>
                <a:ext uri="{FF2B5EF4-FFF2-40B4-BE49-F238E27FC236}">
                  <a16:creationId xmlns:a16="http://schemas.microsoft.com/office/drawing/2014/main" id="{ED952A55-FF82-469C-B082-D75071D2FB21}"/>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79" name="Line 13">
              <a:extLst>
                <a:ext uri="{FF2B5EF4-FFF2-40B4-BE49-F238E27FC236}">
                  <a16:creationId xmlns:a16="http://schemas.microsoft.com/office/drawing/2014/main" id="{589B55E5-9B8A-42CA-B1C7-74225105823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0" name="Line 14">
              <a:extLst>
                <a:ext uri="{FF2B5EF4-FFF2-40B4-BE49-F238E27FC236}">
                  <a16:creationId xmlns:a16="http://schemas.microsoft.com/office/drawing/2014/main" id="{08F31DAF-1D0D-4C35-AE48-966F8E4034A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1" name="Line 15">
              <a:extLst>
                <a:ext uri="{FF2B5EF4-FFF2-40B4-BE49-F238E27FC236}">
                  <a16:creationId xmlns:a16="http://schemas.microsoft.com/office/drawing/2014/main" id="{A2BDA0FE-69B8-43C6-8E2B-9C785799C196}"/>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2" name="Line 16">
              <a:extLst>
                <a:ext uri="{FF2B5EF4-FFF2-40B4-BE49-F238E27FC236}">
                  <a16:creationId xmlns:a16="http://schemas.microsoft.com/office/drawing/2014/main" id="{2B9444DA-D452-4AE0-9BAA-8BE5EF9985D2}"/>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3" name="Line 17">
              <a:extLst>
                <a:ext uri="{FF2B5EF4-FFF2-40B4-BE49-F238E27FC236}">
                  <a16:creationId xmlns:a16="http://schemas.microsoft.com/office/drawing/2014/main" id="{9B7985B9-F9ED-45ED-9634-7C8D5F2D5BAF}"/>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grpSp>
      <p:grpSp>
        <p:nvGrpSpPr>
          <p:cNvPr id="184" name="Group 11">
            <a:extLst>
              <a:ext uri="{FF2B5EF4-FFF2-40B4-BE49-F238E27FC236}">
                <a16:creationId xmlns:a16="http://schemas.microsoft.com/office/drawing/2014/main" id="{D6998C49-FB68-46AC-9DE7-3DB4B577474A}"/>
              </a:ext>
            </a:extLst>
          </p:cNvPr>
          <p:cNvGrpSpPr>
            <a:grpSpLocks noChangeAspect="1"/>
          </p:cNvGrpSpPr>
          <p:nvPr/>
        </p:nvGrpSpPr>
        <p:grpSpPr bwMode="auto">
          <a:xfrm>
            <a:off x="3264012" y="4481370"/>
            <a:ext cx="413906" cy="450863"/>
            <a:chOff x="3861" y="4291602"/>
            <a:chExt cx="112" cy="244433"/>
          </a:xfrm>
        </p:grpSpPr>
        <p:sp>
          <p:nvSpPr>
            <p:cNvPr id="185" name="Freeform 12">
              <a:extLst>
                <a:ext uri="{FF2B5EF4-FFF2-40B4-BE49-F238E27FC236}">
                  <a16:creationId xmlns:a16="http://schemas.microsoft.com/office/drawing/2014/main" id="{A5FF85B2-2CEC-41DB-9C39-E73A14F77D7E}"/>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6" name="Line 13">
              <a:extLst>
                <a:ext uri="{FF2B5EF4-FFF2-40B4-BE49-F238E27FC236}">
                  <a16:creationId xmlns:a16="http://schemas.microsoft.com/office/drawing/2014/main" id="{64416BCD-567A-44C4-B6BC-D9DB126333D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7" name="Line 14">
              <a:extLst>
                <a:ext uri="{FF2B5EF4-FFF2-40B4-BE49-F238E27FC236}">
                  <a16:creationId xmlns:a16="http://schemas.microsoft.com/office/drawing/2014/main" id="{2AE84C77-1A0B-4FA2-BF17-56A9DCB583E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8" name="Line 15">
              <a:extLst>
                <a:ext uri="{FF2B5EF4-FFF2-40B4-BE49-F238E27FC236}">
                  <a16:creationId xmlns:a16="http://schemas.microsoft.com/office/drawing/2014/main" id="{FFCE0E1D-EEE7-4C86-B98B-F9C98FE77D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9" name="Line 16">
              <a:extLst>
                <a:ext uri="{FF2B5EF4-FFF2-40B4-BE49-F238E27FC236}">
                  <a16:creationId xmlns:a16="http://schemas.microsoft.com/office/drawing/2014/main" id="{17B780AC-1A2F-47FE-93B3-7646612DF7A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90" name="Line 17">
              <a:extLst>
                <a:ext uri="{FF2B5EF4-FFF2-40B4-BE49-F238E27FC236}">
                  <a16:creationId xmlns:a16="http://schemas.microsoft.com/office/drawing/2014/main" id="{8F5E1A8B-2F27-4D4A-B252-A1FEA75D830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grpSp>
      <p:cxnSp>
        <p:nvCxnSpPr>
          <p:cNvPr id="26" name="Straight Arrow Connector 25">
            <a:extLst>
              <a:ext uri="{FF2B5EF4-FFF2-40B4-BE49-F238E27FC236}">
                <a16:creationId xmlns:a16="http://schemas.microsoft.com/office/drawing/2014/main" id="{0D7A8B43-D9A0-42CF-8336-C927B4F5EFD9}"/>
              </a:ext>
            </a:extLst>
          </p:cNvPr>
          <p:cNvCxnSpPr/>
          <p:nvPr/>
        </p:nvCxnSpPr>
        <p:spPr>
          <a:xfrm>
            <a:off x="5147007" y="3804221"/>
            <a:ext cx="0" cy="541303"/>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914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B42641DA-65A2-411A-99BA-A0356C060E79}"/>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1" y="-3821"/>
            <a:ext cx="6095999" cy="6861821"/>
          </a:xfrm>
        </p:spPr>
      </p:pic>
      <p:sp>
        <p:nvSpPr>
          <p:cNvPr id="5" name="Text Placeholder 4">
            <a:extLst>
              <a:ext uri="{FF2B5EF4-FFF2-40B4-BE49-F238E27FC236}">
                <a16:creationId xmlns:a16="http://schemas.microsoft.com/office/drawing/2014/main" id="{BBBDD309-C13F-4959-B303-9323EAAB2EF1}"/>
              </a:ext>
            </a:extLst>
          </p:cNvPr>
          <p:cNvSpPr>
            <a:spLocks noGrp="1"/>
          </p:cNvSpPr>
          <p:nvPr>
            <p:ph type="body" sz="quarter" idx="11"/>
          </p:nvPr>
        </p:nvSpPr>
        <p:spPr>
          <a:xfrm>
            <a:off x="6334937" y="2045659"/>
            <a:ext cx="4763234" cy="3447098"/>
          </a:xfrm>
        </p:spPr>
        <p:txBody>
          <a:bodyPr/>
          <a:lstStyle/>
          <a:p>
            <a:r>
              <a:rPr lang="en-US"/>
              <a:t>Challenge </a:t>
            </a:r>
          </a:p>
          <a:p>
            <a:pPr lvl="1"/>
            <a:r>
              <a:rPr lang="en-US"/>
              <a:t>Fraud losses of USD 2.8M in internet banking in a single channel for one region alone</a:t>
            </a:r>
          </a:p>
          <a:p>
            <a:pPr lvl="1"/>
            <a:r>
              <a:rPr lang="en-US"/>
              <a:t>Need for real-time fraud detection in less than 15 minutes</a:t>
            </a:r>
          </a:p>
          <a:p>
            <a:pPr lvl="1"/>
            <a:r>
              <a:rPr lang="en-US"/>
              <a:t>Demand to reduce account false positive rate (AFPR) to no more than 5 to 1</a:t>
            </a:r>
          </a:p>
          <a:p>
            <a:pPr lvl="1"/>
            <a:endParaRPr lang="en-US"/>
          </a:p>
          <a:p>
            <a:r>
              <a:rPr lang="en-US"/>
              <a:t>Solution</a:t>
            </a:r>
          </a:p>
          <a:p>
            <a:pPr lvl="1"/>
            <a:r>
              <a:rPr lang="en-US"/>
              <a:t>Deployed Lambda-based solution architecture using Azure data PaaS</a:t>
            </a:r>
          </a:p>
          <a:p>
            <a:pPr lvl="1"/>
            <a:r>
              <a:rPr lang="en-US"/>
              <a:t>Fraud account detection rate (ADR) of 94%</a:t>
            </a:r>
          </a:p>
          <a:p>
            <a:pPr lvl="1"/>
            <a:r>
              <a:rPr lang="en-US"/>
              <a:t>Value detection rate (VDR) of 76% with a 1 minute delay post identification</a:t>
            </a:r>
          </a:p>
        </p:txBody>
      </p:sp>
      <p:sp>
        <p:nvSpPr>
          <p:cNvPr id="2" name="Title 1"/>
          <p:cNvSpPr>
            <a:spLocks noGrp="1"/>
          </p:cNvSpPr>
          <p:nvPr>
            <p:ph type="title"/>
          </p:nvPr>
        </p:nvSpPr>
        <p:spPr>
          <a:xfrm>
            <a:off x="6334935" y="289958"/>
            <a:ext cx="5737230" cy="899537"/>
          </a:xfrm>
        </p:spPr>
        <p:txBody>
          <a:bodyPr/>
          <a:lstStyle/>
          <a:p>
            <a:r>
              <a:rPr lang="en-US"/>
              <a:t>Million dollar loss prevention with real-time fraud detection</a:t>
            </a:r>
          </a:p>
        </p:txBody>
      </p:sp>
      <p:sp>
        <p:nvSpPr>
          <p:cNvPr id="10" name="Chevron 13">
            <a:extLst>
              <a:ext uri="{FF2B5EF4-FFF2-40B4-BE49-F238E27FC236}">
                <a16:creationId xmlns:a16="http://schemas.microsoft.com/office/drawing/2014/main" id="{5C3DC208-0C56-4F50-B42C-5CF7A2C00B07}"/>
              </a:ext>
            </a:extLst>
          </p:cNvPr>
          <p:cNvSpPr/>
          <p:nvPr/>
        </p:nvSpPr>
        <p:spPr>
          <a:xfrm>
            <a:off x="5476756" y="2060910"/>
            <a:ext cx="5415852" cy="3210121"/>
          </a:xfrm>
          <a:prstGeom prst="chevron">
            <a:avLst>
              <a:gd name="adj" fmla="val 845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82" tIns="137082" rIns="45694" bIns="137082" rtlCol="0" anchor="t"/>
          <a:lstStyle/>
          <a:p>
            <a:pPr defTabSz="914049" fontAlgn="base">
              <a:spcBef>
                <a:spcPct val="0"/>
              </a:spcBef>
              <a:spcAft>
                <a:spcPts val="1200"/>
              </a:spcAft>
              <a:buClr>
                <a:prstClr val="white"/>
              </a:buClr>
              <a:buSzPct val="100000"/>
              <a:defRPr/>
            </a:pPr>
            <a:endParaRPr lang="en-US" sz="1800">
              <a:solidFill>
                <a:prstClr val="black"/>
              </a:solidFill>
              <a:latin typeface="Calibri Light" panose="020F0302020204030204"/>
              <a:ea typeface="Segoe UI" pitchFamily="34" charset="0"/>
              <a:cs typeface="Segoe UI Semilight" panose="020B0402040204020203" pitchFamily="34" charset="0"/>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14584" y="6349227"/>
            <a:ext cx="1353301" cy="342109"/>
          </a:xfrm>
          <a:prstGeom prst="rect">
            <a:avLst/>
          </a:prstGeom>
        </p:spPr>
      </p:pic>
    </p:spTree>
    <p:extLst>
      <p:ext uri="{BB962C8B-B14F-4D97-AF65-F5344CB8AC3E}">
        <p14:creationId xmlns:p14="http://schemas.microsoft.com/office/powerpoint/2010/main" val="2918533567"/>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08887B52-1268-43F1-B373-AACB73BB9A1D}"/>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1" y="-3821"/>
            <a:ext cx="6095999" cy="6930264"/>
          </a:xfrm>
        </p:spPr>
      </p:pic>
      <p:sp>
        <p:nvSpPr>
          <p:cNvPr id="4" name="Text Placeholder 3">
            <a:extLst>
              <a:ext uri="{FF2B5EF4-FFF2-40B4-BE49-F238E27FC236}">
                <a16:creationId xmlns:a16="http://schemas.microsoft.com/office/drawing/2014/main" id="{905EE361-AD36-438D-90A1-FEB13ECE9B6E}"/>
              </a:ext>
            </a:extLst>
          </p:cNvPr>
          <p:cNvSpPr>
            <a:spLocks noGrp="1"/>
          </p:cNvSpPr>
          <p:nvPr>
            <p:ph type="body" sz="quarter" idx="11"/>
          </p:nvPr>
        </p:nvSpPr>
        <p:spPr>
          <a:xfrm>
            <a:off x="6334937" y="2045659"/>
            <a:ext cx="4763234" cy="3939540"/>
          </a:xfrm>
        </p:spPr>
        <p:txBody>
          <a:bodyPr/>
          <a:lstStyle/>
          <a:p>
            <a:r>
              <a:rPr lang="en-US"/>
              <a:t>Challenge </a:t>
            </a:r>
          </a:p>
          <a:p>
            <a:pPr lvl="1"/>
            <a:r>
              <a:rPr lang="en-US"/>
              <a:t>Assist buyer search by providing accurate options of similar clothing items from catalogue</a:t>
            </a:r>
          </a:p>
          <a:p>
            <a:pPr lvl="1"/>
            <a:r>
              <a:rPr lang="en-US"/>
              <a:t>Need for improved smart-image matching capability based on color, pattern, neck style, etc.</a:t>
            </a:r>
          </a:p>
          <a:p>
            <a:endParaRPr lang="en-US"/>
          </a:p>
          <a:p>
            <a:r>
              <a:rPr lang="en-US"/>
              <a:t>Solution</a:t>
            </a:r>
          </a:p>
          <a:p>
            <a:pPr lvl="1"/>
            <a:r>
              <a:rPr lang="en-US"/>
              <a:t>Training data created using Bing and domain-specific images</a:t>
            </a:r>
          </a:p>
          <a:p>
            <a:pPr lvl="1"/>
            <a:r>
              <a:rPr lang="en-US"/>
              <a:t>Used transfer learning to leverage pre-trained ImageNet deep neural network</a:t>
            </a:r>
          </a:p>
          <a:p>
            <a:pPr lvl="1"/>
            <a:r>
              <a:rPr lang="en-US"/>
              <a:t>Accurate list of most similar clothing items using similarity metrics for apparel</a:t>
            </a:r>
          </a:p>
          <a:p>
            <a:pPr lvl="1"/>
            <a:r>
              <a:rPr lang="en-US"/>
              <a:t>Match accuracy of 74%</a:t>
            </a:r>
          </a:p>
        </p:txBody>
      </p:sp>
      <p:sp>
        <p:nvSpPr>
          <p:cNvPr id="2" name="Title 1"/>
          <p:cNvSpPr>
            <a:spLocks noGrp="1"/>
          </p:cNvSpPr>
          <p:nvPr>
            <p:ph type="title"/>
          </p:nvPr>
        </p:nvSpPr>
        <p:spPr/>
        <p:txBody>
          <a:bodyPr/>
          <a:lstStyle/>
          <a:p>
            <a:r>
              <a:rPr lang="en-US"/>
              <a:t>Increased match accuracy with image analysis</a:t>
            </a:r>
          </a:p>
        </p:txBody>
      </p:sp>
      <p:sp>
        <p:nvSpPr>
          <p:cNvPr id="10" name="Chevron 13">
            <a:extLst>
              <a:ext uri="{FF2B5EF4-FFF2-40B4-BE49-F238E27FC236}">
                <a16:creationId xmlns:a16="http://schemas.microsoft.com/office/drawing/2014/main" id="{5C3DC208-0C56-4F50-B42C-5CF7A2C00B07}"/>
              </a:ext>
            </a:extLst>
          </p:cNvPr>
          <p:cNvSpPr/>
          <p:nvPr/>
        </p:nvSpPr>
        <p:spPr>
          <a:xfrm>
            <a:off x="5476756" y="2060910"/>
            <a:ext cx="5415852" cy="3210121"/>
          </a:xfrm>
          <a:prstGeom prst="chevron">
            <a:avLst>
              <a:gd name="adj" fmla="val 845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82" tIns="137082" rIns="45694" bIns="137082" rtlCol="0" anchor="t"/>
          <a:lstStyle/>
          <a:p>
            <a:pPr defTabSz="914049" fontAlgn="base">
              <a:spcBef>
                <a:spcPct val="0"/>
              </a:spcBef>
              <a:spcAft>
                <a:spcPts val="1200"/>
              </a:spcAft>
              <a:buClr>
                <a:prstClr val="white"/>
              </a:buClr>
              <a:buSzPct val="100000"/>
              <a:defRPr/>
            </a:pPr>
            <a:endParaRPr lang="en-US" sz="1800" kern="0">
              <a:solidFill>
                <a:prstClr val="black"/>
              </a:solidFill>
              <a:latin typeface="Calibri Light" panose="020F0302020204030204"/>
              <a:cs typeface="Segoe UI Semilight" panose="020B0402040204020203" pitchFamily="34" charset="0"/>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34901" y="6359744"/>
            <a:ext cx="809967" cy="341038"/>
          </a:xfrm>
          <a:prstGeom prst="rect">
            <a:avLst/>
          </a:prstGeom>
        </p:spPr>
      </p:pic>
    </p:spTree>
    <p:extLst>
      <p:ext uri="{BB962C8B-B14F-4D97-AF65-F5344CB8AC3E}">
        <p14:creationId xmlns:p14="http://schemas.microsoft.com/office/powerpoint/2010/main" val="86281053"/>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DB8D66F-848E-4AB0-888F-699FD8C02A20}"/>
              </a:ext>
            </a:extLst>
          </p:cNvPr>
          <p:cNvGraphicFramePr>
            <a:graphicFrameLocks noGrp="1"/>
          </p:cNvGraphicFramePr>
          <p:nvPr>
            <p:extLst>
              <p:ext uri="{D42A27DB-BD31-4B8C-83A1-F6EECF244321}">
                <p14:modId xmlns:p14="http://schemas.microsoft.com/office/powerpoint/2010/main" val="3239920636"/>
              </p:ext>
            </p:extLst>
          </p:nvPr>
        </p:nvGraphicFramePr>
        <p:xfrm>
          <a:off x="584199" y="2056713"/>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a:t>Purpose</a:t>
                      </a:r>
                    </a:p>
                  </a:txBody>
                  <a:tcPr/>
                </a:tc>
                <a:tc>
                  <a:txBody>
                    <a:bodyPr/>
                    <a:lstStyle/>
                    <a:p>
                      <a:pPr algn="ctr"/>
                      <a:r>
                        <a:rPr lang="en-US" b="1"/>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a:t>VM Family</a:t>
                      </a:r>
                    </a:p>
                  </a:txBody>
                  <a:tcPr/>
                </a:tc>
                <a:tc>
                  <a:txBody>
                    <a:bodyPr/>
                    <a:lstStyle/>
                    <a:p>
                      <a:pPr algn="ctr"/>
                      <a:r>
                        <a:rPr lang="en-US"/>
                        <a:t>NV v1</a:t>
                      </a:r>
                    </a:p>
                  </a:txBody>
                  <a:tcPr/>
                </a:tc>
                <a:extLst>
                  <a:ext uri="{0D108BD9-81ED-4DB2-BD59-A6C34878D82A}">
                    <a16:rowId xmlns:a16="http://schemas.microsoft.com/office/drawing/2014/main" val="612389553"/>
                  </a:ext>
                </a:extLst>
              </a:tr>
              <a:tr h="370840">
                <a:tc>
                  <a:txBody>
                    <a:bodyPr/>
                    <a:lstStyle/>
                    <a:p>
                      <a:pPr algn="ctr"/>
                      <a:r>
                        <a:rPr lang="en-US" b="1"/>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a:t>Sizes</a:t>
                      </a:r>
                    </a:p>
                  </a:txBody>
                  <a:tcPr/>
                </a:tc>
                <a:tc>
                  <a:txBody>
                    <a:bodyPr/>
                    <a:lstStyle/>
                    <a:p>
                      <a:pPr algn="ctr"/>
                      <a:r>
                        <a:rPr lang="en-US"/>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algn="ctr"/>
                      <a:r>
                        <a:rPr lang="en-US"/>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a:t>Haswell</a:t>
                      </a:r>
                    </a:p>
                  </a:txBody>
                  <a:tcPr/>
                </a:tc>
                <a:extLst>
                  <a:ext uri="{0D108BD9-81ED-4DB2-BD59-A6C34878D82A}">
                    <a16:rowId xmlns:a16="http://schemas.microsoft.com/office/drawing/2014/main" val="2878625299"/>
                  </a:ext>
                </a:extLst>
              </a:tr>
              <a:tr h="370840">
                <a:tc>
                  <a:txBody>
                    <a:bodyPr/>
                    <a:lstStyle/>
                    <a:p>
                      <a:pPr algn="ctr"/>
                      <a:r>
                        <a:rPr lang="en-US" b="1"/>
                        <a:t>VM RAM</a:t>
                      </a:r>
                    </a:p>
                  </a:txBody>
                  <a:tcPr/>
                </a:tc>
                <a:tc>
                  <a:txBody>
                    <a:bodyPr/>
                    <a:lstStyle/>
                    <a:p>
                      <a:pPr algn="ctr"/>
                      <a:r>
                        <a:rPr lang="en-US"/>
                        <a:t>56-224 GB</a:t>
                      </a:r>
                    </a:p>
                  </a:txBody>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a:t>~380-1500 GB</a:t>
                      </a:r>
                    </a:p>
                  </a:txBody>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a:t>Std Storage</a:t>
                      </a:r>
                    </a:p>
                  </a:txBody>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a:t>Quadro/Grid PC</a:t>
                      </a:r>
                    </a:p>
                  </a:txBody>
                  <a:tcPr/>
                </a:tc>
                <a:extLst>
                  <a:ext uri="{0D108BD9-81ED-4DB2-BD59-A6C34878D82A}">
                    <a16:rowId xmlns:a16="http://schemas.microsoft.com/office/drawing/2014/main" val="2690215733"/>
                  </a:ext>
                </a:extLst>
              </a:tr>
            </a:tbl>
          </a:graphicData>
        </a:graphic>
      </p:graphicFrame>
      <p:sp>
        <p:nvSpPr>
          <p:cNvPr id="2" name="Title 1">
            <a:extLst>
              <a:ext uri="{FF2B5EF4-FFF2-40B4-BE49-F238E27FC236}">
                <a16:creationId xmlns:a16="http://schemas.microsoft.com/office/drawing/2014/main" id="{8E956559-4F03-466C-82F5-6CB9FF2F7FAD}"/>
              </a:ext>
            </a:extLst>
          </p:cNvPr>
          <p:cNvSpPr>
            <a:spLocks noGrp="1"/>
          </p:cNvSpPr>
          <p:nvPr>
            <p:ph type="title"/>
          </p:nvPr>
        </p:nvSpPr>
        <p:spPr/>
        <p:txBody>
          <a:bodyPr/>
          <a:lstStyle/>
          <a:p>
            <a:r>
              <a:rPr lang="en-US"/>
              <a:t>Azure Family of GPUs</a:t>
            </a:r>
          </a:p>
        </p:txBody>
      </p:sp>
      <p:pic>
        <p:nvPicPr>
          <p:cNvPr id="4" name="Picture 2" descr="http://images.nvidia.com/content/tesla/images/tesla-3-quater.png">
            <a:extLst>
              <a:ext uri="{FF2B5EF4-FFF2-40B4-BE49-F238E27FC236}">
                <a16:creationId xmlns:a16="http://schemas.microsoft.com/office/drawing/2014/main" id="{E2B8A886-980F-4DBD-8C80-5370DD5BF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63399D9-035A-4A0D-8EF0-9CB898EF6125}"/>
              </a:ext>
            </a:extLst>
          </p:cNvPr>
          <p:cNvSpPr/>
          <p:nvPr/>
        </p:nvSpPr>
        <p:spPr bwMode="auto">
          <a:xfrm>
            <a:off x="5475027"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2x-4x</a:t>
            </a:r>
          </a:p>
        </p:txBody>
      </p:sp>
      <p:sp>
        <p:nvSpPr>
          <p:cNvPr id="7" name="Arrow: Right 6">
            <a:extLst>
              <a:ext uri="{FF2B5EF4-FFF2-40B4-BE49-F238E27FC236}">
                <a16:creationId xmlns:a16="http://schemas.microsoft.com/office/drawing/2014/main" id="{EAD5563C-6676-45D4-A25D-F964CED59797}"/>
              </a:ext>
            </a:extLst>
          </p:cNvPr>
          <p:cNvSpPr/>
          <p:nvPr/>
        </p:nvSpPr>
        <p:spPr bwMode="auto">
          <a:xfrm>
            <a:off x="7310385"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1.5x</a:t>
            </a:r>
          </a:p>
        </p:txBody>
      </p:sp>
      <p:graphicFrame>
        <p:nvGraphicFramePr>
          <p:cNvPr id="8" name="Table 7">
            <a:extLst>
              <a:ext uri="{FF2B5EF4-FFF2-40B4-BE49-F238E27FC236}">
                <a16:creationId xmlns:a16="http://schemas.microsoft.com/office/drawing/2014/main" id="{9151AFB0-B361-4044-B0D6-CF490230509A}"/>
              </a:ext>
            </a:extLst>
          </p:cNvPr>
          <p:cNvGraphicFramePr>
            <a:graphicFrameLocks noGrp="1"/>
          </p:cNvGraphicFramePr>
          <p:nvPr>
            <p:extLst>
              <p:ext uri="{D42A27DB-BD31-4B8C-83A1-F6EECF244321}">
                <p14:modId xmlns:p14="http://schemas.microsoft.com/office/powerpoint/2010/main" val="1541070284"/>
              </p:ext>
            </p:extLst>
          </p:nvPr>
        </p:nvGraphicFramePr>
        <p:xfrm>
          <a:off x="4257039" y="2056713"/>
          <a:ext cx="550926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493169342"/>
                    </a:ext>
                  </a:extLst>
                </a:gridCol>
                <a:gridCol w="1836420">
                  <a:extLst>
                    <a:ext uri="{9D8B030D-6E8A-4147-A177-3AD203B41FA5}">
                      <a16:colId xmlns:a16="http://schemas.microsoft.com/office/drawing/2014/main" val="4224067851"/>
                    </a:ext>
                  </a:extLst>
                </a:gridCol>
                <a:gridCol w="1836420">
                  <a:extLst>
                    <a:ext uri="{9D8B030D-6E8A-4147-A177-3AD203B41FA5}">
                      <a16:colId xmlns:a16="http://schemas.microsoft.com/office/drawing/2014/main" val="2924063123"/>
                    </a:ext>
                  </a:extLst>
                </a:gridCol>
              </a:tblGrid>
              <a:tr h="370840">
                <a:tc>
                  <a:txBody>
                    <a:bodyPr/>
                    <a:lstStyle/>
                    <a:p>
                      <a:pPr algn="ctr"/>
                      <a:r>
                        <a:rPr lang="en-US" b="1"/>
                        <a:t>Compute</a:t>
                      </a:r>
                    </a:p>
                  </a:txBody>
                  <a:tcPr>
                    <a:solidFill>
                      <a:srgbClr val="BAD80A"/>
                    </a:solidFill>
                  </a:tcPr>
                </a:tc>
                <a:tc>
                  <a:txBody>
                    <a:bodyPr/>
                    <a:lstStyle/>
                    <a:p>
                      <a:pPr algn="ctr"/>
                      <a:r>
                        <a:rPr lang="en-US" b="1"/>
                        <a:t>Compute</a:t>
                      </a:r>
                    </a:p>
                  </a:txBody>
                  <a:tcPr>
                    <a:solidFill>
                      <a:srgbClr val="BAD80A"/>
                    </a:solidFill>
                  </a:tcPr>
                </a:tc>
                <a:tc>
                  <a:txBody>
                    <a:bodyPr/>
                    <a:lstStyle/>
                    <a:p>
                      <a:pPr algn="ctr"/>
                      <a:r>
                        <a:rPr lang="en-US" b="1"/>
                        <a:t>Compute</a:t>
                      </a:r>
                    </a:p>
                  </a:txBody>
                  <a:tcPr>
                    <a:solidFill>
                      <a:srgbClr val="BAD80A"/>
                    </a:solidFill>
                  </a:tcPr>
                </a:tc>
                <a:extLst>
                  <a:ext uri="{0D108BD9-81ED-4DB2-BD59-A6C34878D82A}">
                    <a16:rowId xmlns:a16="http://schemas.microsoft.com/office/drawing/2014/main" val="2630610210"/>
                  </a:ext>
                </a:extLst>
              </a:tr>
              <a:tr h="370840">
                <a:tc>
                  <a:txBody>
                    <a:bodyPr/>
                    <a:lstStyle/>
                    <a:p>
                      <a:pPr algn="ctr"/>
                      <a:r>
                        <a:rPr lang="en-US"/>
                        <a:t>NC v1</a:t>
                      </a:r>
                    </a:p>
                  </a:txBody>
                  <a:tcPr/>
                </a:tc>
                <a:tc>
                  <a:txBody>
                    <a:bodyPr/>
                    <a:lstStyle/>
                    <a:p>
                      <a:pPr algn="ctr"/>
                      <a:r>
                        <a:rPr lang="en-US"/>
                        <a:t>NC v2</a:t>
                      </a:r>
                    </a:p>
                  </a:txBody>
                  <a:tcPr/>
                </a:tc>
                <a:tc>
                  <a:txBody>
                    <a:bodyPr/>
                    <a:lstStyle/>
                    <a:p>
                      <a:pPr algn="ctr"/>
                      <a:r>
                        <a:rPr lang="en-US"/>
                        <a:t>NC v3</a:t>
                      </a:r>
                    </a:p>
                  </a:txBody>
                  <a:tcPr/>
                </a:tc>
                <a:extLst>
                  <a:ext uri="{0D108BD9-81ED-4DB2-BD59-A6C34878D82A}">
                    <a16:rowId xmlns:a16="http://schemas.microsoft.com/office/drawing/2014/main" val="612389553"/>
                  </a:ext>
                </a:extLst>
              </a:tr>
              <a:tr h="370840">
                <a:tc>
                  <a:txBody>
                    <a:bodyPr/>
                    <a:lstStyle/>
                    <a:p>
                      <a:pPr algn="ctr"/>
                      <a:r>
                        <a:rPr lang="en-US"/>
                        <a:t>NVIDIA K80</a:t>
                      </a:r>
                    </a:p>
                  </a:txBody>
                  <a:tcPr/>
                </a:tc>
                <a:tc>
                  <a:txBody>
                    <a:bodyPr/>
                    <a:lstStyle/>
                    <a:p>
                      <a:pPr algn="ctr"/>
                      <a:r>
                        <a:rPr lang="en-US"/>
                        <a:t>NVIDIA P100</a:t>
                      </a:r>
                    </a:p>
                  </a:txBody>
                  <a:tcPr/>
                </a:tc>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Haswell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56-224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~380-1500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Std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Tesla</a:t>
                      </a:r>
                    </a:p>
                  </a:txBody>
                  <a:tcPr/>
                </a:tc>
                <a:extLst>
                  <a:ext uri="{0D108BD9-81ED-4DB2-BD59-A6C34878D82A}">
                    <a16:rowId xmlns:a16="http://schemas.microsoft.com/office/drawing/2014/main" val="2690215733"/>
                  </a:ext>
                </a:extLst>
              </a:tr>
            </a:tbl>
          </a:graphicData>
        </a:graphic>
      </p:graphicFrame>
      <p:graphicFrame>
        <p:nvGraphicFramePr>
          <p:cNvPr id="9" name="Table 8">
            <a:extLst>
              <a:ext uri="{FF2B5EF4-FFF2-40B4-BE49-F238E27FC236}">
                <a16:creationId xmlns:a16="http://schemas.microsoft.com/office/drawing/2014/main" id="{6F0EFFB3-ABE4-42B2-94CF-82397DF63A80}"/>
              </a:ext>
            </a:extLst>
          </p:cNvPr>
          <p:cNvGraphicFramePr>
            <a:graphicFrameLocks noGrp="1"/>
          </p:cNvGraphicFramePr>
          <p:nvPr>
            <p:extLst>
              <p:ext uri="{D42A27DB-BD31-4B8C-83A1-F6EECF244321}">
                <p14:modId xmlns:p14="http://schemas.microsoft.com/office/powerpoint/2010/main" val="2493819367"/>
              </p:ext>
            </p:extLst>
          </p:nvPr>
        </p:nvGraphicFramePr>
        <p:xfrm>
          <a:off x="9766299" y="2056713"/>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v1</a:t>
                      </a:r>
                    </a:p>
                  </a:txBody>
                  <a:tcPr/>
                </a:tc>
                <a:extLst>
                  <a:ext uri="{0D108BD9-81ED-4DB2-BD59-A6C34878D82A}">
                    <a16:rowId xmlns:a16="http://schemas.microsoft.com/office/drawing/2014/main" val="612389553"/>
                  </a:ext>
                </a:extLst>
              </a:tr>
              <a:tr h="370840">
                <a:tc>
                  <a:txBody>
                    <a:bodyPr/>
                    <a:lstStyle/>
                    <a:p>
                      <a:pPr algn="ctr"/>
                      <a:r>
                        <a:rPr lang="en-US"/>
                        <a:t>NVIDIA P40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Tesla</a:t>
                      </a:r>
                    </a:p>
                  </a:txBody>
                  <a:tcPr/>
                </a:tc>
                <a:extLst>
                  <a:ext uri="{0D108BD9-81ED-4DB2-BD59-A6C34878D82A}">
                    <a16:rowId xmlns:a16="http://schemas.microsoft.com/office/drawing/2014/main" val="2690215733"/>
                  </a:ext>
                </a:extLst>
              </a:tr>
            </a:tbl>
          </a:graphicData>
        </a:graphic>
      </p:graphicFrame>
    </p:spTree>
    <p:extLst>
      <p:ext uri="{BB962C8B-B14F-4D97-AF65-F5344CB8AC3E}">
        <p14:creationId xmlns:p14="http://schemas.microsoft.com/office/powerpoint/2010/main" val="1387540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F245-192A-4597-8913-D465E7BB0EE3}"/>
              </a:ext>
            </a:extLst>
          </p:cNvPr>
          <p:cNvSpPr>
            <a:spLocks noGrp="1"/>
          </p:cNvSpPr>
          <p:nvPr>
            <p:ph type="title"/>
          </p:nvPr>
        </p:nvSpPr>
        <p:spPr/>
        <p:txBody>
          <a:bodyPr/>
          <a:lstStyle/>
          <a:p>
            <a:r>
              <a:rPr lang="en-US"/>
              <a:t>New GPU Families </a:t>
            </a:r>
            <a:r>
              <a:rPr lang="en-US" sz="2400"/>
              <a:t>(Announced this week!)</a:t>
            </a:r>
            <a:endParaRPr lang="en-US"/>
          </a:p>
        </p:txBody>
      </p:sp>
      <p:graphicFrame>
        <p:nvGraphicFramePr>
          <p:cNvPr id="4" name="Table 3">
            <a:extLst>
              <a:ext uri="{FF2B5EF4-FFF2-40B4-BE49-F238E27FC236}">
                <a16:creationId xmlns:a16="http://schemas.microsoft.com/office/drawing/2014/main" id="{68945ABB-E540-4451-8E41-31F953CE1DA3}"/>
              </a:ext>
            </a:extLst>
          </p:cNvPr>
          <p:cNvGraphicFramePr>
            <a:graphicFrameLocks noGrp="1"/>
          </p:cNvGraphicFramePr>
          <p:nvPr>
            <p:extLst>
              <p:ext uri="{D42A27DB-BD31-4B8C-83A1-F6EECF244321}">
                <p14:modId xmlns:p14="http://schemas.microsoft.com/office/powerpoint/2010/main" val="3705938932"/>
              </p:ext>
            </p:extLst>
          </p:nvPr>
        </p:nvGraphicFramePr>
        <p:xfrm>
          <a:off x="584199" y="2057400"/>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a:t>Purpose</a:t>
                      </a:r>
                    </a:p>
                  </a:txBody>
                  <a:tcPr/>
                </a:tc>
                <a:tc>
                  <a:txBody>
                    <a:bodyPr/>
                    <a:lstStyle/>
                    <a:p>
                      <a:pPr algn="ctr"/>
                      <a:r>
                        <a:rPr lang="en-US" b="1"/>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a:t>VM Family</a:t>
                      </a:r>
                    </a:p>
                  </a:txBody>
                  <a:tcPr/>
                </a:tc>
                <a:tc>
                  <a:txBody>
                    <a:bodyPr/>
                    <a:lstStyle/>
                    <a:p>
                      <a:pPr algn="ctr"/>
                      <a:r>
                        <a:rPr lang="en-US"/>
                        <a:t>NV v2</a:t>
                      </a:r>
                    </a:p>
                  </a:txBody>
                  <a:tcPr/>
                </a:tc>
                <a:extLst>
                  <a:ext uri="{0D108BD9-81ED-4DB2-BD59-A6C34878D82A}">
                    <a16:rowId xmlns:a16="http://schemas.microsoft.com/office/drawing/2014/main" val="612389553"/>
                  </a:ext>
                </a:extLst>
              </a:tr>
              <a:tr h="370840">
                <a:tc>
                  <a:txBody>
                    <a:bodyPr/>
                    <a:lstStyle/>
                    <a:p>
                      <a:pPr algn="ctr"/>
                      <a:r>
                        <a:rPr lang="en-US" b="1"/>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a:t>Sizes</a:t>
                      </a:r>
                    </a:p>
                  </a:txBody>
                  <a:tcPr/>
                </a:tc>
                <a:tc>
                  <a:txBody>
                    <a:bodyPr/>
                    <a:lstStyle/>
                    <a:p>
                      <a:pPr algn="ctr"/>
                      <a:r>
                        <a:rPr lang="en-US"/>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a:t>Broadwell</a:t>
                      </a:r>
                    </a:p>
                  </a:txBody>
                  <a:tcPr>
                    <a:solidFill>
                      <a:srgbClr val="92D050"/>
                    </a:solidFill>
                  </a:tcPr>
                </a:tc>
                <a:extLst>
                  <a:ext uri="{0D108BD9-81ED-4DB2-BD59-A6C34878D82A}">
                    <a16:rowId xmlns:a16="http://schemas.microsoft.com/office/drawing/2014/main" val="1619807933"/>
                  </a:ext>
                </a:extLst>
              </a:tr>
              <a:tr h="370840">
                <a:tc>
                  <a:txBody>
                    <a:bodyPr/>
                    <a:lstStyle/>
                    <a:p>
                      <a:pPr algn="ctr"/>
                      <a:r>
                        <a:rPr lang="en-US" b="1"/>
                        <a:t>VM RAM</a:t>
                      </a:r>
                    </a:p>
                  </a:txBody>
                  <a:tcPr/>
                </a:tc>
                <a:tc>
                  <a:txBody>
                    <a:bodyPr/>
                    <a:lstStyle/>
                    <a:p>
                      <a:pPr algn="ctr"/>
                      <a:r>
                        <a:rPr lang="en-US"/>
                        <a:t>112-448 GB</a:t>
                      </a:r>
                    </a:p>
                  </a:txBody>
                  <a:tcPr>
                    <a:solidFill>
                      <a:srgbClr val="92D050"/>
                    </a:solidFill>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a:t>~700-3000 GB</a:t>
                      </a:r>
                    </a:p>
                  </a:txBody>
                  <a:tcPr>
                    <a:solidFill>
                      <a:srgbClr val="92D050"/>
                    </a:solidFill>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a:t>Quadro/Grid PC</a:t>
                      </a:r>
                    </a:p>
                  </a:txBody>
                  <a:tcPr>
                    <a:noFill/>
                  </a:tcPr>
                </a:tc>
                <a:extLst>
                  <a:ext uri="{0D108BD9-81ED-4DB2-BD59-A6C34878D82A}">
                    <a16:rowId xmlns:a16="http://schemas.microsoft.com/office/drawing/2014/main" val="2690215733"/>
                  </a:ext>
                </a:extLst>
              </a:tr>
            </a:tbl>
          </a:graphicData>
        </a:graphic>
      </p:graphicFrame>
      <p:pic>
        <p:nvPicPr>
          <p:cNvPr id="5" name="Picture 2" descr="http://images.nvidia.com/content/tesla/images/tesla-3-quater.png">
            <a:extLst>
              <a:ext uri="{FF2B5EF4-FFF2-40B4-BE49-F238E27FC236}">
                <a16:creationId xmlns:a16="http://schemas.microsoft.com/office/drawing/2014/main" id="{5D469DAA-495F-4B20-AC69-F9C836D13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03AB2B1-E432-4C2C-B4CD-4A8284A7213B}"/>
              </a:ext>
            </a:extLst>
          </p:cNvPr>
          <p:cNvGraphicFramePr>
            <a:graphicFrameLocks noGrp="1"/>
          </p:cNvGraphicFramePr>
          <p:nvPr>
            <p:extLst>
              <p:ext uri="{D42A27DB-BD31-4B8C-83A1-F6EECF244321}">
                <p14:modId xmlns:p14="http://schemas.microsoft.com/office/powerpoint/2010/main" val="1678078743"/>
              </p:ext>
            </p:extLst>
          </p:nvPr>
        </p:nvGraphicFramePr>
        <p:xfrm>
          <a:off x="4259580" y="2057400"/>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v2</a:t>
                      </a:r>
                    </a:p>
                  </a:txBody>
                  <a:tcPr/>
                </a:tc>
                <a:extLst>
                  <a:ext uri="{0D108BD9-81ED-4DB2-BD59-A6C34878D82A}">
                    <a16:rowId xmlns:a16="http://schemas.microsoft.com/office/drawing/2014/main" val="612389553"/>
                  </a:ext>
                </a:extLst>
              </a:tr>
              <a:tr h="370840">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8 GPU</a:t>
                      </a:r>
                    </a:p>
                  </a:txBody>
                  <a:tcPr>
                    <a:solidFill>
                      <a:srgbClr val="92D050"/>
                    </a:solidFill>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err="1"/>
                        <a:t>NVLink</a:t>
                      </a:r>
                      <a:endParaRPr lang="en-US"/>
                    </a:p>
                  </a:txBody>
                  <a:tcPr>
                    <a:solidFill>
                      <a:srgbClr val="92D050"/>
                    </a:solidFill>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Skylake</a:t>
                      </a:r>
                    </a:p>
                  </a:txBody>
                  <a:tcPr>
                    <a:solidFill>
                      <a:srgbClr val="92D050"/>
                    </a:solidFill>
                  </a:tcPr>
                </a:tc>
                <a:extLst>
                  <a:ext uri="{0D108BD9-81ED-4DB2-BD59-A6C34878D82A}">
                    <a16:rowId xmlns:a16="http://schemas.microsoft.com/office/drawing/2014/main" val="16198079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672 GB</a:t>
                      </a:r>
                    </a:p>
                  </a:txBody>
                  <a:tcPr>
                    <a:solidFill>
                      <a:srgbClr val="92D050"/>
                    </a:solidFill>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~1300 GB</a:t>
                      </a:r>
                    </a:p>
                  </a:txBody>
                  <a:tcPr>
                    <a:solidFill>
                      <a:srgbClr val="92D050"/>
                    </a:solidFill>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690215733"/>
                  </a:ext>
                </a:extLst>
              </a:tr>
            </a:tbl>
          </a:graphicData>
        </a:graphic>
      </p:graphicFrame>
      <p:pic>
        <p:nvPicPr>
          <p:cNvPr id="11" name="Picture 10">
            <a:extLst>
              <a:ext uri="{FF2B5EF4-FFF2-40B4-BE49-F238E27FC236}">
                <a16:creationId xmlns:a16="http://schemas.microsoft.com/office/drawing/2014/main" id="{8398E388-9487-492D-AA0C-59613709F894}"/>
              </a:ext>
            </a:extLst>
          </p:cNvPr>
          <p:cNvPicPr>
            <a:picLocks noChangeAspect="1"/>
          </p:cNvPicPr>
          <p:nvPr/>
        </p:nvPicPr>
        <p:blipFill rotWithShape="1">
          <a:blip r:embed="rId4"/>
          <a:srcRect r="8813"/>
          <a:stretch/>
        </p:blipFill>
        <p:spPr>
          <a:xfrm>
            <a:off x="9345752" y="2057400"/>
            <a:ext cx="2743200" cy="2123527"/>
          </a:xfrm>
          <a:prstGeom prst="rect">
            <a:avLst/>
          </a:prstGeom>
        </p:spPr>
      </p:pic>
    </p:spTree>
    <p:extLst>
      <p:ext uri="{BB962C8B-B14F-4D97-AF65-F5344CB8AC3E}">
        <p14:creationId xmlns:p14="http://schemas.microsoft.com/office/powerpoint/2010/main" val="205544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en-US"/>
              <a:t>Model Training</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2"/>
          </p:nvPr>
        </p:nvSpPr>
        <p:spPr/>
        <p:txBody>
          <a:bodyPr lIns="91440"/>
          <a:lstStyle/>
          <a:p>
            <a:r>
              <a:rPr lang="en-US"/>
              <a:t>Requirements</a:t>
            </a:r>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5681091"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Powerful Compute Environment</a:t>
            </a:r>
          </a:p>
          <a:p>
            <a:pPr>
              <a:spcAft>
                <a:spcPts val="988"/>
              </a:spcAft>
            </a:pPr>
            <a:r>
              <a:rPr lang="en-US" sz="1800"/>
              <a:t>Choice should include scale-up VMs, auto-scaling scale-out clusters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Preconfigured</a:t>
            </a:r>
          </a:p>
          <a:p>
            <a:pPr>
              <a:spcAft>
                <a:spcPts val="988"/>
              </a:spcAft>
            </a:pPr>
            <a:r>
              <a:rPr lang="en-US" sz="1800"/>
              <a:t>The compute environment should be pre-setup with all the correct versions ML frameworks, libraries, executables and container images.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Job Management</a:t>
            </a:r>
          </a:p>
          <a:p>
            <a:pPr>
              <a:spcAft>
                <a:spcPts val="988"/>
              </a:spcAft>
            </a:pPr>
            <a:r>
              <a:rPr lang="en-US" sz="1800"/>
              <a:t>Data scientists should be able to easily start, stop, monitor and manage Jobs. </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Automated Model and Parameter Selection</a:t>
            </a:r>
          </a:p>
          <a:p>
            <a:pPr>
              <a:spcAft>
                <a:spcPts val="988"/>
              </a:spcAft>
            </a:pPr>
            <a:r>
              <a:rPr lang="en-US" sz="1800"/>
              <a:t>Solution should automatically select the best algorithms, and the corresponding best hyperparameters, for the desired outcome.</a:t>
            </a:r>
          </a:p>
        </p:txBody>
      </p:sp>
      <p:grpSp>
        <p:nvGrpSpPr>
          <p:cNvPr id="24" name="Group 23">
            <a:extLst>
              <a:ext uri="{FF2B5EF4-FFF2-40B4-BE49-F238E27FC236}">
                <a16:creationId xmlns:a16="http://schemas.microsoft.com/office/drawing/2014/main" id="{F7C57246-E3C2-47CC-B616-045BB6EC97AC}"/>
              </a:ext>
            </a:extLst>
          </p:cNvPr>
          <p:cNvGrpSpPr/>
          <p:nvPr/>
        </p:nvGrpSpPr>
        <p:grpSpPr>
          <a:xfrm>
            <a:off x="10278448" y="-6899977"/>
            <a:ext cx="756436" cy="6858000"/>
            <a:chOff x="10278448" y="0"/>
            <a:chExt cx="756436" cy="6858000"/>
          </a:xfrm>
        </p:grpSpPr>
        <p:cxnSp>
          <p:nvCxnSpPr>
            <p:cNvPr id="25" name="Straight Connector 24">
              <a:extLst>
                <a:ext uri="{FF2B5EF4-FFF2-40B4-BE49-F238E27FC236}">
                  <a16:creationId xmlns:a16="http://schemas.microsoft.com/office/drawing/2014/main" id="{D2DCA6B4-6565-4C70-93F6-825218DE1866}"/>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CF37EF-9936-4120-9913-14D54D2ECE2C}"/>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light">
              <a:extLst>
                <a:ext uri="{FF2B5EF4-FFF2-40B4-BE49-F238E27FC236}">
                  <a16:creationId xmlns:a16="http://schemas.microsoft.com/office/drawing/2014/main" id="{B6B3041F-C411-43B5-A6A5-06F31557F026}"/>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0" name="Group 19">
            <a:extLst>
              <a:ext uri="{FF2B5EF4-FFF2-40B4-BE49-F238E27FC236}">
                <a16:creationId xmlns:a16="http://schemas.microsoft.com/office/drawing/2014/main" id="{5BEB227B-2E84-43B0-983B-47A9F587F6A3}"/>
              </a:ext>
            </a:extLst>
          </p:cNvPr>
          <p:cNvGrpSpPr/>
          <p:nvPr/>
        </p:nvGrpSpPr>
        <p:grpSpPr>
          <a:xfrm>
            <a:off x="9917941" y="2697187"/>
            <a:ext cx="1477450" cy="1221346"/>
            <a:chOff x="9524460" y="2632636"/>
            <a:chExt cx="2021177" cy="1670823"/>
          </a:xfrm>
        </p:grpSpPr>
        <p:sp>
          <p:nvSpPr>
            <p:cNvPr id="21" name="gear_3">
              <a:extLst>
                <a:ext uri="{FF2B5EF4-FFF2-40B4-BE49-F238E27FC236}">
                  <a16:creationId xmlns:a16="http://schemas.microsoft.com/office/drawing/2014/main" id="{1587D9C7-1ED6-42E4-AE7D-59938EB29E06}"/>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gear_3">
              <a:extLst>
                <a:ext uri="{FF2B5EF4-FFF2-40B4-BE49-F238E27FC236}">
                  <a16:creationId xmlns:a16="http://schemas.microsoft.com/office/drawing/2014/main" id="{9D1020AA-4F88-4ACE-95F9-6CF6885EEDB5}"/>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gear_3">
              <a:extLst>
                <a:ext uri="{FF2B5EF4-FFF2-40B4-BE49-F238E27FC236}">
                  <a16:creationId xmlns:a16="http://schemas.microsoft.com/office/drawing/2014/main" id="{0DA7A933-B59C-4DAD-B1CC-26EEDD09F453}"/>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8" name="Group 27">
            <a:extLst>
              <a:ext uri="{FF2B5EF4-FFF2-40B4-BE49-F238E27FC236}">
                <a16:creationId xmlns:a16="http://schemas.microsoft.com/office/drawing/2014/main" id="{4F565284-6182-415A-8A69-4148E491BA02}"/>
              </a:ext>
            </a:extLst>
          </p:cNvPr>
          <p:cNvGrpSpPr/>
          <p:nvPr/>
        </p:nvGrpSpPr>
        <p:grpSpPr>
          <a:xfrm>
            <a:off x="10656666" y="0"/>
            <a:ext cx="0" cy="6858000"/>
            <a:chOff x="10656666" y="0"/>
            <a:chExt cx="0" cy="6858000"/>
          </a:xfrm>
        </p:grpSpPr>
        <p:cxnSp>
          <p:nvCxnSpPr>
            <p:cNvPr id="29" name="Straight Connector 28">
              <a:extLst>
                <a:ext uri="{FF2B5EF4-FFF2-40B4-BE49-F238E27FC236}">
                  <a16:creationId xmlns:a16="http://schemas.microsoft.com/office/drawing/2014/main" id="{BB9DFEC5-7264-4B39-A20F-AD682EA975F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F4205D-41A4-446B-B377-3129B3EDDD7A}"/>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4A99BB0-AF67-4BB0-BAD1-AE7638F2DEAA}"/>
              </a:ext>
            </a:extLst>
          </p:cNvPr>
          <p:cNvGrpSpPr/>
          <p:nvPr/>
        </p:nvGrpSpPr>
        <p:grpSpPr>
          <a:xfrm>
            <a:off x="9925869" y="6858000"/>
            <a:ext cx="1465791" cy="6858000"/>
            <a:chOff x="9925869" y="0"/>
            <a:chExt cx="1465791" cy="6858000"/>
          </a:xfrm>
        </p:grpSpPr>
        <p:grpSp>
          <p:nvGrpSpPr>
            <p:cNvPr id="34" name="Group 33">
              <a:extLst>
                <a:ext uri="{FF2B5EF4-FFF2-40B4-BE49-F238E27FC236}">
                  <a16:creationId xmlns:a16="http://schemas.microsoft.com/office/drawing/2014/main" id="{A9F7ADC1-4C03-43EE-90B2-69FC0E829BD9}"/>
                </a:ext>
              </a:extLst>
            </p:cNvPr>
            <p:cNvGrpSpPr/>
            <p:nvPr/>
          </p:nvGrpSpPr>
          <p:grpSpPr>
            <a:xfrm>
              <a:off x="9925869" y="2697187"/>
              <a:ext cx="1465791" cy="1273365"/>
              <a:chOff x="7840707" y="2412949"/>
              <a:chExt cx="1792982" cy="1557603"/>
            </a:xfrm>
          </p:grpSpPr>
          <p:sp>
            <p:nvSpPr>
              <p:cNvPr id="38" name="credit">
                <a:extLst>
                  <a:ext uri="{FF2B5EF4-FFF2-40B4-BE49-F238E27FC236}">
                    <a16:creationId xmlns:a16="http://schemas.microsoft.com/office/drawing/2014/main" id="{A28CA6AD-8457-494C-9C2C-CA8C1FA69E14}"/>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a:extLst>
                  <a:ext uri="{FF2B5EF4-FFF2-40B4-BE49-F238E27FC236}">
                    <a16:creationId xmlns:a16="http://schemas.microsoft.com/office/drawing/2014/main" id="{4C749D71-5B73-4427-8B58-AC5E5A289376}"/>
                  </a:ext>
                </a:extLst>
              </p:cNvPr>
              <p:cNvGrpSpPr/>
              <p:nvPr/>
            </p:nvGrpSpPr>
            <p:grpSpPr>
              <a:xfrm rot="18900000">
                <a:off x="7840707" y="2412949"/>
                <a:ext cx="1792982" cy="1557603"/>
                <a:chOff x="7840707" y="2412949"/>
                <a:chExt cx="1792982" cy="1557603"/>
              </a:xfrm>
            </p:grpSpPr>
            <p:grpSp>
              <p:nvGrpSpPr>
                <p:cNvPr id="40" name="Group 39">
                  <a:extLst>
                    <a:ext uri="{FF2B5EF4-FFF2-40B4-BE49-F238E27FC236}">
                      <a16:creationId xmlns:a16="http://schemas.microsoft.com/office/drawing/2014/main" id="{03CFB2C3-1657-40DD-8520-CBB1ADF12345}"/>
                    </a:ext>
                  </a:extLst>
                </p:cNvPr>
                <p:cNvGrpSpPr/>
                <p:nvPr/>
              </p:nvGrpSpPr>
              <p:grpSpPr>
                <a:xfrm>
                  <a:off x="8125292" y="2412949"/>
                  <a:ext cx="1508397" cy="1374761"/>
                  <a:chOff x="4723382" y="2415376"/>
                  <a:chExt cx="2374103" cy="2163771"/>
                </a:xfrm>
              </p:grpSpPr>
              <p:sp>
                <p:nvSpPr>
                  <p:cNvPr id="44" name="Freeform 22">
                    <a:extLst>
                      <a:ext uri="{FF2B5EF4-FFF2-40B4-BE49-F238E27FC236}">
                        <a16:creationId xmlns:a16="http://schemas.microsoft.com/office/drawing/2014/main" id="{BAC9F30D-06C7-42D9-B79F-4AC94231DBBB}"/>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5" name="Arc 44">
                    <a:extLst>
                      <a:ext uri="{FF2B5EF4-FFF2-40B4-BE49-F238E27FC236}">
                        <a16:creationId xmlns:a16="http://schemas.microsoft.com/office/drawing/2014/main" id="{04330980-14BB-4323-9BAC-4917548BB779}"/>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2FD6B444-4E20-41A2-870D-CE275BA72055}"/>
                    </a:ext>
                  </a:extLst>
                </p:cNvPr>
                <p:cNvGrpSpPr/>
                <p:nvPr/>
              </p:nvGrpSpPr>
              <p:grpSpPr>
                <a:xfrm rot="10800000">
                  <a:off x="7840707" y="2595791"/>
                  <a:ext cx="1508397" cy="1374761"/>
                  <a:chOff x="4723382" y="2415376"/>
                  <a:chExt cx="2374103" cy="2163771"/>
                </a:xfrm>
              </p:grpSpPr>
              <p:sp>
                <p:nvSpPr>
                  <p:cNvPr id="42" name="Freeform 22">
                    <a:extLst>
                      <a:ext uri="{FF2B5EF4-FFF2-40B4-BE49-F238E27FC236}">
                        <a16:creationId xmlns:a16="http://schemas.microsoft.com/office/drawing/2014/main" id="{D8BA9A4C-C3EF-4666-AF20-C67D3D33EDC9}"/>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3" name="Arc 42">
                    <a:extLst>
                      <a:ext uri="{FF2B5EF4-FFF2-40B4-BE49-F238E27FC236}">
                        <a16:creationId xmlns:a16="http://schemas.microsoft.com/office/drawing/2014/main" id="{EE81D5E5-BC3C-4E27-AD4B-244B072B16E2}"/>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35" name="Group 34">
              <a:extLst>
                <a:ext uri="{FF2B5EF4-FFF2-40B4-BE49-F238E27FC236}">
                  <a16:creationId xmlns:a16="http://schemas.microsoft.com/office/drawing/2014/main" id="{24DE4412-F5E0-4BB2-A7CE-E58B937CFEB0}"/>
                </a:ext>
              </a:extLst>
            </p:cNvPr>
            <p:cNvGrpSpPr/>
            <p:nvPr/>
          </p:nvGrpSpPr>
          <p:grpSpPr>
            <a:xfrm>
              <a:off x="10658764" y="0"/>
              <a:ext cx="0" cy="6858000"/>
              <a:chOff x="10656666" y="0"/>
              <a:chExt cx="0" cy="6858000"/>
            </a:xfrm>
          </p:grpSpPr>
          <p:cxnSp>
            <p:nvCxnSpPr>
              <p:cNvPr id="36" name="Straight Connector 35">
                <a:extLst>
                  <a:ext uri="{FF2B5EF4-FFF2-40B4-BE49-F238E27FC236}">
                    <a16:creationId xmlns:a16="http://schemas.microsoft.com/office/drawing/2014/main" id="{79D6F28A-B48E-40F7-AD5E-C4AB5DA09B3D}"/>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B43BC5-43E0-4211-B515-A588A41FF311}"/>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0749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2.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0367b98-154f-43ae-b098-c91b672ef86e">
      <UserInfo>
        <DisplayName>Elisabeth Henning</DisplayName>
        <AccountId>3784</AccountId>
        <AccountType/>
      </UserInfo>
    </SharedWithUsers>
    <MediaServiceAutoTags xmlns="c588fb9b-82b8-4317-bef0-82c5545703a5" xsi:nil="true"/>
    <MediaServiceKeyPoints xmlns="c588fb9b-82b8-4317-bef0-82c5545703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76C504F6890241927D23E8B9F57D67" ma:contentTypeVersion="10" ma:contentTypeDescription="Create a new document." ma:contentTypeScope="" ma:versionID="b12a7c3b95860f19c49f54a314449e2f">
  <xsd:schema xmlns:xsd="http://www.w3.org/2001/XMLSchema" xmlns:xs="http://www.w3.org/2001/XMLSchema" xmlns:p="http://schemas.microsoft.com/office/2006/metadata/properties" xmlns:ns2="c588fb9b-82b8-4317-bef0-82c5545703a5" xmlns:ns3="10367b98-154f-43ae-b098-c91b672ef86e" targetNamespace="http://schemas.microsoft.com/office/2006/metadata/properties" ma:root="true" ma:fieldsID="05c867127811372833905e51be089ec6" ns2:_="" ns3:_="">
    <xsd:import namespace="c588fb9b-82b8-4317-bef0-82c5545703a5"/>
    <xsd:import namespace="10367b98-154f-43ae-b098-c91b672ef86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88fb9b-82b8-4317-bef0-82c5545703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fals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367b98-154f-43ae-b098-c91b672ef86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588fb9b-82b8-4317-bef0-82c5545703a5"/>
    <ds:schemaRef ds:uri="http://schemas.microsoft.com/office/infopath/2007/PartnerControls"/>
    <ds:schemaRef ds:uri="http://www.w3.org/XML/1998/namespace"/>
    <ds:schemaRef ds:uri="http://schemas.microsoft.com/office/2006/documentManagement/types"/>
    <ds:schemaRef ds:uri="http://purl.org/dc/terms/"/>
    <ds:schemaRef ds:uri="http://schemas.microsoft.com/office/2006/metadata/properties"/>
    <ds:schemaRef ds:uri="http://schemas.openxmlformats.org/package/2006/metadata/core-properties"/>
    <ds:schemaRef ds:uri="10367b98-154f-43ae-b098-c91b672ef86e"/>
    <ds:schemaRef ds:uri="http://purl.org/dc/dcmitype/"/>
    <ds:schemaRef ds:uri="http://purl.org/dc/elements/1.1/"/>
  </ds:schemaRefs>
</ds:datastoreItem>
</file>

<file path=customXml/itemProps3.xml><?xml version="1.0" encoding="utf-8"?>
<ds:datastoreItem xmlns:ds="http://schemas.openxmlformats.org/officeDocument/2006/customXml" ds:itemID="{03A02B79-F2B1-4869-BFA7-1DDD01844A9F}">
  <ds:schemaRefs>
    <ds:schemaRef ds:uri="10367b98-154f-43ae-b098-c91b672ef86e"/>
    <ds:schemaRef ds:uri="c588fb9b-82b8-4317-bef0-82c5545703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Microsoft_Ignite_2018_16x9_Breakout_Template_v03</Template>
  <TotalTime>13</TotalTime>
  <Words>8246</Words>
  <Application>Microsoft Office PowerPoint</Application>
  <PresentationFormat>Widescreen</PresentationFormat>
  <Paragraphs>1325</Paragraphs>
  <Slides>88</Slides>
  <Notes>45</Notes>
  <HiddenSlides>8</HiddenSlides>
  <MMClips>4</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88</vt:i4>
      </vt:variant>
    </vt:vector>
  </HeadingPairs>
  <TitlesOfParts>
    <vt:vector size="102" baseType="lpstr">
      <vt:lpstr>Arial</vt:lpstr>
      <vt:lpstr>Calibri</vt:lpstr>
      <vt:lpstr>Calibri Light</vt:lpstr>
      <vt:lpstr>Calibri Light (Headings)</vt:lpstr>
      <vt:lpstr>Cambria Math</vt:lpstr>
      <vt:lpstr>Consolas</vt:lpstr>
      <vt:lpstr>Segoe UI</vt:lpstr>
      <vt:lpstr>Segoe UI Light</vt:lpstr>
      <vt:lpstr>Segoe UI Semibold</vt:lpstr>
      <vt:lpstr>Segoe UI Semilight</vt:lpstr>
      <vt:lpstr>Wingdings</vt:lpstr>
      <vt:lpstr>Wingdings 3</vt:lpstr>
      <vt:lpstr>MSFT Azure </vt:lpstr>
      <vt:lpstr>Build 2019 Black</vt:lpstr>
      <vt:lpstr>Azure Machine Learning service</vt:lpstr>
      <vt:lpstr>Machine Learning </vt:lpstr>
      <vt:lpstr>Azure AI</vt:lpstr>
      <vt:lpstr>Table of Contents</vt:lpstr>
      <vt:lpstr>Requirements of an  advanced ML Platform</vt:lpstr>
      <vt:lpstr>DevOps loop for data science </vt:lpstr>
      <vt:lpstr>Data Preparation</vt:lpstr>
      <vt:lpstr>Model Building</vt:lpstr>
      <vt:lpstr>Model Training</vt:lpstr>
      <vt:lpstr>Model Registration and Management</vt:lpstr>
      <vt:lpstr>Model Deployment</vt:lpstr>
      <vt:lpstr>What can make this simple and streamlined?</vt:lpstr>
      <vt:lpstr>Azure Machine Learning service</vt:lpstr>
      <vt:lpstr>Azure Machine Learning</vt:lpstr>
      <vt:lpstr>Azure Machine Learning service</vt:lpstr>
      <vt:lpstr>Azure offers a comprehensive  AI/ML platform that meets—and exceeds—requirements</vt:lpstr>
      <vt:lpstr>Machine Learning on Azure</vt:lpstr>
      <vt:lpstr>Simplify machine learning for any skill level</vt:lpstr>
      <vt:lpstr>Azure ML service</vt:lpstr>
      <vt:lpstr>PowerPoint Presentation</vt:lpstr>
      <vt:lpstr>Traditional vs. ML infused systems</vt:lpstr>
      <vt:lpstr>PowerPoint Presentation</vt:lpstr>
      <vt:lpstr>MLOps == How to bring ML to production</vt:lpstr>
      <vt:lpstr>Azure Machine Learning</vt:lpstr>
      <vt:lpstr>MLOps with Azure Machine Learning</vt:lpstr>
      <vt:lpstr>MLOps with Azure Machine Learning</vt:lpstr>
      <vt:lpstr>MLOps with Azure Machine Learning</vt:lpstr>
      <vt:lpstr>MLOps with Azure Machine Learning</vt:lpstr>
      <vt:lpstr>MLOps with Azure Machine Learning</vt:lpstr>
      <vt:lpstr>MLOps with Azure Machine Learning</vt:lpstr>
      <vt:lpstr>MLOps with Azure Machine Learning</vt:lpstr>
      <vt:lpstr>Questions?</vt:lpstr>
      <vt:lpstr>Appendix</vt:lpstr>
      <vt:lpstr>Azure Machine Learning:  Technical Details</vt:lpstr>
      <vt:lpstr>Azure ML service</vt:lpstr>
      <vt:lpstr>Azure ML service Artifact</vt:lpstr>
      <vt:lpstr>Azure ML service Workspace Taxonomy</vt:lpstr>
      <vt:lpstr>Azure ML service Artifacts</vt:lpstr>
      <vt:lpstr>Azure ML Artifacts</vt:lpstr>
      <vt:lpstr>Azure ML Artifact</vt:lpstr>
      <vt:lpstr>Azure ML Pipelines</vt:lpstr>
      <vt:lpstr>Azure ML Pipeline</vt:lpstr>
      <vt:lpstr>Azure ML Artifact</vt:lpstr>
      <vt:lpstr>Azure ML</vt:lpstr>
      <vt:lpstr>Azure ML service Artifacts</vt:lpstr>
      <vt:lpstr>Azure ML Concept</vt:lpstr>
      <vt:lpstr>Azure ML Artifact</vt:lpstr>
      <vt:lpstr>Azure ML: How to deploy models at scale </vt:lpstr>
      <vt:lpstr>Automated Machine Learning ‘simplifies’ the creation and selection of the optimal model</vt:lpstr>
      <vt:lpstr>Typical ‘manual’ approach to hyperparameter tuning</vt:lpstr>
      <vt:lpstr>What are Hyperparameters?</vt:lpstr>
      <vt:lpstr>Challenges with Hyperparameter Selection</vt:lpstr>
      <vt:lpstr>Complexity of Machine Learning</vt:lpstr>
      <vt:lpstr>Automated ML</vt:lpstr>
      <vt:lpstr>Automated ML</vt:lpstr>
      <vt:lpstr>Automated ML</vt:lpstr>
      <vt:lpstr>Automated ML</vt:lpstr>
      <vt:lpstr>Azure Automated ML – Sample Output</vt:lpstr>
      <vt:lpstr>Automated ML</vt:lpstr>
      <vt:lpstr>Automated Hyperparameter Tuning</vt:lpstr>
      <vt:lpstr>Automated Hyperparameter Tuning </vt:lpstr>
      <vt:lpstr>Automated Hyperparameter Tuning Sampling to generate new runs</vt:lpstr>
      <vt:lpstr>Automated Hyperparameter Tuning </vt:lpstr>
      <vt:lpstr>Distributed Training with  Azure ML Compute</vt:lpstr>
      <vt:lpstr>Distributed Training with Azure ML Compute</vt:lpstr>
      <vt:lpstr>Deploy to IoT Edge</vt:lpstr>
      <vt:lpstr>IoT Edge Modules</vt:lpstr>
      <vt:lpstr>Deploying to IoT Edge Devices</vt:lpstr>
      <vt:lpstr>Deploying to the IoT Edge</vt:lpstr>
      <vt:lpstr>Edge Deployment</vt:lpstr>
      <vt:lpstr>Vision AI Development kit</vt:lpstr>
      <vt:lpstr>Deploy to FPGA</vt:lpstr>
      <vt:lpstr>Azure ML</vt:lpstr>
      <vt:lpstr>Project Brainwave on Azure</vt:lpstr>
      <vt:lpstr>Project Brainwave on Azure</vt:lpstr>
      <vt:lpstr>Project Brainwave</vt:lpstr>
      <vt:lpstr>What is currently supported on Azure?</vt:lpstr>
      <vt:lpstr>How to deploy to FPGAs on Azure</vt:lpstr>
      <vt:lpstr>PowerPoint Presentation</vt:lpstr>
      <vt:lpstr>Drone-based electric grid inspector powered by deep learning</vt:lpstr>
      <vt:lpstr>eSmart architecture</vt:lpstr>
      <vt:lpstr>Try it for free http://aka.ms/amlfree </vt:lpstr>
      <vt:lpstr>Appendix</vt:lpstr>
      <vt:lpstr>Improved text prediction Deep learning and natural language processing boosts search efficacy and tagging accuracy </vt:lpstr>
      <vt:lpstr>Million dollar loss prevention with real-time fraud detection</vt:lpstr>
      <vt:lpstr>Increased match accuracy with image analysis</vt:lpstr>
      <vt:lpstr>Azure Family of GPUs</vt:lpstr>
      <vt:lpstr>New GPU Families (Announced this week!)</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Nishank Gupta</dc:creator>
  <cp:keywords>Microsoft Ignite</cp:keywords>
  <dc:description/>
  <cp:lastModifiedBy>Fahd Rafi</cp:lastModifiedBy>
  <cp:revision>4</cp:revision>
  <dcterms:created xsi:type="dcterms:W3CDTF">2018-09-19T17:09:46Z</dcterms:created>
  <dcterms:modified xsi:type="dcterms:W3CDTF">2021-02-22T22:59:49Z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36;#Orange County Convention Center|bd993e89-aa48-4695-84e0-3b53e88b1a79</vt:lpwstr>
  </property>
  <property fmtid="{D5CDD505-2E9C-101B-9397-08002B2CF9AE}" pid="6" name="Track">
    <vt:lpwstr/>
  </property>
  <property fmtid="{D5CDD505-2E9C-101B-9397-08002B2CF9AE}" pid="7" name="Event Location">
    <vt:lpwstr>88;#Orlando|8cc4ed56-1866-4501-a22c-89aafde6f59b</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Owner">
    <vt:lpwstr>maryfj@microsoft.com</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TaxKeyword">
    <vt:lpwstr>87;#Microsoft Ignite|9323c522-fe4b-4922-816b-10a1920d7afb</vt:lpwstr>
  </property>
  <property fmtid="{D5CDD505-2E9C-101B-9397-08002B2CF9AE}" pid="20" name="Event Name">
    <vt:lpwstr>35;#Microsoft Ignite|9323c522-fe4b-4922-816b-10a1920d7afb</vt:lpwstr>
  </property>
  <property fmtid="{D5CDD505-2E9C-101B-9397-08002B2CF9AE}" pid="21" name="Audience1">
    <vt:lpwstr/>
  </property>
  <property fmtid="{D5CDD505-2E9C-101B-9397-08002B2CF9AE}" pid="22" name="ContentTypeId">
    <vt:lpwstr>0x010100A376C504F6890241927D23E8B9F57D67</vt:lpwstr>
  </property>
</Properties>
</file>